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5" r:id="rId3"/>
    <p:sldId id="257" r:id="rId4"/>
    <p:sldId id="258" r:id="rId5"/>
    <p:sldId id="266" r:id="rId6"/>
    <p:sldId id="259" r:id="rId7"/>
    <p:sldId id="260" r:id="rId8"/>
    <p:sldId id="261" r:id="rId9"/>
    <p:sldId id="262" r:id="rId10"/>
    <p:sldId id="263" r:id="rId1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6"/>
    <p:restoredTop sz="94666"/>
  </p:normalViewPr>
  <p:slideViewPr>
    <p:cSldViewPr snapToGrid="0" snapToObjects="1">
      <p:cViewPr>
        <p:scale>
          <a:sx n="83" d="100"/>
          <a:sy n="83" d="100"/>
        </p:scale>
        <p:origin x="136" y="6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93246D4-1ED6-D64E-86C8-ADFA5FE7F9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7989D4D2-A816-724F-BCFE-D111CCD5C8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775A34A-65F6-5741-A396-B8CE413C52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3FA08-9646-E543-BDD3-0DCFC62328BD}" type="datetimeFigureOut">
              <a:t>2021/2/2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0146DFD-A034-B542-96F7-31A510F33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3379C08-BB90-1447-AF85-C9C853CB2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54782-2531-6E4A-B1C4-05B0784F5E3F}" type="slidenum"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10284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3CDDC15-C78C-3A40-A924-F947AE792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049BE8E1-99A6-CA41-8A81-C7A04D9D6C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BDF3425-BF89-C44E-BC67-A19605F6E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3FA08-9646-E543-BDD3-0DCFC62328BD}" type="datetimeFigureOut">
              <a:t>2021/2/2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D811080-B335-A544-8C2E-51288FE01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16F4B9B-C893-4F4A-9173-7FD1FF93C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54782-2531-6E4A-B1C4-05B0784F5E3F}" type="slidenum"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01586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91CFB975-3992-0942-ADB3-FA1C53D7BB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28C8AB4-6614-314A-BE27-ECC89172CE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2DEE030-2570-0849-9346-DD1D86249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3FA08-9646-E543-BDD3-0DCFC62328BD}" type="datetimeFigureOut">
              <a:t>2021/2/2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02EDDB3-0624-1E45-A8D1-590546FC5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E5A7D92-29A7-8845-BD42-044D0A718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54782-2531-6E4A-B1C4-05B0784F5E3F}" type="slidenum"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88323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1A68C69-60AC-0948-8BB7-257D3A2B4F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ACB8E51-E626-1642-B7FF-D7DB0C1611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F7F388E-4F1C-5648-A0E7-F9AE53E8ED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3FA08-9646-E543-BDD3-0DCFC62328BD}" type="datetimeFigureOut">
              <a:t>2021/2/2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45EC717-099A-2B47-B865-A988073EE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540E020-9DC8-0049-9810-0D1531ADF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54782-2531-6E4A-B1C4-05B0784F5E3F}" type="slidenum"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370044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E8D5344-A070-4E46-903E-3984A35EF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58E5A84-68CB-F041-A86D-007462DABC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1AEBC0F-B37D-B34D-93EC-9A85AD43B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3FA08-9646-E543-BDD3-0DCFC62328BD}" type="datetimeFigureOut">
              <a:t>2021/2/2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83D54C4-39E8-864B-BE73-EFD92E3D5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2ACCD2B-60BC-974C-98C2-9A10FEAC8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54782-2531-6E4A-B1C4-05B0784F5E3F}" type="slidenum"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296034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131441B-2F11-A94B-A2EE-046C56243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078A31C-A289-F246-A2C1-F6524E8FD7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873A9EC-33FD-6E44-A211-A2BC1B6B99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8D7F15C-75D0-4745-B3DC-31F929412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3FA08-9646-E543-BDD3-0DCFC62328BD}" type="datetimeFigureOut">
              <a:t>2021/2/2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5DF0D21-CEB4-6E4B-93D9-7408709DD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7BD63AF-F4D1-134E-9F73-3AD74844A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54782-2531-6E4A-B1C4-05B0784F5E3F}" type="slidenum"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20404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734D595-BBF6-9740-8BE3-A5665E03B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D1A9B25-8B2C-EE44-A269-611ED09766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463B5EC-32A9-0540-916C-6234BB837E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80D7D13-A37B-114B-8464-6755D4E2E9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51F66A33-A4A1-BA4A-B641-D1617D575A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19281A49-FA02-5B40-87BC-AB8DE3503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3FA08-9646-E543-BDD3-0DCFC62328BD}" type="datetimeFigureOut">
              <a:t>2021/2/2</a:t>
            </a:fld>
            <a:endParaRPr kumimoji="1"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46F90EE3-39D0-CB4A-BBEC-D334E77DEE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B9EBE0E-D44A-1042-9249-6D98A5EA0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54782-2531-6E4A-B1C4-05B0784F5E3F}" type="slidenum"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1583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0FB3D51-3CC8-6142-ADF0-7E43D62B1E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3D425958-ABAD-8846-81EC-6DA886DDFC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3FA08-9646-E543-BDD3-0DCFC62328BD}" type="datetimeFigureOut">
              <a:t>2021/2/2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26BCA23-00E2-8A4D-80D9-9033F050CE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D947796-5E37-4440-AEF1-1FEA4C29C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54782-2531-6E4A-B1C4-05B0784F5E3F}" type="slidenum"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5940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40350464-A9FA-3846-878E-7E1DAC89A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3FA08-9646-E543-BDD3-0DCFC62328BD}" type="datetimeFigureOut">
              <a:t>2021/2/2</a:t>
            </a:fld>
            <a:endParaRPr kumimoji="1"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6478E5F-7469-6248-B84E-3C5381DD0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F5A6671-48E2-F64B-8ECB-A717061CB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54782-2531-6E4A-B1C4-05B0784F5E3F}" type="slidenum"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15334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AF29153-ABBC-5A41-83CE-318EC3165A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46C1552-01F0-6247-84AF-399689B7DC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BDA4071-2021-A949-AEA3-5D5DC95DE8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E0F9D2E-11E2-384A-A4CE-2C20C11DD4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3FA08-9646-E543-BDD3-0DCFC62328BD}" type="datetimeFigureOut">
              <a:t>2021/2/2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9226198-1217-544E-A787-5A5606FA82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E4B49C2-C961-E647-94CB-BEF428A6B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54782-2531-6E4A-B1C4-05B0784F5E3F}" type="slidenum"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405058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7F0C40E-E4F6-AD4A-81F2-4C07D6D27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4D214185-1C02-A140-A669-3F87373CB7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EEB9B0E-575A-9C4D-8B61-66F9968BC8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A906867-DBB2-AA4B-B4CD-0A19429C69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3FA08-9646-E543-BDD3-0DCFC62328BD}" type="datetimeFigureOut">
              <a:t>2021/2/2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6B5D234-561A-8F49-804F-AB421F9CF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E15C9D2-B316-E744-9399-DDA5EDDAA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54782-2531-6E4A-B1C4-05B0784F5E3F}" type="slidenum"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469741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4B61628-0925-434D-9083-5DE9340A5B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en-US" altLang="zh-CN"/>
              <a:t>2021/2/3</a:t>
            </a:r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7F960E2-A10E-E642-A48C-CDE1D3FDA7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BD13A95-1D7E-C846-8149-BB77AC8B7C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254782-2531-6E4A-B1C4-05B0784F5E3F}" type="slidenum">
              <a:t>‹#›</a:t>
            </a:fld>
            <a:endParaRPr kumimoji="1"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0E4BB9CC-6B18-A343-8DAE-97BE05EE7221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8897533" y="0"/>
            <a:ext cx="3152140" cy="92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430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pdf/1512.03385.pdf" TargetMode="External"/><Relationship Id="rId2" Type="http://schemas.openxmlformats.org/officeDocument/2006/relationships/hyperlink" Target="https://github.com/Jittor/TsinghuaDogBaseline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59302F9-7281-DE40-B806-0C9EA791AD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74156"/>
            <a:ext cx="9144000" cy="2387600"/>
          </a:xfrm>
        </p:spPr>
        <p:txBody>
          <a:bodyPr>
            <a:normAutofit fontScale="90000"/>
          </a:bodyPr>
          <a:lstStyle/>
          <a:p>
            <a:br>
              <a:rPr kumimoji="1" lang="en-US" altLang="zh-CN" sz="7200" b="1"/>
            </a:br>
            <a:r>
              <a:rPr kumimoji="1" lang="en-US" altLang="zh-CN" sz="5300" b="1">
                <a:latin typeface="STXingkai" panose="02010800040101010101" pitchFamily="2" charset="-122"/>
                <a:ea typeface="STXingkai" panose="02010800040101010101" pitchFamily="2" charset="-122"/>
              </a:rPr>
              <a:t>2021</a:t>
            </a:r>
            <a:r>
              <a:rPr kumimoji="1" lang="zh-CN" altLang="en-US" sz="5300" b="1">
                <a:latin typeface="STXingkai" panose="02010800040101010101" pitchFamily="2" charset="-122"/>
                <a:ea typeface="STXingkai" panose="02010800040101010101" pitchFamily="2" charset="-122"/>
              </a:rPr>
              <a:t> 第一届计图人工智能挑战赛</a:t>
            </a:r>
            <a:br>
              <a:rPr kumimoji="1" lang="en-US" altLang="zh-CN" sz="7200" b="1"/>
            </a:br>
            <a:r>
              <a:rPr kumimoji="1" lang="zh-CN" altLang="en-US" sz="7200" b="1"/>
              <a:t>细粒度分类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2138344A-F43A-FC43-AF88-F8623CA4AB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86002" y="4321995"/>
            <a:ext cx="9144000" cy="1655762"/>
          </a:xfrm>
        </p:spPr>
        <p:txBody>
          <a:bodyPr>
            <a:normAutofit/>
          </a:bodyPr>
          <a:lstStyle/>
          <a:p>
            <a:r>
              <a:rPr kumimoji="1" lang="zh-CN" altLang="en-US"/>
              <a:t>国孟昊 </a:t>
            </a:r>
            <a:r>
              <a:rPr kumimoji="1" lang="en-US" altLang="zh-CN"/>
              <a:t>	</a:t>
            </a:r>
          </a:p>
          <a:p>
            <a:r>
              <a:rPr kumimoji="1" lang="zh-CN" altLang="en-US"/>
              <a:t>   </a:t>
            </a:r>
            <a:r>
              <a:rPr kumimoji="1" lang="en-US" altLang="zh-CN"/>
              <a:t>			</a:t>
            </a:r>
            <a:r>
              <a:rPr kumimoji="1" lang="zh-CN" altLang="en-US"/>
              <a:t>    </a:t>
            </a:r>
            <a:r>
              <a:rPr kumimoji="1" lang="en-US" altLang="zh-CN"/>
              <a:t>Email:</a:t>
            </a:r>
            <a:r>
              <a:rPr kumimoji="1" lang="zh-CN" altLang="en-US"/>
              <a:t> </a:t>
            </a:r>
            <a:r>
              <a:rPr kumimoji="1" lang="en-US" altLang="zh-CN"/>
              <a:t>gmh20@mails.tsinghua.edu.cn</a:t>
            </a:r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8811464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21C80FC0-F24B-9C4D-81A4-6264E4202A1E}"/>
              </a:ext>
            </a:extLst>
          </p:cNvPr>
          <p:cNvSpPr txBox="1"/>
          <p:nvPr/>
        </p:nvSpPr>
        <p:spPr>
          <a:xfrm>
            <a:off x="4084320" y="2890391"/>
            <a:ext cx="51409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200" b="1"/>
              <a:t>	</a:t>
            </a:r>
            <a:r>
              <a:rPr kumimoji="1" lang="en-US" altLang="zh-CN" sz="4800" b="1"/>
              <a:t>Q</a:t>
            </a:r>
            <a:r>
              <a:rPr kumimoji="1" lang="zh-CN" altLang="en-US" sz="4800" b="1"/>
              <a:t> </a:t>
            </a:r>
            <a:r>
              <a:rPr kumimoji="1" lang="en-US" altLang="zh-CN" sz="4800" b="1"/>
              <a:t>&amp;</a:t>
            </a:r>
            <a:r>
              <a:rPr kumimoji="1" lang="zh-CN" altLang="en-US" sz="4800" b="1"/>
              <a:t> </a:t>
            </a:r>
            <a:r>
              <a:rPr kumimoji="1" lang="en-US" altLang="zh-CN" sz="4800" b="1"/>
              <a:t>A</a:t>
            </a:r>
          </a:p>
          <a:p>
            <a:r>
              <a:rPr kumimoji="1" lang="zh-CN" altLang="en-US" sz="4800" b="1"/>
              <a:t>       谢谢</a:t>
            </a:r>
          </a:p>
        </p:txBody>
      </p:sp>
    </p:spTree>
    <p:extLst>
      <p:ext uri="{BB962C8B-B14F-4D97-AF65-F5344CB8AC3E}">
        <p14:creationId xmlns:p14="http://schemas.microsoft.com/office/powerpoint/2010/main" val="1332998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>
            <a:extLst>
              <a:ext uri="{FF2B5EF4-FFF2-40B4-BE49-F238E27FC236}">
                <a16:creationId xmlns:a16="http://schemas.microsoft.com/office/drawing/2014/main" id="{38711D62-946B-E34B-A31D-B37AA443C33D}"/>
              </a:ext>
            </a:extLst>
          </p:cNvPr>
          <p:cNvSpPr txBox="1"/>
          <p:nvPr/>
        </p:nvSpPr>
        <p:spPr>
          <a:xfrm>
            <a:off x="283834" y="603610"/>
            <a:ext cx="34368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4800" b="1"/>
              <a:t>赛题描述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0DA7B444-7C1F-1A42-8A64-096BD0DDBD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2072" y="3703206"/>
            <a:ext cx="6845659" cy="2853559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103C87CC-3C2D-4948-AFA9-5B6D19CA5034}"/>
              </a:ext>
            </a:extLst>
          </p:cNvPr>
          <p:cNvSpPr txBox="1"/>
          <p:nvPr/>
        </p:nvSpPr>
        <p:spPr>
          <a:xfrm>
            <a:off x="384269" y="1567542"/>
            <a:ext cx="1156824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/>
              <a:t>狗作为宠物与人类生活密切相关，日益成为一些家庭的重要成员。与此同时，与狗相关的伤害事件和不文明行为频繁见诸于新闻报道，对城市治理提出了新的挑战。这迫切需要采用现代视觉技术来识别狗以及细粒度的品种信息，以加强城市中狗的管理。物体细分类是一个重要的视觉问题，要求从细微的类间差异中区分不同的子类。对于狗的细分类而言，而由于地理隔离或杂交的缘故，同一品种的狗之间可能存在较大的差异。</a:t>
            </a:r>
          </a:p>
          <a:p>
            <a:br>
              <a:rPr lang="zh-CN" altLang="en-US"/>
            </a:br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089650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>
            <a:extLst>
              <a:ext uri="{FF2B5EF4-FFF2-40B4-BE49-F238E27FC236}">
                <a16:creationId xmlns:a16="http://schemas.microsoft.com/office/drawing/2014/main" id="{38711D62-946B-E34B-A31D-B37AA443C33D}"/>
              </a:ext>
            </a:extLst>
          </p:cNvPr>
          <p:cNvSpPr txBox="1"/>
          <p:nvPr/>
        </p:nvSpPr>
        <p:spPr>
          <a:xfrm>
            <a:off x="283834" y="603610"/>
            <a:ext cx="21125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4800" b="1"/>
              <a:t>目录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FE62C2DF-64FD-E049-9BB4-D9F28078E4F1}"/>
              </a:ext>
            </a:extLst>
          </p:cNvPr>
          <p:cNvSpPr txBox="1"/>
          <p:nvPr/>
        </p:nvSpPr>
        <p:spPr>
          <a:xfrm>
            <a:off x="504496" y="1560785"/>
            <a:ext cx="523415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200"/>
              <a:t>0.</a:t>
            </a:r>
            <a:r>
              <a:rPr kumimoji="1" lang="zh-CN" altLang="en-US" sz="3200"/>
              <a:t> 设计这个题目的动机</a:t>
            </a:r>
            <a:endParaRPr kumimoji="1" lang="en-US" altLang="zh-CN" sz="3200"/>
          </a:p>
          <a:p>
            <a:r>
              <a:rPr kumimoji="1" lang="en-US" altLang="zh-CN" sz="3200"/>
              <a:t>1.</a:t>
            </a:r>
            <a:r>
              <a:rPr kumimoji="1" lang="zh-CN" altLang="en-US" sz="3200"/>
              <a:t> 分类 与 细粒度分类  </a:t>
            </a:r>
            <a:endParaRPr kumimoji="1" lang="en-US" altLang="zh-CN" sz="3200"/>
          </a:p>
          <a:p>
            <a:r>
              <a:rPr kumimoji="1" lang="en-US" altLang="zh-CN" sz="3200"/>
              <a:t>2.</a:t>
            </a:r>
            <a:r>
              <a:rPr kumimoji="1" lang="zh-CN" altLang="en-US" sz="3200"/>
              <a:t> </a:t>
            </a:r>
            <a:r>
              <a:rPr kumimoji="1" lang="en-US" altLang="zh-CN" sz="3200"/>
              <a:t>Baseline</a:t>
            </a:r>
            <a:r>
              <a:rPr kumimoji="1" lang="zh-CN" altLang="en-US" sz="3200"/>
              <a:t> 模型 </a:t>
            </a:r>
            <a:r>
              <a:rPr kumimoji="1" lang="en-US" altLang="zh-CN" sz="3200"/>
              <a:t>ResNet-50</a:t>
            </a:r>
            <a:r>
              <a:rPr kumimoji="1" lang="zh-CN" altLang="en-US" sz="3200"/>
              <a:t> </a:t>
            </a:r>
            <a:endParaRPr kumimoji="1" lang="en-US" altLang="zh-CN" sz="3200"/>
          </a:p>
          <a:p>
            <a:r>
              <a:rPr kumimoji="1" lang="en-US" altLang="zh-CN" sz="3200"/>
              <a:t>3.</a:t>
            </a:r>
            <a:r>
              <a:rPr kumimoji="1" lang="zh-CN" altLang="en-US" sz="3200"/>
              <a:t> 本次竞赛的挑战之处</a:t>
            </a:r>
            <a:endParaRPr kumimoji="1" lang="en-US" altLang="zh-CN" sz="3200"/>
          </a:p>
          <a:p>
            <a:r>
              <a:rPr kumimoji="1" lang="en-US" altLang="zh-CN" sz="3200"/>
              <a:t>4.</a:t>
            </a:r>
            <a:r>
              <a:rPr kumimoji="1" lang="zh-CN" altLang="en-US" sz="3200"/>
              <a:t> 一些个人的建议</a:t>
            </a:r>
          </a:p>
        </p:txBody>
      </p:sp>
    </p:spTree>
    <p:extLst>
      <p:ext uri="{BB962C8B-B14F-4D97-AF65-F5344CB8AC3E}">
        <p14:creationId xmlns:p14="http://schemas.microsoft.com/office/powerpoint/2010/main" val="17213179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43DB08FA-B176-D94A-B522-240204BCEA7D}"/>
              </a:ext>
            </a:extLst>
          </p:cNvPr>
          <p:cNvSpPr/>
          <p:nvPr/>
        </p:nvSpPr>
        <p:spPr>
          <a:xfrm>
            <a:off x="4472799" y="2798418"/>
            <a:ext cx="324640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sz="4800" b="1"/>
              <a:t>Motivation</a:t>
            </a:r>
          </a:p>
        </p:txBody>
      </p:sp>
    </p:spTree>
    <p:extLst>
      <p:ext uri="{BB962C8B-B14F-4D97-AF65-F5344CB8AC3E}">
        <p14:creationId xmlns:p14="http://schemas.microsoft.com/office/powerpoint/2010/main" val="9290686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副标题 4">
            <a:extLst>
              <a:ext uri="{FF2B5EF4-FFF2-40B4-BE49-F238E27FC236}">
                <a16:creationId xmlns:a16="http://schemas.microsoft.com/office/drawing/2014/main" id="{237AA3FD-1FF4-8942-A6DA-BCA3084886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1715522" y="1111087"/>
            <a:ext cx="9144000" cy="1655762"/>
          </a:xfrm>
        </p:spPr>
        <p:txBody>
          <a:bodyPr/>
          <a:lstStyle/>
          <a:p>
            <a:r>
              <a:rPr kumimoji="1" lang="zh-CN" altLang="en-US" b="1"/>
              <a:t>分类</a:t>
            </a:r>
            <a:endParaRPr lang="zh-CN" altLang="en-US"/>
          </a:p>
        </p:txBody>
      </p:sp>
      <p:sp>
        <p:nvSpPr>
          <p:cNvPr id="8" name="副标题 4">
            <a:extLst>
              <a:ext uri="{FF2B5EF4-FFF2-40B4-BE49-F238E27FC236}">
                <a16:creationId xmlns:a16="http://schemas.microsoft.com/office/drawing/2014/main" id="{BE490115-DBAD-6A4B-A225-79C7735FA46F}"/>
              </a:ext>
            </a:extLst>
          </p:cNvPr>
          <p:cNvSpPr txBox="1">
            <a:spLocks/>
          </p:cNvSpPr>
          <p:nvPr/>
        </p:nvSpPr>
        <p:spPr>
          <a:xfrm>
            <a:off x="4617034" y="1111087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zh-CN" altLang="en-US" b="1"/>
              <a:t>细粒度分类</a:t>
            </a:r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43DB08FA-B176-D94A-B522-240204BCEA7D}"/>
              </a:ext>
            </a:extLst>
          </p:cNvPr>
          <p:cNvSpPr/>
          <p:nvPr/>
        </p:nvSpPr>
        <p:spPr>
          <a:xfrm>
            <a:off x="126124" y="153190"/>
            <a:ext cx="544572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zh-CN" altLang="en-US" sz="4800" b="1"/>
              <a:t>分类与细粒度分类  </a:t>
            </a:r>
            <a:endParaRPr kumimoji="1" lang="en-US" altLang="zh-CN" sz="4800" b="1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7E207A4D-3DBB-6E41-ABB6-5D8F32C558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6587" y="1868023"/>
            <a:ext cx="2768042" cy="278671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2264C9A-1D6D-C04D-B60B-6D7F215DEF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124" y="1868023"/>
            <a:ext cx="2730354" cy="2786715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51303319-5313-A84D-9F30-94AA47CC13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1737" y="1868023"/>
            <a:ext cx="2457297" cy="2864724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4434858D-F6B6-004A-8867-15711C5C48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84371" y="1868024"/>
            <a:ext cx="2413758" cy="2864724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0A4D70BB-7F63-1D42-9E0B-94EFC1F2702F}"/>
              </a:ext>
            </a:extLst>
          </p:cNvPr>
          <p:cNvSpPr txBox="1"/>
          <p:nvPr/>
        </p:nvSpPr>
        <p:spPr>
          <a:xfrm>
            <a:off x="1186570" y="4903076"/>
            <a:ext cx="609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/>
              <a:t>Dog</a:t>
            </a:r>
            <a:endParaRPr kumimoji="1" lang="zh-CN" altLang="en-US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2A57260C-462E-2A49-8880-9F143B42D37B}"/>
              </a:ext>
            </a:extLst>
          </p:cNvPr>
          <p:cNvSpPr txBox="1"/>
          <p:nvPr/>
        </p:nvSpPr>
        <p:spPr>
          <a:xfrm>
            <a:off x="4115877" y="4903076"/>
            <a:ext cx="609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/>
              <a:t>Cat</a:t>
            </a:r>
            <a:endParaRPr kumimoji="1" lang="zh-CN" altLang="en-US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1527E2BD-D350-054C-8ABE-2D9F526E400F}"/>
              </a:ext>
            </a:extLst>
          </p:cNvPr>
          <p:cNvSpPr/>
          <p:nvPr/>
        </p:nvSpPr>
        <p:spPr>
          <a:xfrm>
            <a:off x="7626670" y="4948290"/>
            <a:ext cx="7328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/>
              <a:t>Collie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F6DC43FE-959F-014D-90A6-7CC18CCB7A3F}"/>
              </a:ext>
            </a:extLst>
          </p:cNvPr>
          <p:cNvSpPr txBox="1"/>
          <p:nvPr/>
        </p:nvSpPr>
        <p:spPr>
          <a:xfrm>
            <a:off x="10392743" y="4961973"/>
            <a:ext cx="797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/>
              <a:t>Teddy</a:t>
            </a:r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1230433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43DB08FA-B176-D94A-B522-240204BCEA7D}"/>
              </a:ext>
            </a:extLst>
          </p:cNvPr>
          <p:cNvSpPr/>
          <p:nvPr/>
        </p:nvSpPr>
        <p:spPr>
          <a:xfrm>
            <a:off x="126124" y="153190"/>
            <a:ext cx="703750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sz="4800" b="1"/>
              <a:t>Baseline</a:t>
            </a:r>
            <a:r>
              <a:rPr kumimoji="1" lang="zh-CN" altLang="en-US" sz="4800" b="1"/>
              <a:t> 模型 </a:t>
            </a:r>
            <a:r>
              <a:rPr kumimoji="1" lang="en-US" altLang="zh-CN" sz="4800" b="1"/>
              <a:t>ResNet-50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D88EB963-4683-F243-B595-CE028929B2ED}"/>
              </a:ext>
            </a:extLst>
          </p:cNvPr>
          <p:cNvSpPr txBox="1"/>
          <p:nvPr/>
        </p:nvSpPr>
        <p:spPr>
          <a:xfrm>
            <a:off x="126124" y="1630574"/>
            <a:ext cx="6564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/>
              <a:t>代码开源地址 ： </a:t>
            </a:r>
            <a:r>
              <a:rPr kumimoji="1" lang="en-US" altLang="zh-CN">
                <a:hlinkClick r:id="rId2"/>
              </a:rPr>
              <a:t>https://github.com/Jittor/TsinghuaDogBaseline</a:t>
            </a:r>
            <a:r>
              <a:rPr kumimoji="1" lang="zh-CN" altLang="en-US"/>
              <a:t> 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7EF62C80-8638-AA46-AFFF-B009848D27D6}"/>
              </a:ext>
            </a:extLst>
          </p:cNvPr>
          <p:cNvSpPr txBox="1"/>
          <p:nvPr/>
        </p:nvSpPr>
        <p:spPr>
          <a:xfrm>
            <a:off x="126124" y="1201542"/>
            <a:ext cx="4610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/>
              <a:t>Paper</a:t>
            </a:r>
            <a:r>
              <a:rPr kumimoji="1" lang="zh-CN" altLang="en-US"/>
              <a:t> </a:t>
            </a:r>
            <a:r>
              <a:rPr kumimoji="1" lang="en-US" altLang="zh-CN"/>
              <a:t>:</a:t>
            </a:r>
            <a:r>
              <a:rPr kumimoji="1" lang="zh-CN" altLang="en-US"/>
              <a:t> </a:t>
            </a:r>
            <a:r>
              <a:rPr kumimoji="1" lang="en-US" altLang="zh-CN">
                <a:hlinkClick r:id="rId3"/>
              </a:rPr>
              <a:t>https://arxiv.org/pdf/1512.03385.pdf</a:t>
            </a:r>
            <a:r>
              <a:rPr kumimoji="1" lang="zh-CN" altLang="en-US"/>
              <a:t> 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F248C728-BAC5-9B45-A266-70D6224E0761}"/>
              </a:ext>
            </a:extLst>
          </p:cNvPr>
          <p:cNvSpPr txBox="1"/>
          <p:nvPr/>
        </p:nvSpPr>
        <p:spPr>
          <a:xfrm>
            <a:off x="536027" y="2490952"/>
            <a:ext cx="288508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/>
              <a:t>Repo</a:t>
            </a:r>
          </a:p>
          <a:p>
            <a:r>
              <a:rPr kumimoji="1" lang="en-US" altLang="zh-CN" sz="2400"/>
              <a:t>├── dataset.py</a:t>
            </a:r>
          </a:p>
          <a:p>
            <a:r>
              <a:rPr kumimoji="1" lang="en-US" altLang="zh-CN" sz="2400"/>
              <a:t>├── main.py</a:t>
            </a:r>
          </a:p>
          <a:p>
            <a:r>
              <a:rPr kumimoji="1" lang="en-US" altLang="zh-CN" sz="2400"/>
              <a:t>├── model.py</a:t>
            </a:r>
          </a:p>
          <a:p>
            <a:r>
              <a:rPr kumimoji="1" lang="en-US" altLang="zh-CN" sz="2400"/>
              <a:t>└── README.md</a:t>
            </a:r>
            <a:endParaRPr kumimoji="1" lang="zh-CN" altLang="en-US" sz="2400"/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11137DB7-32F1-F040-BFFA-31A527E7F8BF}"/>
              </a:ext>
            </a:extLst>
          </p:cNvPr>
          <p:cNvSpPr txBox="1"/>
          <p:nvPr/>
        </p:nvSpPr>
        <p:spPr>
          <a:xfrm>
            <a:off x="4918840" y="2793862"/>
            <a:ext cx="683232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zh-CN" sz="2400"/>
              <a:t>Jittor</a:t>
            </a:r>
            <a:r>
              <a:rPr kumimoji="1" lang="zh-CN" altLang="en-US" sz="2400"/>
              <a:t> 模型的定义和 </a:t>
            </a:r>
            <a:r>
              <a:rPr kumimoji="1" lang="en-US" altLang="zh-CN" sz="2400"/>
              <a:t>model</a:t>
            </a:r>
            <a:r>
              <a:rPr kumimoji="1" lang="zh-CN" altLang="en-US" sz="2400"/>
              <a:t> </a:t>
            </a:r>
            <a:r>
              <a:rPr kumimoji="1" lang="en-US" altLang="zh-CN" sz="2400"/>
              <a:t>zoo</a:t>
            </a:r>
            <a:r>
              <a:rPr kumimoji="1" lang="zh-CN" altLang="en-US" sz="2400"/>
              <a:t> 的用法</a:t>
            </a:r>
            <a:endParaRPr kumimoji="1" lang="en-US" altLang="zh-CN" sz="2400"/>
          </a:p>
          <a:p>
            <a:pPr marL="342900" indent="-342900">
              <a:buAutoNum type="arabicPeriod"/>
            </a:pPr>
            <a:r>
              <a:rPr kumimoji="1" lang="en-US" altLang="zh-CN" sz="2400"/>
              <a:t>Jittor</a:t>
            </a:r>
            <a:r>
              <a:rPr kumimoji="1" lang="zh-CN" altLang="en-US" sz="2400"/>
              <a:t> </a:t>
            </a:r>
            <a:r>
              <a:rPr kumimoji="1" lang="en-US" altLang="zh-CN" sz="2400"/>
              <a:t>dataset</a:t>
            </a:r>
            <a:r>
              <a:rPr kumimoji="1" lang="zh-CN" altLang="en-US" sz="2400"/>
              <a:t> 的使用以及 </a:t>
            </a:r>
            <a:r>
              <a:rPr kumimoji="1" lang="en-US" altLang="zh-CN" sz="2400"/>
              <a:t>data</a:t>
            </a:r>
            <a:r>
              <a:rPr kumimoji="1" lang="zh-CN" altLang="en-US" sz="2400"/>
              <a:t> </a:t>
            </a:r>
            <a:r>
              <a:rPr kumimoji="1" lang="en-US" altLang="zh-CN" sz="2400"/>
              <a:t>transform</a:t>
            </a:r>
            <a:r>
              <a:rPr kumimoji="1" lang="zh-CN" altLang="en-US" sz="2400"/>
              <a:t> 的用法</a:t>
            </a:r>
            <a:endParaRPr kumimoji="1" lang="en-US" altLang="zh-CN" sz="2400"/>
          </a:p>
          <a:p>
            <a:pPr marL="342900" indent="-342900">
              <a:buAutoNum type="arabicPeriod"/>
            </a:pPr>
            <a:r>
              <a:rPr kumimoji="1" lang="en-US" altLang="zh-CN" sz="2400"/>
              <a:t>Jittor</a:t>
            </a:r>
            <a:r>
              <a:rPr kumimoji="1" lang="zh-CN" altLang="en-US" sz="2400"/>
              <a:t> 训练和测试的简单示例</a:t>
            </a:r>
            <a:endParaRPr kumimoji="1" lang="en-US" altLang="zh-CN" sz="2400"/>
          </a:p>
          <a:p>
            <a:pPr marL="342900" indent="-342900">
              <a:buAutoNum type="arabicPeriod"/>
            </a:pPr>
            <a:r>
              <a:rPr kumimoji="1" lang="en-US" altLang="zh-CN" sz="2400"/>
              <a:t>Jittor</a:t>
            </a:r>
            <a:r>
              <a:rPr kumimoji="1" lang="zh-CN" altLang="en-US" sz="2400"/>
              <a:t> 存储和加载模型</a:t>
            </a: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CE724F02-4384-B64C-9E53-3B902F4CD10E}"/>
              </a:ext>
            </a:extLst>
          </p:cNvPr>
          <p:cNvSpPr txBox="1"/>
          <p:nvPr/>
        </p:nvSpPr>
        <p:spPr>
          <a:xfrm>
            <a:off x="4282129" y="2396361"/>
            <a:ext cx="46910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400"/>
              <a:t>目的：提供一个简单的代码教程</a:t>
            </a:r>
          </a:p>
        </p:txBody>
      </p:sp>
    </p:spTree>
    <p:extLst>
      <p:ext uri="{BB962C8B-B14F-4D97-AF65-F5344CB8AC3E}">
        <p14:creationId xmlns:p14="http://schemas.microsoft.com/office/powerpoint/2010/main" val="33661052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43DB08FA-B176-D94A-B522-240204BCEA7D}"/>
              </a:ext>
            </a:extLst>
          </p:cNvPr>
          <p:cNvSpPr/>
          <p:nvPr/>
        </p:nvSpPr>
        <p:spPr>
          <a:xfrm>
            <a:off x="126124" y="153190"/>
            <a:ext cx="703750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sz="4800" b="1"/>
              <a:t>Baseline</a:t>
            </a:r>
            <a:r>
              <a:rPr kumimoji="1" lang="zh-CN" altLang="en-US" sz="4800" b="1"/>
              <a:t> 模型 </a:t>
            </a:r>
            <a:r>
              <a:rPr kumimoji="1" lang="en-US" altLang="zh-CN" sz="4800" b="1"/>
              <a:t>ResNet-50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BD11EAD8-549D-B64E-95E1-A64177D5560F}"/>
              </a:ext>
            </a:extLst>
          </p:cNvPr>
          <p:cNvSpPr/>
          <p:nvPr/>
        </p:nvSpPr>
        <p:spPr>
          <a:xfrm>
            <a:off x="126124" y="984187"/>
            <a:ext cx="43492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zh-CN"/>
              <a:t>Jittor</a:t>
            </a:r>
            <a:r>
              <a:rPr kumimoji="1" lang="zh-CN" altLang="en-US"/>
              <a:t> 模型的定义和 </a:t>
            </a:r>
            <a:r>
              <a:rPr kumimoji="1" lang="en-US" altLang="zh-CN"/>
              <a:t>model</a:t>
            </a:r>
            <a:r>
              <a:rPr kumimoji="1" lang="zh-CN" altLang="en-US"/>
              <a:t> </a:t>
            </a:r>
            <a:r>
              <a:rPr kumimoji="1" lang="en-US" altLang="zh-CN"/>
              <a:t>zoo</a:t>
            </a:r>
            <a:r>
              <a:rPr kumimoji="1" lang="zh-CN" altLang="en-US"/>
              <a:t> 的用法</a:t>
            </a:r>
            <a:endParaRPr kumimoji="1" lang="en-US" altLang="zh-CN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707A1A9E-0B76-D943-BD32-9F0C350054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524" y="1329871"/>
            <a:ext cx="4953876" cy="2368572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C6D3D982-A8A0-3C42-9D45-9FBD0D32A209}"/>
              </a:ext>
            </a:extLst>
          </p:cNvPr>
          <p:cNvSpPr/>
          <p:nvPr/>
        </p:nvSpPr>
        <p:spPr>
          <a:xfrm>
            <a:off x="126124" y="3859461"/>
            <a:ext cx="53602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zh-CN"/>
              <a:t>2.</a:t>
            </a:r>
            <a:r>
              <a:rPr kumimoji="1" lang="zh-CN" altLang="en-US"/>
              <a:t> </a:t>
            </a:r>
            <a:r>
              <a:rPr kumimoji="1" lang="en-US" altLang="zh-CN"/>
              <a:t>Jittor</a:t>
            </a:r>
            <a:r>
              <a:rPr kumimoji="1" lang="zh-CN" altLang="en-US"/>
              <a:t> </a:t>
            </a:r>
            <a:r>
              <a:rPr kumimoji="1" lang="en-US" altLang="zh-CN"/>
              <a:t>dataset</a:t>
            </a:r>
            <a:r>
              <a:rPr kumimoji="1" lang="zh-CN" altLang="en-US"/>
              <a:t> 的使用以及 </a:t>
            </a:r>
            <a:r>
              <a:rPr kumimoji="1" lang="en-US" altLang="zh-CN"/>
              <a:t>data</a:t>
            </a:r>
            <a:r>
              <a:rPr kumimoji="1" lang="zh-CN" altLang="en-US"/>
              <a:t> </a:t>
            </a:r>
            <a:r>
              <a:rPr kumimoji="1" lang="en-US" altLang="zh-CN"/>
              <a:t>transform</a:t>
            </a:r>
            <a:r>
              <a:rPr kumimoji="1" lang="zh-CN" altLang="en-US"/>
              <a:t> 的用法</a:t>
            </a:r>
            <a:endParaRPr kumimoji="1" lang="en-US" altLang="zh-CN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8C2DDC96-6B87-C24B-A257-2945C328AE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9876" y="985158"/>
            <a:ext cx="6096000" cy="5748605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45265E36-0B9C-7B4A-BE85-A2799B6D22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76" y="4228793"/>
            <a:ext cx="5905500" cy="1612900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85F3E627-A268-814D-B591-21FB1064A6B0}"/>
              </a:ext>
            </a:extLst>
          </p:cNvPr>
          <p:cNvSpPr/>
          <p:nvPr/>
        </p:nvSpPr>
        <p:spPr>
          <a:xfrm>
            <a:off x="126124" y="5988598"/>
            <a:ext cx="3631229" cy="6708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zh-CN"/>
              <a:t>3.</a:t>
            </a:r>
            <a:r>
              <a:rPr kumimoji="1" lang="zh-CN" altLang="en-US"/>
              <a:t> </a:t>
            </a:r>
            <a:r>
              <a:rPr kumimoji="1" lang="en-US" altLang="zh-CN"/>
              <a:t>Jittor</a:t>
            </a:r>
            <a:r>
              <a:rPr kumimoji="1" lang="zh-CN" altLang="en-US"/>
              <a:t> 训练和测试的简单示例</a:t>
            </a:r>
            <a:endParaRPr kumimoji="1" lang="en-US" altLang="zh-CN"/>
          </a:p>
          <a:p>
            <a:r>
              <a:rPr kumimoji="1" lang="en-US" altLang="zh-CN"/>
              <a:t>4.</a:t>
            </a:r>
            <a:r>
              <a:rPr kumimoji="1" lang="zh-CN" altLang="en-US"/>
              <a:t> </a:t>
            </a:r>
            <a:r>
              <a:rPr kumimoji="1" lang="en-US" altLang="zh-CN"/>
              <a:t>Jittor</a:t>
            </a:r>
            <a:r>
              <a:rPr kumimoji="1" lang="zh-CN" altLang="en-US"/>
              <a:t> 存储和加载模型</a:t>
            </a:r>
          </a:p>
        </p:txBody>
      </p:sp>
    </p:spTree>
    <p:extLst>
      <p:ext uri="{BB962C8B-B14F-4D97-AF65-F5344CB8AC3E}">
        <p14:creationId xmlns:p14="http://schemas.microsoft.com/office/powerpoint/2010/main" val="42332910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43DB08FA-B176-D94A-B522-240204BCEA7D}"/>
              </a:ext>
            </a:extLst>
          </p:cNvPr>
          <p:cNvSpPr/>
          <p:nvPr/>
        </p:nvSpPr>
        <p:spPr>
          <a:xfrm>
            <a:off x="126124" y="153190"/>
            <a:ext cx="572464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zh-CN" altLang="en-US" sz="4800" b="1"/>
              <a:t>本次竞赛的挑战之处</a:t>
            </a:r>
            <a:endParaRPr kumimoji="1" lang="en-US" altLang="zh-CN" sz="4800" b="1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E00BCC96-2D0B-9547-8FF5-63083AC77A75}"/>
              </a:ext>
            </a:extLst>
          </p:cNvPr>
          <p:cNvSpPr txBox="1"/>
          <p:nvPr/>
        </p:nvSpPr>
        <p:spPr>
          <a:xfrm>
            <a:off x="593466" y="965482"/>
            <a:ext cx="363112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AutoNum type="arabicPeriod"/>
            </a:pPr>
            <a:r>
              <a:rPr kumimoji="1" lang="zh-CN" altLang="en-US" sz="3200" b="1"/>
              <a:t>模型的泛化性</a:t>
            </a:r>
            <a:endParaRPr kumimoji="1" lang="en-US" altLang="zh-CN" sz="3200" b="1"/>
          </a:p>
          <a:p>
            <a:pPr marL="514350" indent="-514350">
              <a:buAutoNum type="arabicPeriod"/>
            </a:pPr>
            <a:r>
              <a:rPr kumimoji="1" lang="zh-CN" altLang="en-US" sz="3200" b="1"/>
              <a:t>数据的长尾分布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32E4A823-35E1-7944-B850-E997D23216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124" y="2419970"/>
            <a:ext cx="3214235" cy="287156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2772BBE8-3FA8-C34C-977A-D451E7DFED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700" y="2419970"/>
            <a:ext cx="3409157" cy="2871566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9C668C4B-AFE6-E242-8BA1-1598F2A7B5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2897" y="984187"/>
            <a:ext cx="4312979" cy="2871566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DF1D2C6E-E35C-F143-A45B-322E7EDF53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52897" y="3986434"/>
            <a:ext cx="4312978" cy="2871566"/>
          </a:xfrm>
          <a:prstGeom prst="rect">
            <a:avLst/>
          </a:prstGeom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id="{F25EE277-3021-7F4C-9FC0-F3FDBB3DE16B}"/>
              </a:ext>
            </a:extLst>
          </p:cNvPr>
          <p:cNvSpPr txBox="1"/>
          <p:nvPr/>
        </p:nvSpPr>
        <p:spPr>
          <a:xfrm>
            <a:off x="629920" y="5526990"/>
            <a:ext cx="5220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400"/>
              <a:t>验证集上 </a:t>
            </a:r>
            <a:r>
              <a:rPr kumimoji="1" lang="en-US" altLang="zh-CN" sz="2400"/>
              <a:t>80</a:t>
            </a:r>
            <a:r>
              <a:rPr kumimoji="1" lang="zh-CN" altLang="en-US" sz="2400"/>
              <a:t> </a:t>
            </a:r>
            <a:r>
              <a:rPr kumimoji="1" lang="en-US" altLang="zh-CN" sz="2400"/>
              <a:t>%</a:t>
            </a:r>
            <a:r>
              <a:rPr kumimoji="1" lang="zh-CN" altLang="en-US" sz="2400"/>
              <a:t> 准确率 </a:t>
            </a:r>
            <a:endParaRPr kumimoji="1" lang="en-US" altLang="zh-CN" sz="2400"/>
          </a:p>
          <a:p>
            <a:r>
              <a:rPr kumimoji="1" lang="zh-CN" altLang="en-US" sz="2400"/>
              <a:t>测试集上 </a:t>
            </a:r>
            <a:r>
              <a:rPr kumimoji="1" lang="en-US" altLang="zh-CN" sz="2400"/>
              <a:t>50</a:t>
            </a:r>
            <a:r>
              <a:rPr kumimoji="1" lang="zh-CN" altLang="en-US" sz="2400"/>
              <a:t> </a:t>
            </a:r>
            <a:r>
              <a:rPr kumimoji="1" lang="en-US" altLang="zh-CN" sz="2400"/>
              <a:t>%</a:t>
            </a:r>
            <a:r>
              <a:rPr kumimoji="1" lang="zh-CN" altLang="en-US" sz="2400"/>
              <a:t> 准确率</a:t>
            </a:r>
            <a:endParaRPr kumimoji="1" lang="en-US" altLang="zh-CN" sz="2400"/>
          </a:p>
          <a:p>
            <a:r>
              <a:rPr kumimoji="1" lang="zh-CN" altLang="en-US" sz="2400"/>
              <a:t>训练验证集与测试集存在较大的 </a:t>
            </a:r>
            <a:r>
              <a:rPr kumimoji="1" lang="en-US" altLang="zh-CN" sz="2400"/>
              <a:t>gap</a:t>
            </a:r>
            <a:r>
              <a:rPr kumimoji="1" lang="zh-CN" altLang="en-US" sz="24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736694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43DB08FA-B176-D94A-B522-240204BCEA7D}"/>
              </a:ext>
            </a:extLst>
          </p:cNvPr>
          <p:cNvSpPr/>
          <p:nvPr/>
        </p:nvSpPr>
        <p:spPr>
          <a:xfrm>
            <a:off x="126124" y="153190"/>
            <a:ext cx="449353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zh-CN" altLang="en-US" sz="4800" b="1"/>
              <a:t>一些个人的建议</a:t>
            </a:r>
            <a:endParaRPr kumimoji="1" lang="en-US" altLang="zh-CN" sz="4800" b="1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D88EB963-4683-F243-B595-CE028929B2ED}"/>
              </a:ext>
            </a:extLst>
          </p:cNvPr>
          <p:cNvSpPr txBox="1"/>
          <p:nvPr/>
        </p:nvSpPr>
        <p:spPr>
          <a:xfrm>
            <a:off x="126124" y="737719"/>
            <a:ext cx="12065876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800"/>
              <a:t>入门：</a:t>
            </a:r>
            <a:endParaRPr kumimoji="1" lang="en-US" altLang="zh-CN" sz="2800"/>
          </a:p>
          <a:p>
            <a:r>
              <a:rPr kumimoji="1" lang="en-US" altLang="zh-CN" sz="2800"/>
              <a:t>1.</a:t>
            </a:r>
            <a:r>
              <a:rPr kumimoji="1" lang="zh-CN" altLang="en-US" sz="2800"/>
              <a:t> 学习使用计图深度学习框架。</a:t>
            </a:r>
            <a:endParaRPr kumimoji="1" lang="en-US" altLang="zh-CN" sz="2800"/>
          </a:p>
          <a:p>
            <a:r>
              <a:rPr kumimoji="1" lang="en-US" altLang="zh-CN" sz="2800"/>
              <a:t>2.</a:t>
            </a:r>
            <a:r>
              <a:rPr kumimoji="1" lang="zh-CN" altLang="en-US" sz="2800"/>
              <a:t> 学习已有的分类和细粒度分类的论文。</a:t>
            </a:r>
            <a:endParaRPr kumimoji="1" lang="en-US" altLang="zh-CN" sz="2800"/>
          </a:p>
          <a:p>
            <a:r>
              <a:rPr kumimoji="1" lang="en-US" altLang="zh-CN" sz="2800"/>
              <a:t>3.</a:t>
            </a:r>
            <a:r>
              <a:rPr kumimoji="1" lang="zh-CN" altLang="en-US" sz="2800"/>
              <a:t> 能够使用提供的 </a:t>
            </a:r>
            <a:r>
              <a:rPr kumimoji="1" lang="en-US" altLang="zh-CN" sz="2800"/>
              <a:t>Baseline</a:t>
            </a:r>
            <a:r>
              <a:rPr kumimoji="1" lang="zh-CN" altLang="en-US" sz="2800"/>
              <a:t> 完成提交。 </a:t>
            </a:r>
            <a:endParaRPr kumimoji="1" lang="en-US" altLang="zh-CN" sz="2800"/>
          </a:p>
          <a:p>
            <a:r>
              <a:rPr kumimoji="1" lang="en-US" altLang="zh-CN" sz="2800"/>
              <a:t>4.</a:t>
            </a:r>
            <a:r>
              <a:rPr kumimoji="1" lang="zh-CN" altLang="en-US" sz="2800"/>
              <a:t> 独立完成一份更加高级（比如细粒度分类代码）的代码，完成提交。</a:t>
            </a:r>
            <a:endParaRPr kumimoji="1" lang="en-US" altLang="zh-CN" sz="2800"/>
          </a:p>
          <a:p>
            <a:r>
              <a:rPr kumimoji="1" lang="zh-CN" altLang="en-US" sz="2800"/>
              <a:t>进阶：</a:t>
            </a:r>
            <a:endParaRPr kumimoji="1" lang="en-US" altLang="zh-CN" sz="2800"/>
          </a:p>
          <a:p>
            <a:r>
              <a:rPr kumimoji="1" lang="en-US" altLang="zh-CN" sz="2800"/>
              <a:t>1.</a:t>
            </a:r>
            <a:r>
              <a:rPr kumimoji="1" lang="zh-CN" altLang="en-US" sz="2800"/>
              <a:t> 分析测试集和训练集之间的 </a:t>
            </a:r>
            <a:r>
              <a:rPr kumimoji="1" lang="en-US" altLang="zh-CN" sz="2800"/>
              <a:t>gap</a:t>
            </a:r>
            <a:r>
              <a:rPr kumimoji="1" lang="zh-CN" altLang="en-US" sz="2800"/>
              <a:t>，使用合理的数据增强方式弥补这个</a:t>
            </a:r>
            <a:r>
              <a:rPr kumimoji="1" lang="en-US" altLang="zh-CN" sz="2800"/>
              <a:t>gap</a:t>
            </a:r>
            <a:r>
              <a:rPr kumimoji="1" lang="zh-CN" altLang="en-US" sz="2800"/>
              <a:t>。（对数据的理解与分析）</a:t>
            </a:r>
            <a:endParaRPr kumimoji="1" lang="en-US" altLang="zh-CN" sz="2800"/>
          </a:p>
          <a:p>
            <a:r>
              <a:rPr kumimoji="1" lang="en-US" altLang="zh-CN" sz="2800"/>
              <a:t>2.</a:t>
            </a:r>
            <a:r>
              <a:rPr kumimoji="1" lang="zh-CN" altLang="en-US" sz="2800"/>
              <a:t> 寻找一些不变性的描述子，提升算法的泛化性。</a:t>
            </a:r>
            <a:r>
              <a:rPr kumimoji="1" lang="en-US" altLang="zh-CN" sz="2800"/>
              <a:t>(</a:t>
            </a:r>
            <a:r>
              <a:rPr kumimoji="1" lang="zh-CN" altLang="en-US" sz="2800"/>
              <a:t>对算法和数据的理解与分析</a:t>
            </a:r>
            <a:r>
              <a:rPr kumimoji="1" lang="en-US" altLang="zh-CN" sz="2800"/>
              <a:t>)</a:t>
            </a:r>
          </a:p>
          <a:p>
            <a:r>
              <a:rPr kumimoji="1" lang="zh-CN" altLang="en-US" sz="2800"/>
              <a:t>技巧：</a:t>
            </a:r>
            <a:endParaRPr kumimoji="1" lang="en-US" altLang="zh-CN" sz="2800"/>
          </a:p>
          <a:p>
            <a:r>
              <a:rPr kumimoji="1" lang="en-US" altLang="zh-CN" sz="2800"/>
              <a:t>1.</a:t>
            </a:r>
            <a:r>
              <a:rPr kumimoji="1" lang="zh-CN" altLang="en-US" sz="2800"/>
              <a:t> 使用训练集和验证集一起训练，提升准确率。</a:t>
            </a:r>
            <a:endParaRPr kumimoji="1" lang="en-US" altLang="zh-CN" sz="2800"/>
          </a:p>
          <a:p>
            <a:r>
              <a:rPr kumimoji="1" lang="en-US" altLang="zh-CN" sz="2800"/>
              <a:t>2.</a:t>
            </a:r>
            <a:r>
              <a:rPr kumimoji="1" lang="zh-CN" altLang="en-US" sz="2800"/>
              <a:t> 使用更大的模型。</a:t>
            </a:r>
            <a:endParaRPr kumimoji="1" lang="en-US" altLang="zh-CN" sz="2800"/>
          </a:p>
          <a:p>
            <a:r>
              <a:rPr kumimoji="1" lang="en-US" altLang="zh-CN" sz="2800"/>
              <a:t>3.</a:t>
            </a:r>
            <a:r>
              <a:rPr kumimoji="1" lang="zh-CN" altLang="en-US" sz="2800"/>
              <a:t> 使用模型集成，投票得到结果。</a:t>
            </a:r>
          </a:p>
        </p:txBody>
      </p:sp>
    </p:spTree>
    <p:extLst>
      <p:ext uri="{BB962C8B-B14F-4D97-AF65-F5344CB8AC3E}">
        <p14:creationId xmlns:p14="http://schemas.microsoft.com/office/powerpoint/2010/main" val="28756744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1067</TotalTime>
  <Words>530</Words>
  <Application>Microsoft Macintosh PowerPoint</Application>
  <PresentationFormat>宽屏</PresentationFormat>
  <Paragraphs>59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5" baseType="lpstr">
      <vt:lpstr>等线</vt:lpstr>
      <vt:lpstr>等线 Light</vt:lpstr>
      <vt:lpstr>STXingkai</vt:lpstr>
      <vt:lpstr>Arial</vt:lpstr>
      <vt:lpstr>Office 主题​​</vt:lpstr>
      <vt:lpstr> 2021 第一届计图人工智能挑战赛 细粒度分类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细粒度分类</dc:title>
  <dc:creator>Guo Menghao</dc:creator>
  <cp:lastModifiedBy>Guo Menghao</cp:lastModifiedBy>
  <cp:revision>14</cp:revision>
  <dcterms:created xsi:type="dcterms:W3CDTF">2021-02-02T14:19:29Z</dcterms:created>
  <dcterms:modified xsi:type="dcterms:W3CDTF">2021-02-03T08:06:39Z</dcterms:modified>
</cp:coreProperties>
</file>