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257" r:id="rId3"/>
    <p:sldId id="285" r:id="rId4"/>
    <p:sldId id="260" r:id="rId5"/>
    <p:sldId id="267" r:id="rId6"/>
    <p:sldId id="268" r:id="rId7"/>
    <p:sldId id="269" r:id="rId8"/>
    <p:sldId id="292" r:id="rId9"/>
    <p:sldId id="265" r:id="rId10"/>
    <p:sldId id="294" r:id="rId11"/>
    <p:sldId id="270" r:id="rId12"/>
    <p:sldId id="271" r:id="rId13"/>
    <p:sldId id="288" r:id="rId14"/>
    <p:sldId id="272" r:id="rId15"/>
    <p:sldId id="273" r:id="rId16"/>
    <p:sldId id="289" r:id="rId17"/>
    <p:sldId id="275" r:id="rId18"/>
    <p:sldId id="276" r:id="rId19"/>
    <p:sldId id="277" r:id="rId20"/>
    <p:sldId id="278" r:id="rId21"/>
    <p:sldId id="279" r:id="rId22"/>
    <p:sldId id="263" r:id="rId23"/>
    <p:sldId id="264" r:id="rId24"/>
    <p:sldId id="281" r:id="rId25"/>
    <p:sldId id="282" r:id="rId26"/>
    <p:sldId id="291" r:id="rId27"/>
    <p:sldId id="290" r:id="rId28"/>
    <p:sldId id="287" r:id="rId29"/>
    <p:sldId id="258" r:id="rId30"/>
    <p:sldId id="295"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0166"/>
    <a:srgbClr val="FFFFFF"/>
    <a:srgbClr val="545454"/>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21" autoAdjust="0"/>
    <p:restoredTop sz="65766" autoAdjust="0"/>
  </p:normalViewPr>
  <p:slideViewPr>
    <p:cSldViewPr snapToGrid="0" snapToObjects="1">
      <p:cViewPr varScale="1">
        <p:scale>
          <a:sx n="76" d="100"/>
          <a:sy n="76" d="100"/>
        </p:scale>
        <p:origin x="225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8ECACA-CB22-4A52-A397-E17232F5057D}" type="datetimeFigureOut">
              <a:rPr lang="zh-CN" altLang="en-US" smtClean="0"/>
              <a:t>2015/11/12</a:t>
            </a:fld>
            <a:endParaRPr lang="zh-CN" alt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1CF49D-270B-4186-8408-B25E774B4FE8}" type="slidenum">
              <a:rPr lang="zh-CN" altLang="en-US" smtClean="0"/>
              <a:t>‹#›</a:t>
            </a:fld>
            <a:endParaRPr lang="zh-CN" altLang="en-US"/>
          </a:p>
        </p:txBody>
      </p:sp>
    </p:spTree>
    <p:extLst>
      <p:ext uri="{BB962C8B-B14F-4D97-AF65-F5344CB8AC3E}">
        <p14:creationId xmlns:p14="http://schemas.microsoft.com/office/powerpoint/2010/main" val="1023743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Thanks for the introduction.</a:t>
            </a:r>
          </a:p>
          <a:p>
            <a:endParaRPr lang="en-US" altLang="zh-CN" dirty="0" smtClean="0"/>
          </a:p>
          <a:p>
            <a:r>
              <a:rPr lang="en-US" altLang="zh-CN" dirty="0" smtClean="0"/>
              <a:t>I’m going to present a </a:t>
            </a:r>
            <a:r>
              <a:rPr lang="en-US" altLang="zh-CN" sz="1200" b="0" i="0" u="none" strike="noStrike" kern="1200" baseline="0" dirty="0" smtClean="0">
                <a:solidFill>
                  <a:schemeClr val="tx1"/>
                </a:solidFill>
                <a:latin typeface="+mn-lt"/>
                <a:ea typeface="+mn-ea"/>
                <a:cs typeface="+mn-cs"/>
              </a:rPr>
              <a:t>novel </a:t>
            </a:r>
            <a:r>
              <a:rPr lang="en-US" altLang="zh-CN" dirty="0" smtClean="0"/>
              <a:t>system called Magic Decorator.</a:t>
            </a:r>
          </a:p>
          <a:p>
            <a:endParaRPr lang="en-US" altLang="zh-CN" baseline="0" dirty="0" smtClean="0"/>
          </a:p>
        </p:txBody>
      </p:sp>
      <p:sp>
        <p:nvSpPr>
          <p:cNvPr id="4" name="Slide Number Placeholder 3"/>
          <p:cNvSpPr>
            <a:spLocks noGrp="1"/>
          </p:cNvSpPr>
          <p:nvPr>
            <p:ph type="sldNum" sz="quarter" idx="10"/>
          </p:nvPr>
        </p:nvSpPr>
        <p:spPr/>
        <p:txBody>
          <a:bodyPr/>
          <a:lstStyle/>
          <a:p>
            <a:fld id="{F41CF49D-270B-4186-8408-B25E774B4FE8}" type="slidenum">
              <a:rPr lang="zh-CN" altLang="en-US" smtClean="0"/>
              <a:t>1</a:t>
            </a:fld>
            <a:endParaRPr lang="zh-CN" altLang="en-US"/>
          </a:p>
        </p:txBody>
      </p:sp>
    </p:spTree>
    <p:extLst>
      <p:ext uri="{BB962C8B-B14F-4D97-AF65-F5344CB8AC3E}">
        <p14:creationId xmlns:p14="http://schemas.microsoft.com/office/powerpoint/2010/main" val="46809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Anyway, as such a big richly annotated database, </a:t>
            </a:r>
            <a:r>
              <a:rPr lang="en-US" altLang="zh-CN" sz="1200" i="1" dirty="0" smtClean="0"/>
              <a:t>OpenSurfaces</a:t>
            </a:r>
            <a:r>
              <a:rPr lang="en-US" altLang="zh-CN" sz="1200" b="0" i="0" u="none" strike="noStrike" kern="1200" baseline="0" dirty="0" smtClean="0">
                <a:solidFill>
                  <a:schemeClr val="tx1"/>
                </a:solidFill>
                <a:latin typeface="+mn-lt"/>
                <a:ea typeface="+mn-ea"/>
                <a:cs typeface="+mn-cs"/>
              </a:rPr>
              <a:t> is quite useful for inferring material parameters from images.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&lt;CLICK&gt; Actually, </a:t>
            </a:r>
            <a:r>
              <a:rPr lang="en-US" altLang="zh-CN" dirty="0" smtClean="0"/>
              <a:t>we can rely on OpenSurfaces to quickly</a:t>
            </a:r>
            <a:r>
              <a:rPr lang="en-US" altLang="zh-CN" baseline="0" dirty="0" smtClean="0"/>
              <a:t> </a:t>
            </a:r>
            <a:r>
              <a:rPr lang="en-US" altLang="zh-CN" dirty="0" smtClean="0"/>
              <a:t>build a new database!</a:t>
            </a:r>
            <a:endParaRPr lang="en-US" altLang="zh-CN" baseline="0" dirty="0" smtClean="0"/>
          </a:p>
        </p:txBody>
      </p:sp>
      <p:sp>
        <p:nvSpPr>
          <p:cNvPr id="4" name="Slide Number Placeholder 3"/>
          <p:cNvSpPr>
            <a:spLocks noGrp="1"/>
          </p:cNvSpPr>
          <p:nvPr>
            <p:ph type="sldNum" sz="quarter" idx="10"/>
          </p:nvPr>
        </p:nvSpPr>
        <p:spPr/>
        <p:txBody>
          <a:bodyPr/>
          <a:lstStyle/>
          <a:p>
            <a:fld id="{F41CF49D-270B-4186-8408-B25E774B4FE8}" type="slidenum">
              <a:rPr lang="zh-CN" altLang="en-US" smtClean="0"/>
              <a:t>10</a:t>
            </a:fld>
            <a:endParaRPr lang="zh-CN" altLang="en-US"/>
          </a:p>
        </p:txBody>
      </p:sp>
    </p:spTree>
    <p:extLst>
      <p:ext uri="{BB962C8B-B14F-4D97-AF65-F5344CB8AC3E}">
        <p14:creationId xmlns:p14="http://schemas.microsoft.com/office/powerpoint/2010/main" val="2968153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Here is an example of our image labeling process. Since we did not need the precise shape of each object part,  we simply specify a rectangular or elliptical region, which shows the representative appearance of the material of that object part.  And then we associate text tags indicating object category information for each region. </a:t>
            </a:r>
            <a:endParaRPr lang="zh-CN" altLang="en-US" dirty="0"/>
          </a:p>
        </p:txBody>
      </p:sp>
      <p:sp>
        <p:nvSpPr>
          <p:cNvPr id="4" name="Slide Number Placeholder 3"/>
          <p:cNvSpPr>
            <a:spLocks noGrp="1"/>
          </p:cNvSpPr>
          <p:nvPr>
            <p:ph type="sldNum" sz="quarter" idx="10"/>
          </p:nvPr>
        </p:nvSpPr>
        <p:spPr/>
        <p:txBody>
          <a:bodyPr/>
          <a:lstStyle/>
          <a:p>
            <a:fld id="{F41CF49D-270B-4186-8408-B25E774B4FE8}" type="slidenum">
              <a:rPr lang="zh-CN" altLang="en-US" smtClean="0"/>
              <a:t>11</a:t>
            </a:fld>
            <a:endParaRPr lang="zh-CN" altLang="en-US"/>
          </a:p>
        </p:txBody>
      </p:sp>
    </p:spTree>
    <p:extLst>
      <p:ext uri="{BB962C8B-B14F-4D97-AF65-F5344CB8AC3E}">
        <p14:creationId xmlns:p14="http://schemas.microsoft.com/office/powerpoint/2010/main" val="4013746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After labeling, each annotation in our database &lt;CLICK&gt; contains a representative image region and its object category. What we are going to do next is to &lt;CLICK&gt; match the regions between these two databases and thus transfer &lt;CLICK&gt; the </a:t>
            </a:r>
            <a:r>
              <a:rPr lang="en-US" altLang="zh-CN" dirty="0" smtClean="0"/>
              <a:t>material information</a:t>
            </a:r>
            <a:r>
              <a:rPr lang="en-US" altLang="zh-CN" baseline="0" dirty="0" smtClean="0"/>
              <a:t> from </a:t>
            </a:r>
            <a:r>
              <a:rPr lang="en-US" altLang="zh-CN" i="1" dirty="0" smtClean="0"/>
              <a:t>OpenSurfaces </a:t>
            </a:r>
            <a:r>
              <a:rPr lang="en-US" altLang="zh-CN" i="0" dirty="0" smtClean="0"/>
              <a:t>to our database</a:t>
            </a:r>
            <a:r>
              <a:rPr lang="en-US" altLang="zh-CN" i="0" baseline="0" dirty="0" smtClean="0"/>
              <a:t>.</a:t>
            </a:r>
            <a:endParaRPr lang="en-US" altLang="zh-CN"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41CF49D-270B-4186-8408-B25E774B4FE8}" type="slidenum">
              <a:rPr lang="zh-CN" altLang="en-US" smtClean="0"/>
              <a:t>12</a:t>
            </a:fld>
            <a:endParaRPr lang="zh-CN" altLang="en-US"/>
          </a:p>
        </p:txBody>
      </p:sp>
    </p:spTree>
    <p:extLst>
      <p:ext uri="{BB962C8B-B14F-4D97-AF65-F5344CB8AC3E}">
        <p14:creationId xmlns:p14="http://schemas.microsoft.com/office/powerpoint/2010/main" val="3440837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To do so, we define an appearance distance between two regions as follows, where </a:t>
            </a:r>
            <a:r>
              <a:rPr lang="en-US" altLang="zh-CN" sz="1200" b="0" i="0" u="none" strike="noStrike" kern="1200" baseline="0" dirty="0" err="1" smtClean="0">
                <a:solidFill>
                  <a:schemeClr val="tx1"/>
                </a:solidFill>
                <a:latin typeface="+mn-lt"/>
                <a:ea typeface="+mn-ea"/>
                <a:cs typeface="+mn-cs"/>
              </a:rPr>
              <a:t>ri</a:t>
            </a:r>
            <a:r>
              <a:rPr lang="en-US" altLang="zh-CN" sz="1200" b="0" i="0" u="none" strike="noStrike" kern="1200" baseline="0" dirty="0" smtClean="0">
                <a:solidFill>
                  <a:schemeClr val="tx1"/>
                </a:solidFill>
                <a:latin typeface="+mn-lt"/>
                <a:ea typeface="+mn-ea"/>
                <a:cs typeface="+mn-cs"/>
              </a:rPr>
              <a:t> and </a:t>
            </a:r>
            <a:r>
              <a:rPr lang="en-US" altLang="zh-CN" sz="1200" b="0" i="0" u="none" strike="noStrike" kern="1200" baseline="0" dirty="0" err="1" smtClean="0">
                <a:solidFill>
                  <a:schemeClr val="tx1"/>
                </a:solidFill>
                <a:latin typeface="+mn-lt"/>
                <a:ea typeface="+mn-ea"/>
                <a:cs typeface="+mn-cs"/>
              </a:rPr>
              <a:t>rj</a:t>
            </a:r>
            <a:r>
              <a:rPr lang="en-US" altLang="zh-CN" sz="1200" b="0" i="0" u="none" strike="noStrike" kern="1200" baseline="0" dirty="0" smtClean="0">
                <a:solidFill>
                  <a:schemeClr val="tx1"/>
                </a:solidFill>
                <a:latin typeface="+mn-lt"/>
                <a:ea typeface="+mn-ea"/>
                <a:cs typeface="+mn-cs"/>
              </a:rPr>
              <a:t> are two regions, one from our database, and the other from OpenSurfaces.</a:t>
            </a:r>
          </a:p>
          <a:p>
            <a:r>
              <a:rPr lang="en-US" altLang="zh-CN" sz="1200" b="0" i="0" u="none" strike="noStrike" kern="1200" baseline="0" dirty="0" smtClean="0">
                <a:solidFill>
                  <a:schemeClr val="tx1"/>
                </a:solidFill>
                <a:latin typeface="+mn-lt"/>
                <a:ea typeface="+mn-ea"/>
                <a:cs typeface="+mn-cs"/>
              </a:rPr>
              <a:t>&lt;CLICK&gt; s is set to one if the labeled object tags of the two regions are consistent, and is set to infinity otherwise.</a:t>
            </a:r>
          </a:p>
          <a:p>
            <a:r>
              <a:rPr lang="en-US" altLang="zh-CN" sz="1200" b="0" i="0" u="none" strike="noStrike" kern="1200" baseline="0" dirty="0" smtClean="0">
                <a:solidFill>
                  <a:schemeClr val="tx1"/>
                </a:solidFill>
                <a:latin typeface="+mn-lt"/>
                <a:ea typeface="+mn-ea"/>
                <a:cs typeface="+mn-cs"/>
              </a:rPr>
              <a:t>&lt;CLICK&gt; Dc accounts for color difference and is defined as the kai-squared distance between the HSV color histograms of the two regions</a:t>
            </a:r>
          </a:p>
          <a:p>
            <a:r>
              <a:rPr lang="en-US" altLang="zh-CN" sz="1200" b="0" i="0" u="none" strike="noStrike" kern="1200" baseline="0" dirty="0" smtClean="0">
                <a:solidFill>
                  <a:schemeClr val="tx1"/>
                </a:solidFill>
                <a:latin typeface="+mn-lt"/>
                <a:ea typeface="+mn-ea"/>
                <a:cs typeface="+mn-cs"/>
              </a:rPr>
              <a:t>&lt;CLICK&gt; Dt accounts for the texture difference and is defined as the distance between the Gray Level Aura [</a:t>
            </a:r>
            <a:r>
              <a:rPr lang="en-US" altLang="zh-CN" sz="1200" b="0" i="0" kern="1200" dirty="0" smtClean="0">
                <a:solidFill>
                  <a:schemeClr val="tx1"/>
                </a:solidFill>
                <a:effectLst/>
                <a:latin typeface="+mn-lt"/>
                <a:ea typeface="+mn-ea"/>
                <a:cs typeface="+mn-cs"/>
              </a:rPr>
              <a:t>'</a:t>
            </a:r>
            <a:r>
              <a:rPr lang="en-US" altLang="zh-CN" sz="1200" b="0" i="0" kern="1200" dirty="0" err="1" smtClean="0">
                <a:solidFill>
                  <a:schemeClr val="tx1"/>
                </a:solidFill>
                <a:effectLst/>
                <a:latin typeface="+mn-lt"/>
                <a:ea typeface="+mn-ea"/>
                <a:cs typeface="+mn-cs"/>
              </a:rPr>
              <a:t>ɔːrə</a:t>
            </a:r>
            <a:r>
              <a:rPr lang="en-US" altLang="zh-CN" sz="1200" b="0" i="0" u="none" strike="noStrike" kern="1200" baseline="0" dirty="0" smtClean="0">
                <a:solidFill>
                  <a:schemeClr val="tx1"/>
                </a:solidFill>
                <a:effectLst/>
                <a:latin typeface="+mn-lt"/>
                <a:ea typeface="+mn-ea"/>
                <a:cs typeface="+mn-cs"/>
              </a:rPr>
              <a:t>]</a:t>
            </a:r>
            <a:r>
              <a:rPr lang="en-US" altLang="zh-CN" sz="1200" b="0" i="0" u="none" strike="noStrike" kern="1200" baseline="0" dirty="0" smtClean="0">
                <a:solidFill>
                  <a:schemeClr val="tx1"/>
                </a:solidFill>
                <a:latin typeface="+mn-lt"/>
                <a:ea typeface="+mn-ea"/>
                <a:cs typeface="+mn-cs"/>
              </a:rPr>
              <a:t> Matrix using the Basic Gray Level Aura Matrix measure</a:t>
            </a:r>
          </a:p>
          <a:p>
            <a:r>
              <a:rPr lang="en-US" altLang="zh-CN" sz="1200" b="0" i="0" u="none" strike="noStrike" kern="1200" baseline="0" dirty="0" smtClean="0">
                <a:solidFill>
                  <a:schemeClr val="tx1"/>
                </a:solidFill>
                <a:latin typeface="+mn-lt"/>
                <a:ea typeface="+mn-ea"/>
                <a:cs typeface="+mn-cs"/>
              </a:rPr>
              <a:t>&lt;CLICK&gt; We measured the matching precision over a small testing dataset for different feature combinations. Since it is hard to verify the correctness of material parameters, the precision here is based on material types. From the results, we can see that &lt;CLICK&gt; our feature achieves a high precision. In addition, with the help of object tag information&lt;CLICK&gt; , the annotation precision is significantly improved.</a:t>
            </a:r>
          </a:p>
        </p:txBody>
      </p:sp>
      <p:sp>
        <p:nvSpPr>
          <p:cNvPr id="4" name="Slide Number Placeholder 3"/>
          <p:cNvSpPr>
            <a:spLocks noGrp="1"/>
          </p:cNvSpPr>
          <p:nvPr>
            <p:ph type="sldNum" sz="quarter" idx="10"/>
          </p:nvPr>
        </p:nvSpPr>
        <p:spPr/>
        <p:txBody>
          <a:bodyPr/>
          <a:lstStyle/>
          <a:p>
            <a:fld id="{F41CF49D-270B-4186-8408-B25E774B4FE8}" type="slidenum">
              <a:rPr lang="zh-CN" altLang="en-US" smtClean="0"/>
              <a:t>13</a:t>
            </a:fld>
            <a:endParaRPr lang="zh-CN" altLang="en-US"/>
          </a:p>
        </p:txBody>
      </p:sp>
    </p:spTree>
    <p:extLst>
      <p:ext uri="{BB962C8B-B14F-4D97-AF65-F5344CB8AC3E}">
        <p14:creationId xmlns:p14="http://schemas.microsoft.com/office/powerpoint/2010/main" val="3869224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en-US" altLang="zh-CN" dirty="0" smtClean="0"/>
                  <a:t>Next,</a:t>
                </a:r>
                <a:r>
                  <a:rPr lang="en-US" altLang="zh-CN" baseline="0" dirty="0" smtClean="0"/>
                  <a:t> </a:t>
                </a:r>
                <a:r>
                  <a:rPr lang="en-US" altLang="zh-CN" dirty="0" smtClean="0"/>
                  <a:t>we are going to learn material contextual information from</a:t>
                </a:r>
                <a:r>
                  <a:rPr lang="en-US" altLang="zh-CN" baseline="0" dirty="0" smtClean="0"/>
                  <a:t> the images. A basic observation concerning indoor scenes is that there exist some local material patterns among a </a:t>
                </a:r>
                <a:r>
                  <a:rPr lang="en-US" altLang="zh-CN" sz="1200" b="0" i="0" u="none" strike="noStrike" kern="1200" baseline="0" dirty="0" smtClean="0">
                    <a:solidFill>
                      <a:schemeClr val="tx1"/>
                    </a:solidFill>
                    <a:latin typeface="+mn-lt"/>
                    <a:ea typeface="+mn-ea"/>
                    <a:cs typeface="+mn-cs"/>
                  </a:rPr>
                  <a:t>small group of objects or parts. For instance, a night table is usually made of wood, a dining chair often comprises a wooden frame and fabric cushions, and a bed-frame, night table and dresser in the same bedroom typically share similar or the same material. </a:t>
                </a:r>
                <a:r>
                  <a:rPr lang="en-US" altLang="zh-CN" baseline="0" dirty="0" smtClean="0"/>
                  <a:t>To describe these local patterns, we introduce local material rules. Specifically, </a:t>
                </a:r>
                <a:r>
                  <a:rPr lang="en-US" altLang="zh-CN" sz="1200" b="0" i="0" u="none" strike="noStrike" kern="1200" baseline="0" dirty="0" smtClean="0">
                    <a:solidFill>
                      <a:schemeClr val="tx1"/>
                    </a:solidFill>
                    <a:latin typeface="+mn-lt"/>
                    <a:ea typeface="+mn-ea"/>
                    <a:cs typeface="+mn-cs"/>
                  </a:rPr>
                  <a:t>&lt;CLICK&gt; we estimate the </a:t>
                </a:r>
                <a:r>
                  <a:rPr lang="en-US" altLang="zh-CN" dirty="0" smtClean="0"/>
                  <a:t>unary relationship </a:t>
                </a:r>
                <a:r>
                  <a:rPr lang="en-US" altLang="zh-CN" sz="1200" b="0" i="0" u="none" strike="noStrike" kern="1200" baseline="0" dirty="0" smtClean="0">
                    <a:solidFill>
                      <a:schemeClr val="tx1"/>
                    </a:solidFill>
                    <a:latin typeface="+mn-lt"/>
                    <a:ea typeface="+mn-ea"/>
                    <a:cs typeface="+mn-cs"/>
                  </a:rPr>
                  <a:t>f1, which is the likelihood of a specific object part category p having a specific material m. And &lt;CLICK&gt; </a:t>
                </a:r>
                <a:r>
                  <a:rPr lang="en-US" altLang="zh-CN" dirty="0" smtClean="0"/>
                  <a:t>Pairwise Relationship</a:t>
                </a:r>
                <a:r>
                  <a:rPr lang="en-US" altLang="zh-CN" baseline="0" dirty="0" smtClean="0"/>
                  <a:t> f2, which is </a:t>
                </a:r>
                <a:r>
                  <a:rPr lang="en-US" altLang="zh-CN" sz="1200" dirty="0" smtClean="0">
                    <a:solidFill>
                      <a:srgbClr val="FFC000"/>
                    </a:solidFill>
                  </a:rPr>
                  <a:t>the </a:t>
                </a:r>
                <a:r>
                  <a:rPr lang="en-US" altLang="zh-CN" sz="1200" dirty="0">
                    <a:solidFill>
                      <a:srgbClr val="FF0000"/>
                    </a:solidFill>
                  </a:rPr>
                  <a:t>likelihood</a:t>
                </a:r>
                <a:r>
                  <a:rPr lang="en-US" altLang="zh-CN" sz="1200" dirty="0">
                    <a:solidFill>
                      <a:srgbClr val="FFC000"/>
                    </a:solidFill>
                  </a:rPr>
                  <a:t> of two object categories</a:t>
                </a:r>
                <a:r>
                  <a:rPr lang="en-US" altLang="zh-CN" sz="1200" dirty="0"/>
                  <a:t> </a:t>
                </a:r>
                <a14:m>
                  <m:oMath xmlns:m="http://schemas.openxmlformats.org/officeDocument/2006/math">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𝑝</m:t>
                        </m:r>
                      </m:e>
                      <m:sub>
                        <m:r>
                          <a:rPr lang="en-US" altLang="zh-CN" sz="1200" i="1">
                            <a:latin typeface="Cambria Math" panose="02040503050406030204" pitchFamily="18" charset="0"/>
                          </a:rPr>
                          <m:t>1</m:t>
                        </m:r>
                      </m:sub>
                    </m:sSub>
                  </m:oMath>
                </a14:m>
                <a:r>
                  <a:rPr lang="en-US" altLang="zh-CN" sz="1200" dirty="0"/>
                  <a:t> </a:t>
                </a:r>
                <a:r>
                  <a:rPr lang="en-US" altLang="zh-CN" sz="1200" dirty="0">
                    <a:solidFill>
                      <a:srgbClr val="FFC000"/>
                    </a:solidFill>
                  </a:rPr>
                  <a:t>and</a:t>
                </a:r>
                <a:r>
                  <a:rPr lang="en-US" altLang="zh-CN" sz="1200" dirty="0"/>
                  <a:t> </a:t>
                </a:r>
                <a14:m>
                  <m:oMath xmlns:m="http://schemas.openxmlformats.org/officeDocument/2006/math">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𝑝</m:t>
                        </m:r>
                      </m:e>
                      <m:sub>
                        <m:r>
                          <a:rPr lang="en-US" altLang="zh-CN" sz="1200" i="1">
                            <a:latin typeface="Cambria Math" panose="02040503050406030204" pitchFamily="18" charset="0"/>
                          </a:rPr>
                          <m:t>2</m:t>
                        </m:r>
                      </m:sub>
                    </m:sSub>
                  </m:oMath>
                </a14:m>
                <a:r>
                  <a:rPr lang="en-US" altLang="zh-CN" sz="1200" dirty="0"/>
                  <a:t> </a:t>
                </a:r>
                <a:r>
                  <a:rPr lang="en-US" altLang="zh-CN" sz="1200" dirty="0" smtClean="0">
                    <a:solidFill>
                      <a:srgbClr val="FFC000"/>
                    </a:solidFill>
                  </a:rPr>
                  <a:t>co-occur</a:t>
                </a:r>
                <a:r>
                  <a:rPr lang="en-US" altLang="zh-CN" sz="1200" dirty="0" smtClean="0"/>
                  <a:t> </a:t>
                </a:r>
                <a:r>
                  <a:rPr lang="en-US" altLang="zh-CN" sz="1200" dirty="0">
                    <a:solidFill>
                      <a:srgbClr val="FFC000"/>
                    </a:solidFill>
                  </a:rPr>
                  <a:t>with specific materials </a:t>
                </a:r>
                <a14:m>
                  <m:oMath xmlns:m="http://schemas.openxmlformats.org/officeDocument/2006/math">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𝑚</m:t>
                        </m:r>
                      </m:e>
                      <m:sub>
                        <m:r>
                          <a:rPr lang="en-US" altLang="zh-CN" sz="1200" i="1">
                            <a:latin typeface="Cambria Math" panose="02040503050406030204" pitchFamily="18" charset="0"/>
                          </a:rPr>
                          <m:t>1</m:t>
                        </m:r>
                      </m:sub>
                    </m:sSub>
                  </m:oMath>
                </a14:m>
                <a:r>
                  <a:rPr lang="en-US" altLang="zh-CN" sz="1200" dirty="0">
                    <a:solidFill>
                      <a:srgbClr val="FFC000"/>
                    </a:solidFill>
                  </a:rPr>
                  <a:t> and </a:t>
                </a:r>
                <a14:m>
                  <m:oMath xmlns:m="http://schemas.openxmlformats.org/officeDocument/2006/math">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𝑚</m:t>
                        </m:r>
                      </m:e>
                      <m:sub>
                        <m:r>
                          <a:rPr lang="en-US" altLang="zh-CN" sz="1200" i="1">
                            <a:latin typeface="Cambria Math" panose="02040503050406030204" pitchFamily="18" charset="0"/>
                          </a:rPr>
                          <m:t>2</m:t>
                        </m:r>
                      </m:sub>
                    </m:sSub>
                  </m:oMath>
                </a14:m>
                <a:r>
                  <a:rPr lang="en-US" altLang="zh-CN" sz="1200" b="0" i="0" u="none" strike="noStrike" kern="1200" baseline="0" dirty="0" smtClean="0">
                    <a:solidFill>
                      <a:schemeClr val="tx1"/>
                    </a:solidFill>
                    <a:latin typeface="+mn-lt"/>
                    <a:ea typeface="+mn-ea"/>
                    <a:cs typeface="+mn-cs"/>
                  </a:rPr>
                  <a:t>.</a:t>
                </a:r>
              </a:p>
              <a:p>
                <a:r>
                  <a:rPr lang="en-US" altLang="zh-CN" sz="1200" b="0" i="0" u="none" strike="noStrike" kern="1200" baseline="0" dirty="0" smtClean="0">
                    <a:solidFill>
                      <a:schemeClr val="tx1"/>
                    </a:solidFill>
                    <a:latin typeface="+mn-lt"/>
                    <a:ea typeface="+mn-ea"/>
                    <a:cs typeface="+mn-cs"/>
                  </a:rPr>
                  <a:t>Local material rules make sure that the assigned materials are reasonable and consistent with the functionality of the objects. Besides, to account for the harmony among the entire set of colors in a scene&lt;CLICK&gt; , we introduce global a</a:t>
                </a:r>
                <a:r>
                  <a:rPr lang="en-US" altLang="zh-CN" sz="1200" dirty="0" smtClean="0"/>
                  <a:t>esthetic</a:t>
                </a:r>
                <a:r>
                  <a:rPr lang="en-US" altLang="zh-CN" sz="1200" b="0" i="0" u="none" strike="noStrike" kern="1200" baseline="0" dirty="0" smtClean="0">
                    <a:solidFill>
                      <a:schemeClr val="tx1"/>
                    </a:solidFill>
                    <a:latin typeface="+mn-lt"/>
                    <a:ea typeface="+mn-ea"/>
                    <a:cs typeface="+mn-cs"/>
                  </a:rPr>
                  <a:t> rules.</a:t>
                </a:r>
                <a:endParaRPr lang="zh-CN" altLang="en-US" dirty="0"/>
              </a:p>
            </p:txBody>
          </p:sp>
        </mc:Choice>
        <mc:Fallback xmlns="">
          <p:sp>
            <p:nvSpPr>
              <p:cNvPr id="3" name="备注占位符 2"/>
              <p:cNvSpPr>
                <a:spLocks noGrp="1"/>
              </p:cNvSpPr>
              <p:nvPr>
                <p:ph type="body" idx="1"/>
              </p:nvPr>
            </p:nvSpPr>
            <p:spPr/>
            <p:txBody>
              <a:bodyPr/>
              <a:lstStyle/>
              <a:p>
                <a:r>
                  <a:rPr lang="en-US" altLang="zh-CN" dirty="0" smtClean="0"/>
                  <a:t>Next,</a:t>
                </a:r>
                <a:r>
                  <a:rPr lang="en-US" altLang="zh-CN" baseline="0" dirty="0" smtClean="0"/>
                  <a:t> </a:t>
                </a:r>
                <a:r>
                  <a:rPr lang="en-US" altLang="zh-CN" dirty="0" smtClean="0"/>
                  <a:t>we are going to learn material contextual information from</a:t>
                </a:r>
                <a:r>
                  <a:rPr lang="en-US" altLang="zh-CN" baseline="0" dirty="0" smtClean="0"/>
                  <a:t> the images. A basic observation concerning indoor scenes is that there exist some local material patterns among a </a:t>
                </a:r>
                <a:r>
                  <a:rPr lang="en-US" altLang="zh-CN" sz="1200" b="0" i="0" u="none" strike="noStrike" kern="1200" baseline="0" dirty="0" smtClean="0">
                    <a:solidFill>
                      <a:schemeClr val="tx1"/>
                    </a:solidFill>
                    <a:latin typeface="+mn-lt"/>
                    <a:ea typeface="+mn-ea"/>
                    <a:cs typeface="+mn-cs"/>
                  </a:rPr>
                  <a:t>small group of objects or parts. For instance, a night table is usually made of wood, a dining chair often comprises a wooden frame and fabric cushions, and a bed-frame, night table and dresser in the same bedroom typically share similar or the same material. </a:t>
                </a:r>
                <a:r>
                  <a:rPr lang="en-US" altLang="zh-CN" baseline="0" dirty="0" smtClean="0"/>
                  <a:t>To describe these local patterns, we introduce local material rules. Specifically, </a:t>
                </a:r>
                <a:r>
                  <a:rPr lang="en-US" altLang="zh-CN" sz="1200" b="0" i="0" u="none" strike="noStrike" kern="1200" baseline="0" dirty="0" smtClean="0">
                    <a:solidFill>
                      <a:schemeClr val="tx1"/>
                    </a:solidFill>
                    <a:latin typeface="+mn-lt"/>
                    <a:ea typeface="+mn-ea"/>
                    <a:cs typeface="+mn-cs"/>
                  </a:rPr>
                  <a:t>we estimate the </a:t>
                </a:r>
                <a:r>
                  <a:rPr lang="en-US" altLang="zh-CN" dirty="0" smtClean="0"/>
                  <a:t>unary relationship </a:t>
                </a:r>
                <a:r>
                  <a:rPr lang="en-US" altLang="zh-CN" sz="1200" b="0" i="0" u="none" strike="noStrike" kern="1200" baseline="0" dirty="0" smtClean="0">
                    <a:solidFill>
                      <a:schemeClr val="tx1"/>
                    </a:solidFill>
                    <a:latin typeface="+mn-lt"/>
                    <a:ea typeface="+mn-ea"/>
                    <a:cs typeface="+mn-cs"/>
                  </a:rPr>
                  <a:t>f1, which is the likelihood of a specific object part category p having a specific material m. And </a:t>
                </a:r>
                <a:r>
                  <a:rPr lang="en-US" altLang="zh-CN" dirty="0" smtClean="0"/>
                  <a:t>Pairwise Relationship</a:t>
                </a:r>
                <a:r>
                  <a:rPr lang="en-US" altLang="zh-CN" baseline="0" dirty="0" smtClean="0"/>
                  <a:t> f2, which is </a:t>
                </a:r>
                <a:r>
                  <a:rPr lang="en-US" altLang="zh-CN" sz="1200" dirty="0" smtClean="0">
                    <a:solidFill>
                      <a:srgbClr val="FFC000"/>
                    </a:solidFill>
                  </a:rPr>
                  <a:t>the </a:t>
                </a:r>
                <a:r>
                  <a:rPr lang="en-US" altLang="zh-CN" sz="1200" dirty="0">
                    <a:solidFill>
                      <a:srgbClr val="FF0000"/>
                    </a:solidFill>
                  </a:rPr>
                  <a:t>likelihood</a:t>
                </a:r>
                <a:r>
                  <a:rPr lang="en-US" altLang="zh-CN" sz="1200" dirty="0">
                    <a:solidFill>
                      <a:srgbClr val="FFC000"/>
                    </a:solidFill>
                  </a:rPr>
                  <a:t> of two object categories</a:t>
                </a:r>
                <a:r>
                  <a:rPr lang="en-US" altLang="zh-CN" sz="1200" dirty="0"/>
                  <a:t> </a:t>
                </a:r>
                <a:r>
                  <a:rPr lang="en-US" altLang="zh-CN" sz="1200" i="0">
                    <a:latin typeface="Cambria Math" panose="02040503050406030204" pitchFamily="18" charset="0"/>
                  </a:rPr>
                  <a:t>𝑝_1</a:t>
                </a:r>
                <a:r>
                  <a:rPr lang="en-US" altLang="zh-CN" sz="1200" dirty="0"/>
                  <a:t> </a:t>
                </a:r>
                <a:r>
                  <a:rPr lang="en-US" altLang="zh-CN" sz="1200" dirty="0">
                    <a:solidFill>
                      <a:srgbClr val="FFC000"/>
                    </a:solidFill>
                  </a:rPr>
                  <a:t>and</a:t>
                </a:r>
                <a:r>
                  <a:rPr lang="en-US" altLang="zh-CN" sz="1200" dirty="0"/>
                  <a:t> </a:t>
                </a:r>
                <a:r>
                  <a:rPr lang="en-US" altLang="zh-CN" sz="1200" i="0">
                    <a:latin typeface="Cambria Math" panose="02040503050406030204" pitchFamily="18" charset="0"/>
                  </a:rPr>
                  <a:t>𝑝_2</a:t>
                </a:r>
                <a:r>
                  <a:rPr lang="en-US" altLang="zh-CN" sz="1200" dirty="0"/>
                  <a:t> </a:t>
                </a:r>
                <a:r>
                  <a:rPr lang="en-US" altLang="zh-CN" sz="1200" dirty="0" smtClean="0">
                    <a:solidFill>
                      <a:srgbClr val="FFC000"/>
                    </a:solidFill>
                  </a:rPr>
                  <a:t>co-occur</a:t>
                </a:r>
                <a:r>
                  <a:rPr lang="en-US" altLang="zh-CN" sz="1200" dirty="0" smtClean="0"/>
                  <a:t> </a:t>
                </a:r>
                <a:r>
                  <a:rPr lang="en-US" altLang="zh-CN" sz="1200" dirty="0">
                    <a:solidFill>
                      <a:srgbClr val="FFC000"/>
                    </a:solidFill>
                  </a:rPr>
                  <a:t>with specific materials </a:t>
                </a:r>
                <a:r>
                  <a:rPr lang="en-US" altLang="zh-CN" sz="1200" i="0">
                    <a:latin typeface="Cambria Math" panose="02040503050406030204" pitchFamily="18" charset="0"/>
                  </a:rPr>
                  <a:t>𝑚_1</a:t>
                </a:r>
                <a:r>
                  <a:rPr lang="en-US" altLang="zh-CN" sz="1200" dirty="0">
                    <a:solidFill>
                      <a:srgbClr val="FFC000"/>
                    </a:solidFill>
                  </a:rPr>
                  <a:t> and </a:t>
                </a:r>
                <a:r>
                  <a:rPr lang="en-US" altLang="zh-CN" sz="1200" i="0">
                    <a:latin typeface="Cambria Math" panose="02040503050406030204" pitchFamily="18" charset="0"/>
                  </a:rPr>
                  <a:t>𝑚_2</a:t>
                </a:r>
                <a:r>
                  <a:rPr lang="en-US" altLang="zh-CN" sz="1200" b="0" i="0" u="none" strike="noStrike" kern="1200" baseline="0" dirty="0" smtClean="0">
                    <a:solidFill>
                      <a:schemeClr val="tx1"/>
                    </a:solidFill>
                    <a:latin typeface="+mn-lt"/>
                    <a:ea typeface="+mn-ea"/>
                    <a:cs typeface="+mn-cs"/>
                  </a:rPr>
                  <a:t>.</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Local material rules make sure that the assigned materials are reasonable and consistent with the functionality of the objects. Besides, to account for the harmony among the entire set of colors in a scene, we introduce global a</a:t>
                </a:r>
                <a:r>
                  <a:rPr lang="en-US" altLang="zh-CN" sz="1200" dirty="0" smtClean="0"/>
                  <a:t>esthetic</a:t>
                </a:r>
                <a:r>
                  <a:rPr lang="en-US" altLang="zh-CN" sz="1200" b="0" i="0" u="none" strike="noStrike" kern="1200" baseline="0" dirty="0" smtClean="0">
                    <a:solidFill>
                      <a:schemeClr val="tx1"/>
                    </a:solidFill>
                    <a:latin typeface="+mn-lt"/>
                    <a:ea typeface="+mn-ea"/>
                    <a:cs typeface="+mn-cs"/>
                  </a:rPr>
                  <a:t> rules. However, the impression given by a color combination is highly dependent on the perception of different subjects. </a:t>
                </a:r>
                <a:endParaRPr lang="en-US" altLang="zh-CN" baseline="0" dirty="0" smtClean="0"/>
              </a:p>
              <a:p>
                <a:endParaRPr lang="zh-CN" altLang="en-US" dirty="0"/>
              </a:p>
            </p:txBody>
          </p:sp>
        </mc:Fallback>
      </mc:AlternateContent>
      <p:sp>
        <p:nvSpPr>
          <p:cNvPr id="4" name="灯片编号占位符 3"/>
          <p:cNvSpPr>
            <a:spLocks noGrp="1"/>
          </p:cNvSpPr>
          <p:nvPr>
            <p:ph type="sldNum" sz="quarter" idx="10"/>
          </p:nvPr>
        </p:nvSpPr>
        <p:spPr/>
        <p:txBody>
          <a:bodyPr/>
          <a:lstStyle/>
          <a:p>
            <a:fld id="{F41CF49D-270B-4186-8408-B25E774B4FE8}" type="slidenum">
              <a:rPr lang="zh-CN" altLang="en-US" smtClean="0"/>
              <a:t>14</a:t>
            </a:fld>
            <a:endParaRPr lang="zh-CN" altLang="en-US"/>
          </a:p>
        </p:txBody>
      </p:sp>
    </p:spTree>
    <p:extLst>
      <p:ext uri="{BB962C8B-B14F-4D97-AF65-F5344CB8AC3E}">
        <p14:creationId xmlns:p14="http://schemas.microsoft.com/office/powerpoint/2010/main" val="2361596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However, the impression given by a color combination is highly dependent on the perception of different subjects. To quantitively describe this rule, We adopt the color compatibility model proposed by O’Donovan et al. It represents a color theme with a five-color palette, and rates a color theme using a data-driven approach. &lt;CLICK&gt; Here are some extracted color themes from images in our database. We can see that the color theme of an indoor scene can be well </a:t>
            </a:r>
            <a:r>
              <a:rPr lang="en-US" altLang="zh-CN" sz="1200" b="0" i="0" kern="1200" dirty="0" smtClean="0">
                <a:solidFill>
                  <a:schemeClr val="tx1"/>
                </a:solidFill>
                <a:effectLst/>
                <a:latin typeface="+mn-lt"/>
                <a:ea typeface="+mn-ea"/>
                <a:cs typeface="+mn-cs"/>
              </a:rPr>
              <a:t>characterized </a:t>
            </a:r>
            <a:r>
              <a:rPr lang="en-US" altLang="zh-CN" sz="1200" b="0" i="0" u="none" strike="noStrike" kern="1200" baseline="0" dirty="0" smtClean="0">
                <a:solidFill>
                  <a:schemeClr val="tx1"/>
                </a:solidFill>
                <a:latin typeface="+mn-lt"/>
                <a:ea typeface="+mn-ea"/>
                <a:cs typeface="+mn-cs"/>
              </a:rPr>
              <a:t>by a five-color palette. These color themes are then used to customize a color compatibility model for our specific scenario of interior decoration.</a:t>
            </a:r>
          </a:p>
        </p:txBody>
      </p:sp>
      <p:sp>
        <p:nvSpPr>
          <p:cNvPr id="4" name="Slide Number Placeholder 3"/>
          <p:cNvSpPr>
            <a:spLocks noGrp="1"/>
          </p:cNvSpPr>
          <p:nvPr>
            <p:ph type="sldNum" sz="quarter" idx="10"/>
          </p:nvPr>
        </p:nvSpPr>
        <p:spPr/>
        <p:txBody>
          <a:bodyPr/>
          <a:lstStyle/>
          <a:p>
            <a:fld id="{F41CF49D-270B-4186-8408-B25E774B4FE8}" type="slidenum">
              <a:rPr lang="zh-CN" altLang="en-US" smtClean="0"/>
              <a:t>15</a:t>
            </a:fld>
            <a:endParaRPr lang="zh-CN" altLang="en-US"/>
          </a:p>
        </p:txBody>
      </p:sp>
    </p:spTree>
    <p:extLst>
      <p:ext uri="{BB962C8B-B14F-4D97-AF65-F5344CB8AC3E}">
        <p14:creationId xmlns:p14="http://schemas.microsoft.com/office/powerpoint/2010/main" val="557375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OK, let me formally set up the material suggestion problem. We represent an input scene P with a scene-object-part 3-level hierarchy. Object parts are the basic units in our material assignment tasks, so text labels of object categories must be given for each part.  Here pi denotes the </a:t>
            </a:r>
            <a:r>
              <a:rPr lang="en-US" altLang="zh-CN" sz="1200" b="0" i="0" u="none" strike="noStrike" kern="1200" baseline="0" dirty="0" err="1" smtClean="0">
                <a:solidFill>
                  <a:schemeClr val="tx1"/>
                </a:solidFill>
                <a:latin typeface="+mn-lt"/>
                <a:ea typeface="+mn-ea"/>
                <a:cs typeface="+mn-cs"/>
              </a:rPr>
              <a:t>i-th</a:t>
            </a:r>
            <a:r>
              <a:rPr lang="en-US" altLang="zh-CN" sz="1200" b="0" i="0" u="none" strike="noStrike" kern="1200" baseline="0" dirty="0" smtClean="0">
                <a:solidFill>
                  <a:schemeClr val="tx1"/>
                </a:solidFill>
                <a:latin typeface="+mn-lt"/>
                <a:ea typeface="+mn-ea"/>
                <a:cs typeface="+mn-cs"/>
              </a:rPr>
              <a:t> object part in the scene. A material configuration of P is denoted as M, where mi is the material of the </a:t>
            </a:r>
            <a:r>
              <a:rPr lang="en-US" altLang="zh-CN" sz="1200" b="0" i="0" u="none" strike="noStrike" kern="1200" baseline="0" dirty="0" err="1" smtClean="0">
                <a:solidFill>
                  <a:schemeClr val="tx1"/>
                </a:solidFill>
                <a:latin typeface="+mn-lt"/>
                <a:ea typeface="+mn-ea"/>
                <a:cs typeface="+mn-cs"/>
              </a:rPr>
              <a:t>i-th</a:t>
            </a:r>
            <a:r>
              <a:rPr lang="en-US" altLang="zh-CN" sz="1200" b="0" i="0" u="none" strike="noStrike" kern="1200" baseline="0" dirty="0" smtClean="0">
                <a:solidFill>
                  <a:schemeClr val="tx1"/>
                </a:solidFill>
                <a:latin typeface="+mn-lt"/>
                <a:ea typeface="+mn-ea"/>
                <a:cs typeface="+mn-cs"/>
              </a:rPr>
              <a:t> object part.</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41CF49D-270B-4186-8408-B25E774B4FE8}" type="slidenum">
              <a:rPr lang="zh-CN" altLang="en-US" smtClean="0"/>
              <a:t>16</a:t>
            </a:fld>
            <a:endParaRPr lang="zh-CN" altLang="en-US"/>
          </a:p>
        </p:txBody>
      </p:sp>
    </p:spTree>
    <p:extLst>
      <p:ext uri="{BB962C8B-B14F-4D97-AF65-F5344CB8AC3E}">
        <p14:creationId xmlns:p14="http://schemas.microsoft.com/office/powerpoint/2010/main" val="3165821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In our system this problem is cast as a combinatorial optimization problem that searches for feasible material configurations under the guidance of the learned material distributions.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&lt;CLICK&gt; </a:t>
            </a:r>
            <a:r>
              <a:rPr lang="en-US" altLang="zh-CN" dirty="0" smtClean="0"/>
              <a:t>So the energy function is defined based on the previously constructed</a:t>
            </a:r>
            <a:r>
              <a:rPr lang="en-US" altLang="zh-CN" baseline="0" dirty="0" smtClean="0"/>
              <a:t> </a:t>
            </a:r>
            <a:r>
              <a:rPr lang="en-US" altLang="zh-CN" sz="1200" b="0" i="0" u="none" strike="noStrike" kern="1200" baseline="0" dirty="0" smtClean="0">
                <a:solidFill>
                  <a:schemeClr val="tx1"/>
                </a:solidFill>
                <a:latin typeface="+mn-lt"/>
                <a:ea typeface="+mn-ea"/>
                <a:cs typeface="+mn-cs"/>
              </a:rPr>
              <a:t>local material rules and global aesthetic rules.</a:t>
            </a:r>
            <a:endParaRPr lang="zh-CN" altLang="en-US" dirty="0" smtClean="0"/>
          </a:p>
          <a:p>
            <a:endParaRPr lang="zh-CN" altLang="en-US" sz="1200" dirty="0" smtClean="0"/>
          </a:p>
        </p:txBody>
      </p:sp>
      <p:sp>
        <p:nvSpPr>
          <p:cNvPr id="4" name="Slide Number Placeholder 3"/>
          <p:cNvSpPr>
            <a:spLocks noGrp="1"/>
          </p:cNvSpPr>
          <p:nvPr>
            <p:ph type="sldNum" sz="quarter" idx="10"/>
          </p:nvPr>
        </p:nvSpPr>
        <p:spPr/>
        <p:txBody>
          <a:bodyPr/>
          <a:lstStyle/>
          <a:p>
            <a:fld id="{F41CF49D-270B-4186-8408-B25E774B4FE8}" type="slidenum">
              <a:rPr lang="zh-CN" altLang="en-US" smtClean="0"/>
              <a:t>17</a:t>
            </a:fld>
            <a:endParaRPr lang="zh-CN" altLang="en-US"/>
          </a:p>
        </p:txBody>
      </p:sp>
    </p:spTree>
    <p:extLst>
      <p:ext uri="{BB962C8B-B14F-4D97-AF65-F5344CB8AC3E}">
        <p14:creationId xmlns:p14="http://schemas.microsoft.com/office/powerpoint/2010/main" val="2570624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In order to quickly obtain a suitable solution, we use a classic heuristic search algorithm, simulated annealing. Here are two examples of the optimization process. You can see that as the number of iterations increases, the cost function progressively decreases while the overall material suggestion becomes better.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Next, I will give you some examples to show how each term in the cost function contributes to the final decoration.</a:t>
            </a:r>
            <a:endParaRPr lang="zh-CN" altLang="en-US" dirty="0" smtClean="0"/>
          </a:p>
        </p:txBody>
      </p:sp>
      <p:sp>
        <p:nvSpPr>
          <p:cNvPr id="4" name="Slide Number Placeholder 3"/>
          <p:cNvSpPr>
            <a:spLocks noGrp="1"/>
          </p:cNvSpPr>
          <p:nvPr>
            <p:ph type="sldNum" sz="quarter" idx="10"/>
          </p:nvPr>
        </p:nvSpPr>
        <p:spPr/>
        <p:txBody>
          <a:bodyPr/>
          <a:lstStyle/>
          <a:p>
            <a:fld id="{F41CF49D-270B-4186-8408-B25E774B4FE8}" type="slidenum">
              <a:rPr lang="zh-CN" altLang="en-US" smtClean="0"/>
              <a:t>18</a:t>
            </a:fld>
            <a:endParaRPr lang="zh-CN" altLang="en-US"/>
          </a:p>
        </p:txBody>
      </p:sp>
    </p:spTree>
    <p:extLst>
      <p:ext uri="{BB962C8B-B14F-4D97-AF65-F5344CB8AC3E}">
        <p14:creationId xmlns:p14="http://schemas.microsoft.com/office/powerpoint/2010/main" val="67308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If we turn off the unary term, the resulting material configuration may contains many weird material assignments. &lt;CLICK&gt; </a:t>
            </a:r>
          </a:p>
          <a:p>
            <a:r>
              <a:rPr lang="en-US" altLang="zh-CN" sz="1200" b="0" i="0" u="none" strike="noStrike" kern="1200" baseline="0" dirty="0" smtClean="0">
                <a:solidFill>
                  <a:schemeClr val="tx1"/>
                </a:solidFill>
                <a:latin typeface="+mn-lt"/>
                <a:ea typeface="+mn-ea"/>
                <a:cs typeface="+mn-cs"/>
              </a:rPr>
              <a:t>For example, the living room scene &lt;CLICK&gt; includes metal cabinets&lt;CLICK&gt;,  a marble chair&lt;CLICK&gt; and a leather rug&lt;CLICK&gt; </a:t>
            </a:r>
          </a:p>
          <a:p>
            <a:r>
              <a:rPr lang="en-US" altLang="zh-CN" sz="1200" b="0" i="0" u="none" strike="noStrike" kern="1200" baseline="0" dirty="0" smtClean="0">
                <a:solidFill>
                  <a:schemeClr val="tx1"/>
                </a:solidFill>
                <a:latin typeface="+mn-lt"/>
                <a:ea typeface="+mn-ea"/>
                <a:cs typeface="+mn-cs"/>
              </a:rPr>
              <a:t>and the bedroom scene &lt;CLICK&gt; includes marble walls&lt;CLICK&gt; , a wooden quilt&lt;CLICK&gt; , metal night tables, dresser and bed frame&lt;CLICK&gt;, and leather floor&lt;CLICK&gt;,  all of which are unlikely to appear in the real world. </a:t>
            </a:r>
          </a:p>
          <a:p>
            <a:r>
              <a:rPr lang="en-US" altLang="zh-CN" sz="1200" b="0" i="0" u="none" strike="noStrike" kern="1200" baseline="0" dirty="0" smtClean="0">
                <a:solidFill>
                  <a:schemeClr val="tx1"/>
                </a:solidFill>
                <a:latin typeface="+mn-lt"/>
                <a:ea typeface="+mn-ea"/>
                <a:cs typeface="+mn-cs"/>
              </a:rPr>
              <a:t>While turn on this term&lt;CLICK&gt;, everything get back to normal.</a:t>
            </a:r>
          </a:p>
        </p:txBody>
      </p:sp>
      <p:sp>
        <p:nvSpPr>
          <p:cNvPr id="4" name="Slide Number Placeholder 3"/>
          <p:cNvSpPr>
            <a:spLocks noGrp="1"/>
          </p:cNvSpPr>
          <p:nvPr>
            <p:ph type="sldNum" sz="quarter" idx="10"/>
          </p:nvPr>
        </p:nvSpPr>
        <p:spPr/>
        <p:txBody>
          <a:bodyPr/>
          <a:lstStyle/>
          <a:p>
            <a:fld id="{F41CF49D-270B-4186-8408-B25E774B4FE8}" type="slidenum">
              <a:rPr lang="zh-CN" altLang="en-US" smtClean="0"/>
              <a:t>19</a:t>
            </a:fld>
            <a:endParaRPr lang="zh-CN" altLang="en-US"/>
          </a:p>
        </p:txBody>
      </p:sp>
    </p:spTree>
    <p:extLst>
      <p:ext uri="{BB962C8B-B14F-4D97-AF65-F5344CB8AC3E}">
        <p14:creationId xmlns:p14="http://schemas.microsoft.com/office/powerpoint/2010/main" val="4233117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Taking a 3D digital indoor scene without material properties as input, &lt;CLICK&gt; it can automatically generate various types of aesthetic decorations by making suitable and beautiful material suggestions for every object part in the scene.</a:t>
            </a:r>
            <a:endParaRPr lang="zh-CN" altLang="en-US" dirty="0" smtClean="0"/>
          </a:p>
        </p:txBody>
      </p:sp>
      <p:sp>
        <p:nvSpPr>
          <p:cNvPr id="4" name="Slide Number Placeholder 3"/>
          <p:cNvSpPr>
            <a:spLocks noGrp="1"/>
          </p:cNvSpPr>
          <p:nvPr>
            <p:ph type="sldNum" sz="quarter" idx="10"/>
          </p:nvPr>
        </p:nvSpPr>
        <p:spPr/>
        <p:txBody>
          <a:bodyPr/>
          <a:lstStyle/>
          <a:p>
            <a:fld id="{F41CF49D-270B-4186-8408-B25E774B4FE8}" type="slidenum">
              <a:rPr lang="zh-CN" altLang="en-US" smtClean="0"/>
              <a:t>2</a:t>
            </a:fld>
            <a:endParaRPr lang="zh-CN" altLang="en-US"/>
          </a:p>
        </p:txBody>
      </p:sp>
    </p:spTree>
    <p:extLst>
      <p:ext uri="{BB962C8B-B14F-4D97-AF65-F5344CB8AC3E}">
        <p14:creationId xmlns:p14="http://schemas.microsoft.com/office/powerpoint/2010/main" val="20872149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If we turn off the binary term&lt;CLICK&gt; , there exists obvious color inconsistency among &lt;CLICK&gt; the refrigerator, oven and microwave oven, and also among &lt;CLICK&gt; the bed frame, night table and dresser. </a:t>
            </a:r>
          </a:p>
          <a:p>
            <a:r>
              <a:rPr lang="en-US" altLang="zh-CN" sz="1200" b="0" i="0" u="none" strike="noStrike" kern="1200" baseline="0" dirty="0" smtClean="0">
                <a:solidFill>
                  <a:schemeClr val="tx1"/>
                </a:solidFill>
                <a:latin typeface="+mn-lt"/>
                <a:ea typeface="+mn-ea"/>
                <a:cs typeface="+mn-cs"/>
              </a:rPr>
              <a:t>While turn on this term&lt;CLICK&gt;, they look consistent.</a:t>
            </a:r>
            <a:endParaRPr lang="zh-CN" altLang="en-US" dirty="0"/>
          </a:p>
        </p:txBody>
      </p:sp>
      <p:sp>
        <p:nvSpPr>
          <p:cNvPr id="4" name="Slide Number Placeholder 3"/>
          <p:cNvSpPr>
            <a:spLocks noGrp="1"/>
          </p:cNvSpPr>
          <p:nvPr>
            <p:ph type="sldNum" sz="quarter" idx="10"/>
          </p:nvPr>
        </p:nvSpPr>
        <p:spPr/>
        <p:txBody>
          <a:bodyPr/>
          <a:lstStyle/>
          <a:p>
            <a:fld id="{F41CF49D-270B-4186-8408-B25E774B4FE8}" type="slidenum">
              <a:rPr lang="zh-CN" altLang="en-US" smtClean="0"/>
              <a:t>20</a:t>
            </a:fld>
            <a:endParaRPr lang="zh-CN" altLang="en-US"/>
          </a:p>
        </p:txBody>
      </p:sp>
    </p:spTree>
    <p:extLst>
      <p:ext uri="{BB962C8B-B14F-4D97-AF65-F5344CB8AC3E}">
        <p14:creationId xmlns:p14="http://schemas.microsoft.com/office/powerpoint/2010/main" val="2536382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without the global aesthetic term&lt;CLICK&gt; , the color combination of the entire scene no longer looks harmonious.</a:t>
            </a:r>
          </a:p>
          <a:p>
            <a:r>
              <a:rPr lang="en-US" altLang="zh-CN" sz="1200" b="0" i="0" u="none" strike="noStrike" kern="1200" baseline="0" dirty="0" smtClean="0">
                <a:solidFill>
                  <a:schemeClr val="tx1"/>
                </a:solidFill>
                <a:latin typeface="+mn-lt"/>
                <a:ea typeface="+mn-ea"/>
                <a:cs typeface="+mn-cs"/>
              </a:rPr>
              <a:t>With this term&lt;CLICK&gt;, looks better.</a:t>
            </a:r>
            <a:endParaRPr lang="zh-CN" altLang="en-US" dirty="0"/>
          </a:p>
        </p:txBody>
      </p:sp>
      <p:sp>
        <p:nvSpPr>
          <p:cNvPr id="4" name="Slide Number Placeholder 3"/>
          <p:cNvSpPr>
            <a:spLocks noGrp="1"/>
          </p:cNvSpPr>
          <p:nvPr>
            <p:ph type="sldNum" sz="quarter" idx="10"/>
          </p:nvPr>
        </p:nvSpPr>
        <p:spPr/>
        <p:txBody>
          <a:bodyPr/>
          <a:lstStyle/>
          <a:p>
            <a:fld id="{F41CF49D-270B-4186-8408-B25E774B4FE8}" type="slidenum">
              <a:rPr lang="zh-CN" altLang="en-US" smtClean="0"/>
              <a:t>21</a:t>
            </a:fld>
            <a:endParaRPr lang="zh-CN" altLang="en-US"/>
          </a:p>
        </p:txBody>
      </p:sp>
    </p:spTree>
    <p:extLst>
      <p:ext uri="{BB962C8B-B14F-4D97-AF65-F5344CB8AC3E}">
        <p14:creationId xmlns:p14="http://schemas.microsoft.com/office/powerpoint/2010/main" val="28993573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We have tested our system on a variety of indoor scenes.</a:t>
            </a:r>
          </a:p>
          <a:p>
            <a:r>
              <a:rPr lang="en-US" altLang="zh-CN" sz="1200" b="0" i="0" u="none" strike="noStrike" kern="1200" baseline="0" dirty="0" smtClean="0">
                <a:solidFill>
                  <a:schemeClr val="tx1"/>
                </a:solidFill>
                <a:latin typeface="+mn-lt"/>
                <a:ea typeface="+mn-ea"/>
                <a:cs typeface="+mn-cs"/>
              </a:rPr>
              <a:t>Here are some of the decorations automatically generated by our system using 100 thousand iterations.</a:t>
            </a:r>
            <a:endParaRPr lang="zh-CN" altLang="en-US" dirty="0"/>
          </a:p>
        </p:txBody>
      </p:sp>
      <p:sp>
        <p:nvSpPr>
          <p:cNvPr id="4" name="Slide Number Placeholder 3"/>
          <p:cNvSpPr>
            <a:spLocks noGrp="1"/>
          </p:cNvSpPr>
          <p:nvPr>
            <p:ph type="sldNum" sz="quarter" idx="10"/>
          </p:nvPr>
        </p:nvSpPr>
        <p:spPr/>
        <p:txBody>
          <a:bodyPr/>
          <a:lstStyle/>
          <a:p>
            <a:fld id="{F41CF49D-270B-4186-8408-B25E774B4FE8}" type="slidenum">
              <a:rPr lang="zh-CN" altLang="en-US" smtClean="0"/>
              <a:t>22</a:t>
            </a:fld>
            <a:endParaRPr lang="zh-CN" altLang="en-US"/>
          </a:p>
        </p:txBody>
      </p:sp>
    </p:spTree>
    <p:extLst>
      <p:ext uri="{BB962C8B-B14F-4D97-AF65-F5344CB8AC3E}">
        <p14:creationId xmlns:p14="http://schemas.microsoft.com/office/powerpoint/2010/main" val="1690006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All</a:t>
            </a:r>
            <a:r>
              <a:rPr lang="en-US" altLang="zh-CN" baseline="0" dirty="0" smtClean="0"/>
              <a:t> the results were rendered offline using path tracing.</a:t>
            </a:r>
            <a:endParaRPr lang="zh-CN" altLang="en-US" dirty="0"/>
          </a:p>
        </p:txBody>
      </p:sp>
      <p:sp>
        <p:nvSpPr>
          <p:cNvPr id="4" name="Slide Number Placeholder 3"/>
          <p:cNvSpPr>
            <a:spLocks noGrp="1"/>
          </p:cNvSpPr>
          <p:nvPr>
            <p:ph type="sldNum" sz="quarter" idx="10"/>
          </p:nvPr>
        </p:nvSpPr>
        <p:spPr/>
        <p:txBody>
          <a:bodyPr/>
          <a:lstStyle/>
          <a:p>
            <a:fld id="{F41CF49D-270B-4186-8408-B25E774B4FE8}" type="slidenum">
              <a:rPr lang="zh-CN" altLang="en-US" smtClean="0"/>
              <a:t>23</a:t>
            </a:fld>
            <a:endParaRPr lang="zh-CN" altLang="en-US"/>
          </a:p>
        </p:txBody>
      </p:sp>
    </p:spTree>
    <p:extLst>
      <p:ext uri="{BB962C8B-B14F-4D97-AF65-F5344CB8AC3E}">
        <p14:creationId xmlns:p14="http://schemas.microsoft.com/office/powerpoint/2010/main" val="39666602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Our system also allows users to specify</a:t>
            </a:r>
            <a:r>
              <a:rPr lang="en-US" altLang="zh-CN" baseline="0" dirty="0" smtClean="0"/>
              <a:t> </a:t>
            </a:r>
            <a:r>
              <a:rPr lang="en-US" altLang="zh-CN" dirty="0" smtClean="0"/>
              <a:t>constraints. </a:t>
            </a:r>
            <a:r>
              <a:rPr lang="en-US" altLang="zh-CN" baseline="0" dirty="0" smtClean="0"/>
              <a:t> </a:t>
            </a:r>
            <a:r>
              <a:rPr lang="en-US" altLang="zh-CN" dirty="0" smtClean="0"/>
              <a:t>By constraining </a:t>
            </a:r>
            <a:r>
              <a:rPr lang="en-US" altLang="zh-CN" sz="1200" b="0" i="0" u="none" strike="noStrike" kern="1200" baseline="0" dirty="0" smtClean="0">
                <a:solidFill>
                  <a:schemeClr val="tx1"/>
                </a:solidFill>
                <a:latin typeface="+mn-lt"/>
                <a:ea typeface="+mn-ea"/>
                <a:cs typeface="+mn-cs"/>
              </a:rPr>
              <a:t>the unary term&lt;CLICK&gt; , we can set </a:t>
            </a:r>
            <a:r>
              <a:rPr lang="en-US" altLang="zh-CN" dirty="0" smtClean="0"/>
              <a:t>material constraints for individual parts.  Specifically</a:t>
            </a:r>
            <a:r>
              <a:rPr lang="en-US" altLang="zh-CN" sz="1200" b="0" i="0" u="none" strike="noStrike" kern="1200" baseline="0" dirty="0" smtClean="0">
                <a:solidFill>
                  <a:schemeClr val="tx1"/>
                </a:solidFill>
                <a:latin typeface="+mn-lt"/>
                <a:ea typeface="+mn-ea"/>
                <a:cs typeface="+mn-cs"/>
              </a:rPr>
              <a:t>&lt;CLICK&gt;</a:t>
            </a:r>
            <a:r>
              <a:rPr lang="en-US" altLang="zh-CN" dirty="0" smtClean="0"/>
              <a:t>, we </a:t>
            </a:r>
            <a:r>
              <a:rPr lang="en-US" altLang="zh-CN" baseline="0" dirty="0" smtClean="0"/>
              <a:t>can </a:t>
            </a:r>
            <a:r>
              <a:rPr lang="en-US" altLang="zh-CN" dirty="0" smtClean="0"/>
              <a:t>specify</a:t>
            </a:r>
            <a:r>
              <a:rPr lang="en-US" altLang="zh-CN" baseline="0" dirty="0" smtClean="0"/>
              <a:t> </a:t>
            </a:r>
            <a:r>
              <a:rPr lang="en-US" altLang="zh-CN" dirty="0" smtClean="0"/>
              <a:t>as a value constraint by directly supplying desired material type</a:t>
            </a:r>
            <a:r>
              <a:rPr lang="en-US" altLang="zh-CN" baseline="0" dirty="0" smtClean="0"/>
              <a:t> </a:t>
            </a:r>
            <a:r>
              <a:rPr lang="en-US" altLang="zh-CN" dirty="0" smtClean="0"/>
              <a:t>and diffuse color, or </a:t>
            </a:r>
            <a:r>
              <a:rPr lang="en-US" altLang="zh-CN" sz="1200" b="0" i="0" u="none" strike="noStrike" kern="1200" baseline="0" dirty="0" smtClean="0">
                <a:solidFill>
                  <a:schemeClr val="tx1"/>
                </a:solidFill>
                <a:latin typeface="+mn-lt"/>
                <a:ea typeface="+mn-ea"/>
                <a:cs typeface="+mn-cs"/>
              </a:rPr>
              <a:t>&lt;CLICK&gt;</a:t>
            </a:r>
            <a:r>
              <a:rPr lang="en-US" altLang="zh-CN" dirty="0" smtClean="0"/>
              <a:t>an image constraint by providing</a:t>
            </a:r>
            <a:r>
              <a:rPr lang="en-US" altLang="zh-CN" baseline="0" dirty="0" smtClean="0"/>
              <a:t> </a:t>
            </a:r>
            <a:r>
              <a:rPr lang="en-US" altLang="zh-CN" dirty="0" smtClean="0"/>
              <a:t>a reference region from an image.</a:t>
            </a:r>
            <a:endParaRPr lang="zh-CN" altLang="en-US" dirty="0"/>
          </a:p>
        </p:txBody>
      </p:sp>
      <p:sp>
        <p:nvSpPr>
          <p:cNvPr id="4" name="Slide Number Placeholder 3"/>
          <p:cNvSpPr>
            <a:spLocks noGrp="1"/>
          </p:cNvSpPr>
          <p:nvPr>
            <p:ph type="sldNum" sz="quarter" idx="10"/>
          </p:nvPr>
        </p:nvSpPr>
        <p:spPr/>
        <p:txBody>
          <a:bodyPr/>
          <a:lstStyle/>
          <a:p>
            <a:fld id="{F41CF49D-270B-4186-8408-B25E774B4FE8}" type="slidenum">
              <a:rPr lang="zh-CN" altLang="en-US" smtClean="0"/>
              <a:t>24</a:t>
            </a:fld>
            <a:endParaRPr lang="zh-CN" altLang="en-US"/>
          </a:p>
        </p:txBody>
      </p:sp>
    </p:spTree>
    <p:extLst>
      <p:ext uri="{BB962C8B-B14F-4D97-AF65-F5344CB8AC3E}">
        <p14:creationId xmlns:p14="http://schemas.microsoft.com/office/powerpoint/2010/main" val="38029133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To better reflect user preferences and produce</a:t>
            </a:r>
            <a:r>
              <a:rPr lang="zh-CN" altLang="en-US" baseline="0" dirty="0" smtClean="0"/>
              <a:t> </a:t>
            </a:r>
            <a:r>
              <a:rPr lang="en-US" altLang="zh-CN" dirty="0" smtClean="0"/>
              <a:t>customized results, our system can also generate decorations</a:t>
            </a:r>
            <a:r>
              <a:rPr lang="en-US" altLang="zh-CN" baseline="0" dirty="0" smtClean="0"/>
              <a:t> </a:t>
            </a:r>
            <a:r>
              <a:rPr lang="en-US" altLang="zh-CN" dirty="0" smtClean="0"/>
              <a:t>guided by a user-specified decoration style. </a:t>
            </a:r>
            <a:r>
              <a:rPr lang="en-US" altLang="zh-CN" sz="1200" b="0" i="0" u="none" strike="noStrike" kern="1200" baseline="0" dirty="0" smtClean="0">
                <a:solidFill>
                  <a:schemeClr val="tx1"/>
                </a:solidFill>
                <a:latin typeface="+mn-lt"/>
                <a:ea typeface="+mn-ea"/>
                <a:cs typeface="+mn-cs"/>
              </a:rPr>
              <a:t>&lt;CLICK&gt;</a:t>
            </a:r>
            <a:r>
              <a:rPr lang="en-US" altLang="zh-CN" dirty="0" smtClean="0"/>
              <a:t>This is done</a:t>
            </a:r>
            <a:r>
              <a:rPr lang="en-US" altLang="zh-CN" baseline="0" dirty="0" smtClean="0"/>
              <a:t> by setting constraints to the </a:t>
            </a:r>
            <a:r>
              <a:rPr lang="en-US" altLang="zh-CN" sz="1200" b="0" i="0" u="none" strike="noStrike" kern="1200" baseline="0" dirty="0" smtClean="0">
                <a:solidFill>
                  <a:schemeClr val="tx1"/>
                </a:solidFill>
                <a:latin typeface="+mn-lt"/>
                <a:ea typeface="+mn-ea"/>
                <a:cs typeface="+mn-cs"/>
              </a:rPr>
              <a:t>global aesthetic term. </a:t>
            </a:r>
            <a:r>
              <a:rPr lang="en-US" altLang="zh-CN" baseline="0" dirty="0" smtClean="0"/>
              <a:t>Here are some results generated with respect to the input themes.</a:t>
            </a:r>
            <a:endParaRPr lang="zh-CN" altLang="en-US" dirty="0"/>
          </a:p>
        </p:txBody>
      </p:sp>
      <p:sp>
        <p:nvSpPr>
          <p:cNvPr id="4" name="Slide Number Placeholder 3"/>
          <p:cNvSpPr>
            <a:spLocks noGrp="1"/>
          </p:cNvSpPr>
          <p:nvPr>
            <p:ph type="sldNum" sz="quarter" idx="10"/>
          </p:nvPr>
        </p:nvSpPr>
        <p:spPr/>
        <p:txBody>
          <a:bodyPr/>
          <a:lstStyle/>
          <a:p>
            <a:fld id="{F41CF49D-270B-4186-8408-B25E774B4FE8}" type="slidenum">
              <a:rPr lang="zh-CN" altLang="en-US" smtClean="0"/>
              <a:t>25</a:t>
            </a:fld>
            <a:endParaRPr lang="zh-CN" altLang="en-US"/>
          </a:p>
        </p:txBody>
      </p:sp>
    </p:spTree>
    <p:extLst>
      <p:ext uri="{BB962C8B-B14F-4D97-AF65-F5344CB8AC3E}">
        <p14:creationId xmlns:p14="http://schemas.microsoft.com/office/powerpoint/2010/main" val="9594052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This is the interface of our system.  The video clip is speeded up 3 three times. So you can see that  it takes about 1-2 seconds to obtain a good decoration after the default number of 100,000 iterations.</a:t>
            </a:r>
          </a:p>
          <a:p>
            <a:r>
              <a:rPr lang="en-US" altLang="zh-CN" sz="1200" b="0" i="0" u="none" strike="noStrike" kern="1200" baseline="0" dirty="0" smtClean="0">
                <a:solidFill>
                  <a:schemeClr val="tx1"/>
                </a:solidFill>
                <a:latin typeface="+mn-lt"/>
                <a:ea typeface="+mn-ea"/>
                <a:cs typeface="+mn-cs"/>
              </a:rPr>
              <a:t>&lt;CLICK&gt; another scene.</a:t>
            </a:r>
            <a:endParaRPr lang="zh-CN" altLang="en-US" dirty="0"/>
          </a:p>
        </p:txBody>
      </p:sp>
      <p:sp>
        <p:nvSpPr>
          <p:cNvPr id="4" name="Slide Number Placeholder 3"/>
          <p:cNvSpPr>
            <a:spLocks noGrp="1"/>
          </p:cNvSpPr>
          <p:nvPr>
            <p:ph type="sldNum" sz="quarter" idx="10"/>
          </p:nvPr>
        </p:nvSpPr>
        <p:spPr/>
        <p:txBody>
          <a:bodyPr/>
          <a:lstStyle/>
          <a:p>
            <a:fld id="{F41CF49D-270B-4186-8408-B25E774B4FE8}" type="slidenum">
              <a:rPr lang="zh-CN" altLang="en-US" smtClean="0"/>
              <a:t>26</a:t>
            </a:fld>
            <a:endParaRPr lang="zh-CN" altLang="en-US"/>
          </a:p>
        </p:txBody>
      </p:sp>
    </p:spTree>
    <p:extLst>
      <p:ext uri="{BB962C8B-B14F-4D97-AF65-F5344CB8AC3E}">
        <p14:creationId xmlns:p14="http://schemas.microsoft.com/office/powerpoint/2010/main" val="22580391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This is another</a:t>
            </a:r>
            <a:r>
              <a:rPr lang="en-US" altLang="zh-CN" baseline="0" dirty="0" smtClean="0"/>
              <a:t> example showing how to perform </a:t>
            </a:r>
            <a:r>
              <a:rPr lang="en-US" altLang="zh-CN" sz="1200" baseline="0" dirty="0" smtClean="0"/>
              <a:t>c</a:t>
            </a:r>
            <a:r>
              <a:rPr lang="en-US" altLang="zh-CN" sz="1200" dirty="0" smtClean="0"/>
              <a:t>onstraint decoration.</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t>Users can selected</a:t>
            </a:r>
            <a:r>
              <a:rPr lang="en-US" altLang="zh-CN" sz="1200" baseline="0" dirty="0" smtClean="0"/>
              <a:t> some parts in the scene and then specify their desired material type and diffuse color.</a:t>
            </a:r>
            <a:endParaRPr lang="zh-CN" altLang="en-US" dirty="0"/>
          </a:p>
        </p:txBody>
      </p:sp>
      <p:sp>
        <p:nvSpPr>
          <p:cNvPr id="4" name="Slide Number Placeholder 3"/>
          <p:cNvSpPr>
            <a:spLocks noGrp="1"/>
          </p:cNvSpPr>
          <p:nvPr>
            <p:ph type="sldNum" sz="quarter" idx="10"/>
          </p:nvPr>
        </p:nvSpPr>
        <p:spPr/>
        <p:txBody>
          <a:bodyPr/>
          <a:lstStyle/>
          <a:p>
            <a:fld id="{F41CF49D-270B-4186-8408-B25E774B4FE8}" type="slidenum">
              <a:rPr lang="zh-CN" altLang="en-US" smtClean="0"/>
              <a:t>27</a:t>
            </a:fld>
            <a:endParaRPr lang="zh-CN" altLang="en-US"/>
          </a:p>
        </p:txBody>
      </p:sp>
    </p:spTree>
    <p:extLst>
      <p:ext uri="{BB962C8B-B14F-4D97-AF65-F5344CB8AC3E}">
        <p14:creationId xmlns:p14="http://schemas.microsoft.com/office/powerpoint/2010/main" val="25276706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Currently, our system is unable to make material suggestions for spatially related material patterns, such as the interleaving colors of the cabinet doors and the white and black chairs. This is  because robustly recovering 3D spatial relations from 2D images is still an unsolved problem. So as you may have noticed that our cost function does not take spatial information into consideration. </a:t>
            </a:r>
          </a:p>
        </p:txBody>
      </p:sp>
      <p:sp>
        <p:nvSpPr>
          <p:cNvPr id="4" name="Slide Number Placeholder 3"/>
          <p:cNvSpPr>
            <a:spLocks noGrp="1"/>
          </p:cNvSpPr>
          <p:nvPr>
            <p:ph type="sldNum" sz="quarter" idx="10"/>
          </p:nvPr>
        </p:nvSpPr>
        <p:spPr/>
        <p:txBody>
          <a:bodyPr/>
          <a:lstStyle/>
          <a:p>
            <a:fld id="{F41CF49D-270B-4186-8408-B25E774B4FE8}" type="slidenum">
              <a:rPr lang="zh-CN" altLang="en-US" smtClean="0"/>
              <a:t>28</a:t>
            </a:fld>
            <a:endParaRPr lang="zh-CN" altLang="en-US"/>
          </a:p>
        </p:txBody>
      </p:sp>
    </p:spTree>
    <p:extLst>
      <p:ext uri="{BB962C8B-B14F-4D97-AF65-F5344CB8AC3E}">
        <p14:creationId xmlns:p14="http://schemas.microsoft.com/office/powerpoint/2010/main" val="17571445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Thank</a:t>
            </a:r>
            <a:r>
              <a:rPr lang="en-US" altLang="zh-CN" baseline="0" dirty="0" smtClean="0"/>
              <a:t> you very much~</a:t>
            </a:r>
          </a:p>
        </p:txBody>
      </p:sp>
      <p:sp>
        <p:nvSpPr>
          <p:cNvPr id="4" name="Slide Number Placeholder 3"/>
          <p:cNvSpPr>
            <a:spLocks noGrp="1"/>
          </p:cNvSpPr>
          <p:nvPr>
            <p:ph type="sldNum" sz="quarter" idx="10"/>
          </p:nvPr>
        </p:nvSpPr>
        <p:spPr/>
        <p:txBody>
          <a:bodyPr/>
          <a:lstStyle/>
          <a:p>
            <a:fld id="{F41CF49D-270B-4186-8408-B25E774B4FE8}" type="slidenum">
              <a:rPr lang="zh-CN" altLang="en-US" smtClean="0"/>
              <a:t>29</a:t>
            </a:fld>
            <a:endParaRPr lang="zh-CN" altLang="en-US"/>
          </a:p>
        </p:txBody>
      </p:sp>
    </p:spTree>
    <p:extLst>
      <p:ext uri="{BB962C8B-B14F-4D97-AF65-F5344CB8AC3E}">
        <p14:creationId xmlns:p14="http://schemas.microsoft.com/office/powerpoint/2010/main" val="1389764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First</a:t>
            </a:r>
            <a:r>
              <a:rPr lang="en-US" altLang="zh-CN" baseline="0" dirty="0" smtClean="0"/>
              <a:t>, let me explain why such a system is valuable. The traditional modeling pipeline for creating 3D digital scenes involves two key steps:  building geometric shapes and assigning visual appearance. As you all know, both of them are demanding tasks that require sufficient professional skills. </a:t>
            </a:r>
            <a:r>
              <a:rPr lang="en-US" altLang="zh-CN" sz="1200" b="0" i="0" u="none" strike="noStrike" kern="1200" baseline="0" dirty="0" smtClean="0">
                <a:solidFill>
                  <a:schemeClr val="tx1"/>
                </a:solidFill>
                <a:latin typeface="+mn-lt"/>
                <a:ea typeface="+mn-ea"/>
                <a:cs typeface="+mn-cs"/>
              </a:rPr>
              <a:t>&lt;CLICK&gt; </a:t>
            </a:r>
            <a:r>
              <a:rPr lang="en-US" altLang="zh-CN" baseline="0" dirty="0" smtClean="0"/>
              <a:t>For quickly and easily producing desired 3D scenes models in terms of geometry, we have witnessed various techniques in the past five years. For example, dense reconstruction from point cloud stream, </a:t>
            </a:r>
            <a:r>
              <a:rPr lang="en-US" altLang="zh-CN" sz="1200" b="0" i="0" u="none" strike="noStrike" kern="1200" baseline="0" dirty="0" smtClean="0">
                <a:solidFill>
                  <a:schemeClr val="tx1"/>
                </a:solidFill>
                <a:latin typeface="+mn-lt"/>
                <a:ea typeface="+mn-ea"/>
                <a:cs typeface="+mn-cs"/>
              </a:rPr>
              <a:t>&lt;CLICK&gt;  </a:t>
            </a:r>
            <a:r>
              <a:rPr lang="en-US" altLang="zh-CN" baseline="0" dirty="0" smtClean="0"/>
              <a:t>or model-driven </a:t>
            </a:r>
            <a:r>
              <a:rPr lang="en-US" altLang="zh-CN" sz="1200" baseline="0" dirty="0" smtClean="0"/>
              <a:t>s</a:t>
            </a:r>
            <a:r>
              <a:rPr lang="en-US" altLang="zh-CN" sz="1200" dirty="0" smtClean="0"/>
              <a:t>ynthesis </a:t>
            </a:r>
            <a:r>
              <a:rPr lang="en-US" altLang="zh-CN" sz="1200" b="0" i="0" u="none" strike="noStrike" kern="1200" baseline="0" dirty="0" smtClean="0">
                <a:solidFill>
                  <a:schemeClr val="tx1"/>
                </a:solidFill>
                <a:latin typeface="+mn-lt"/>
                <a:ea typeface="+mn-ea"/>
                <a:cs typeface="+mn-cs"/>
              </a:rPr>
              <a:t>&lt;CLICK&gt; </a:t>
            </a:r>
            <a:r>
              <a:rPr lang="en-US" altLang="zh-CN" sz="1200" dirty="0" smtClean="0"/>
              <a:t>under different types</a:t>
            </a:r>
            <a:r>
              <a:rPr lang="en-US" altLang="zh-CN" sz="1200" baseline="0" dirty="0" smtClean="0"/>
              <a:t> of </a:t>
            </a:r>
            <a:r>
              <a:rPr lang="en-US" altLang="zh-CN" sz="1200" b="0" i="0" u="none" strike="noStrike" kern="1200" dirty="0" smtClean="0">
                <a:solidFill>
                  <a:schemeClr val="tx1"/>
                </a:solidFill>
                <a:effectLst/>
                <a:latin typeface="+mn-lt"/>
                <a:ea typeface="+mn-ea"/>
                <a:cs typeface="+mn-cs"/>
              </a:rPr>
              <a:t>guidance such</a:t>
            </a:r>
            <a:r>
              <a:rPr lang="en-US" altLang="zh-CN" sz="1200" b="0" i="0" u="none" strike="noStrike" kern="1200" baseline="0" dirty="0" smtClean="0">
                <a:solidFill>
                  <a:schemeClr val="tx1"/>
                </a:solidFill>
                <a:effectLst/>
                <a:latin typeface="+mn-lt"/>
                <a:ea typeface="+mn-ea"/>
                <a:cs typeface="+mn-cs"/>
              </a:rPr>
              <a:t> as </a:t>
            </a:r>
            <a:r>
              <a:rPr lang="en-US" altLang="zh-CN" sz="1200" dirty="0" smtClean="0"/>
              <a:t>sketch</a:t>
            </a:r>
            <a:r>
              <a:rPr lang="en-US" altLang="zh-CN" sz="1200" baseline="0" dirty="0" smtClean="0"/>
              <a:t> drawings</a:t>
            </a:r>
            <a:r>
              <a:rPr lang="en-US" altLang="zh-CN" sz="1200" b="0" i="0" u="none" strike="noStrike" kern="1200" baseline="0" dirty="0" smtClean="0">
                <a:solidFill>
                  <a:schemeClr val="tx1"/>
                </a:solidFill>
                <a:latin typeface="+mn-lt"/>
                <a:ea typeface="+mn-ea"/>
                <a:cs typeface="+mn-cs"/>
              </a:rPr>
              <a:t>&lt;CLICK&gt; </a:t>
            </a:r>
            <a:r>
              <a:rPr lang="en-US" altLang="zh-CN" sz="1200" baseline="0" dirty="0" smtClean="0"/>
              <a:t>, sparse scans</a:t>
            </a:r>
            <a:r>
              <a:rPr lang="en-US" altLang="zh-CN" sz="1200" b="0" i="0" u="none" strike="noStrike" kern="1200" baseline="0" dirty="0" smtClean="0">
                <a:solidFill>
                  <a:schemeClr val="tx1"/>
                </a:solidFill>
                <a:latin typeface="+mn-lt"/>
                <a:ea typeface="+mn-ea"/>
                <a:cs typeface="+mn-cs"/>
              </a:rPr>
              <a:t>&lt;CLICK&gt; </a:t>
            </a:r>
            <a:r>
              <a:rPr lang="en-US" altLang="zh-CN" sz="1200" baseline="0" dirty="0" smtClean="0"/>
              <a:t>, example scenes</a:t>
            </a:r>
            <a:r>
              <a:rPr lang="en-US" altLang="zh-CN" sz="1200" b="0" i="0" u="none" strike="noStrike" kern="1200" baseline="0" dirty="0" smtClean="0">
                <a:solidFill>
                  <a:schemeClr val="tx1"/>
                </a:solidFill>
                <a:latin typeface="+mn-lt"/>
                <a:ea typeface="+mn-ea"/>
                <a:cs typeface="+mn-cs"/>
              </a:rPr>
              <a:t>&lt;CLICK&gt; </a:t>
            </a:r>
            <a:r>
              <a:rPr lang="en-US" altLang="zh-CN" sz="1200" baseline="0" dirty="0" smtClean="0"/>
              <a:t> and so on</a:t>
            </a:r>
            <a:r>
              <a:rPr lang="en-US" altLang="zh-CN" sz="1200" b="0" i="0" u="none" strike="noStrike" kern="1200" baseline="0" dirty="0" smtClean="0">
                <a:solidFill>
                  <a:schemeClr val="tx1"/>
                </a:solidFill>
                <a:latin typeface="+mn-lt"/>
                <a:ea typeface="+mn-ea"/>
                <a:cs typeface="+mn-cs"/>
              </a:rPr>
              <a:t>&lt;CLICK&gt;</a:t>
            </a:r>
            <a:r>
              <a:rPr lang="en-US" altLang="zh-CN" sz="1200" baseline="0" dirty="0" smtClean="0"/>
              <a:t>. However, none of these techniques take visual appearance into account. </a:t>
            </a:r>
            <a:r>
              <a:rPr lang="en-US" altLang="zh-CN" sz="1200" b="0" i="0" u="none" strike="noStrike" kern="1200" baseline="0" dirty="0" smtClean="0">
                <a:solidFill>
                  <a:schemeClr val="tx1"/>
                </a:solidFill>
                <a:latin typeface="+mn-lt"/>
                <a:ea typeface="+mn-ea"/>
                <a:cs typeface="+mn-cs"/>
              </a:rPr>
              <a:t>&lt;CLICK&gt;To fully complete the modeling task, one also needs to specify material properties and textures for each 3D part in the model. &lt;CLICK&gt;So are there any computer-aided methods that can help with this process.</a:t>
            </a:r>
            <a:endParaRPr lang="en-US" altLang="zh-CN" baseline="0" dirty="0" smtClean="0"/>
          </a:p>
        </p:txBody>
      </p:sp>
      <p:sp>
        <p:nvSpPr>
          <p:cNvPr id="4" name="Slide Number Placeholder 3"/>
          <p:cNvSpPr>
            <a:spLocks noGrp="1"/>
          </p:cNvSpPr>
          <p:nvPr>
            <p:ph type="sldNum" sz="quarter" idx="10"/>
          </p:nvPr>
        </p:nvSpPr>
        <p:spPr/>
        <p:txBody>
          <a:bodyPr/>
          <a:lstStyle/>
          <a:p>
            <a:fld id="{F41CF49D-270B-4186-8408-B25E774B4FE8}" type="slidenum">
              <a:rPr lang="zh-CN" altLang="en-US" smtClean="0"/>
              <a:t>3</a:t>
            </a:fld>
            <a:endParaRPr lang="zh-CN" altLang="en-US"/>
          </a:p>
        </p:txBody>
      </p:sp>
    </p:spTree>
    <p:extLst>
      <p:ext uri="{BB962C8B-B14F-4D97-AF65-F5344CB8AC3E}">
        <p14:creationId xmlns:p14="http://schemas.microsoft.com/office/powerpoint/2010/main" val="31856974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We invited 30 users to participate in the user study. For each scene, each participant was given 7 rendered images of the scene: one with the initial decoration of the scene, one with a decoration designed by an artist, and five different material assignment results generated by our system. The initial decoration of a 3D scene refers to the original material properties possessed by the 3D models in the scene when these models were downloaded.</a:t>
            </a:r>
            <a:endParaRPr lang="zh-CN" altLang="en-US" dirty="0"/>
          </a:p>
        </p:txBody>
      </p:sp>
      <p:sp>
        <p:nvSpPr>
          <p:cNvPr id="4" name="Slide Number Placeholder 3"/>
          <p:cNvSpPr>
            <a:spLocks noGrp="1"/>
          </p:cNvSpPr>
          <p:nvPr>
            <p:ph type="sldNum" sz="quarter" idx="10"/>
          </p:nvPr>
        </p:nvSpPr>
        <p:spPr/>
        <p:txBody>
          <a:bodyPr/>
          <a:lstStyle/>
          <a:p>
            <a:fld id="{F41CF49D-270B-4186-8408-B25E774B4FE8}" type="slidenum">
              <a:rPr lang="zh-CN" altLang="en-US" smtClean="0"/>
              <a:t>30</a:t>
            </a:fld>
            <a:endParaRPr lang="zh-CN" altLang="en-US"/>
          </a:p>
        </p:txBody>
      </p:sp>
    </p:spTree>
    <p:extLst>
      <p:ext uri="{BB962C8B-B14F-4D97-AF65-F5344CB8AC3E}">
        <p14:creationId xmlns:p14="http://schemas.microsoft.com/office/powerpoint/2010/main" val="4048243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It is a pity that so far very</a:t>
            </a:r>
            <a:r>
              <a:rPr lang="en-US" altLang="zh-CN" baseline="0" dirty="0" smtClean="0"/>
              <a:t> little work has been done in this area. </a:t>
            </a:r>
            <a:r>
              <a:rPr lang="en-US" altLang="zh-CN" dirty="0" smtClean="0"/>
              <a:t>The</a:t>
            </a:r>
            <a:r>
              <a:rPr lang="en-US" altLang="zh-CN" baseline="0" dirty="0" smtClean="0"/>
              <a:t> only related work  is </a:t>
            </a:r>
            <a:r>
              <a:rPr lang="en-US" altLang="zh-CN" i="1" dirty="0" smtClean="0"/>
              <a:t>Material </a:t>
            </a:r>
            <a:r>
              <a:rPr lang="en-US" altLang="zh-CN" i="1" dirty="0" err="1" smtClean="0"/>
              <a:t>Memex</a:t>
            </a:r>
            <a:r>
              <a:rPr lang="zh-CN" altLang="en-US" i="0" dirty="0" smtClean="0"/>
              <a:t>，</a:t>
            </a:r>
            <a:r>
              <a:rPr lang="en-US" altLang="zh-CN" i="1" baseline="0" dirty="0" smtClean="0"/>
              <a:t> </a:t>
            </a:r>
            <a:r>
              <a:rPr lang="en-US" altLang="zh-CN" sz="1200" b="0" i="0" u="none" strike="noStrike" kern="1200" baseline="0" dirty="0" smtClean="0">
                <a:solidFill>
                  <a:schemeClr val="tx1"/>
                </a:solidFill>
                <a:latin typeface="+mn-lt"/>
                <a:ea typeface="+mn-ea"/>
                <a:cs typeface="+mn-cs"/>
              </a:rPr>
              <a:t>which is a system that automatically assigns materials to parts in a 3D object model. Let me quickly explain how this system works. &lt;CLICK&gt;They built a database of 3D models with predefined material properties (not a very big database), from which &lt;CLICK&gt;they trained a factor graph to represent the  contextual information between materials and shapes. By querying this graph, </a:t>
            </a:r>
            <a:r>
              <a:rPr lang="en-US" altLang="zh-CN" i="0" dirty="0" smtClean="0"/>
              <a:t>this system can </a:t>
            </a:r>
            <a:r>
              <a:rPr lang="en-US" altLang="zh-CN" sz="1200" b="0" i="0" u="none" strike="noStrike" kern="1200" baseline="0" dirty="0" smtClean="0">
                <a:solidFill>
                  <a:schemeClr val="tx1"/>
                </a:solidFill>
                <a:latin typeface="+mn-lt"/>
                <a:ea typeface="+mn-ea"/>
                <a:cs typeface="+mn-cs"/>
              </a:rPr>
              <a:t>automatically suggest feasible materials for each part of the input object.</a:t>
            </a:r>
            <a:endParaRPr lang="zh-CN" altLang="en-US" i="0" dirty="0"/>
          </a:p>
        </p:txBody>
      </p:sp>
      <p:sp>
        <p:nvSpPr>
          <p:cNvPr id="4" name="Slide Number Placeholder 3"/>
          <p:cNvSpPr>
            <a:spLocks noGrp="1"/>
          </p:cNvSpPr>
          <p:nvPr>
            <p:ph type="sldNum" sz="quarter" idx="10"/>
          </p:nvPr>
        </p:nvSpPr>
        <p:spPr/>
        <p:txBody>
          <a:bodyPr/>
          <a:lstStyle/>
          <a:p>
            <a:fld id="{F41CF49D-270B-4186-8408-B25E774B4FE8}" type="slidenum">
              <a:rPr lang="zh-CN" altLang="en-US" smtClean="0"/>
              <a:t>4</a:t>
            </a:fld>
            <a:endParaRPr lang="zh-CN" altLang="en-US"/>
          </a:p>
        </p:txBody>
      </p:sp>
    </p:spTree>
    <p:extLst>
      <p:ext uri="{BB962C8B-B14F-4D97-AF65-F5344CB8AC3E}">
        <p14:creationId xmlns:p14="http://schemas.microsoft.com/office/powerpoint/2010/main" val="2334557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lvl="1"/>
            <a:r>
              <a:rPr lang="en-US" altLang="zh-CN" dirty="0" smtClean="0"/>
              <a:t>However,</a:t>
            </a:r>
            <a:r>
              <a:rPr lang="en-US" altLang="zh-CN" baseline="0" dirty="0" smtClean="0"/>
              <a:t> we are dealing with indoor scenes rather than single objects. Let’s see what we need if we want to adapt </a:t>
            </a:r>
            <a:r>
              <a:rPr lang="en-US" altLang="zh-CN" i="1" dirty="0" smtClean="0"/>
              <a:t>Material </a:t>
            </a:r>
            <a:r>
              <a:rPr lang="en-US" altLang="zh-CN" i="1" dirty="0" err="1" smtClean="0"/>
              <a:t>Memex</a:t>
            </a:r>
            <a:r>
              <a:rPr lang="en-US" altLang="zh-CN" i="1" dirty="0" smtClean="0"/>
              <a:t>  </a:t>
            </a:r>
            <a:r>
              <a:rPr lang="en-US" altLang="zh-CN" baseline="0" dirty="0" smtClean="0"/>
              <a:t>to cope with 3D indoor scenes. </a:t>
            </a:r>
            <a:r>
              <a:rPr lang="en-US" altLang="zh-CN" sz="1200" b="0" i="0" u="none" strike="noStrike" kern="1200" baseline="0" dirty="0" smtClean="0">
                <a:solidFill>
                  <a:schemeClr val="tx1"/>
                </a:solidFill>
                <a:latin typeface="+mn-lt"/>
                <a:ea typeface="+mn-ea"/>
                <a:cs typeface="+mn-cs"/>
              </a:rPr>
              <a:t>&lt;CLICK&gt; </a:t>
            </a:r>
            <a:r>
              <a:rPr lang="en-US" altLang="zh-CN" dirty="0" smtClean="0"/>
              <a:t>We need a factor graph characterizing material contextual information in indoor scenes.</a:t>
            </a:r>
            <a:r>
              <a:rPr lang="en-US" altLang="zh-CN" baseline="0" dirty="0" smtClean="0"/>
              <a:t> </a:t>
            </a:r>
            <a:r>
              <a:rPr lang="en-US" altLang="zh-CN" sz="1200" b="0" i="0" u="none" strike="noStrike" kern="1200" baseline="0" dirty="0" smtClean="0">
                <a:solidFill>
                  <a:schemeClr val="tx1"/>
                </a:solidFill>
                <a:latin typeface="+mn-lt"/>
                <a:ea typeface="+mn-ea"/>
                <a:cs typeface="+mn-cs"/>
              </a:rPr>
              <a:t>&lt;CLICK&gt;</a:t>
            </a:r>
            <a:r>
              <a:rPr lang="en-US" altLang="zh-CN" dirty="0" smtClean="0"/>
              <a:t>To</a:t>
            </a:r>
            <a:r>
              <a:rPr lang="en-US" altLang="zh-CN" baseline="0" dirty="0" smtClean="0"/>
              <a:t> train this graph, we need a database </a:t>
            </a:r>
            <a:r>
              <a:rPr lang="en-US" altLang="zh-CN" sz="1200" b="0" i="0" u="none" strike="noStrike" kern="1200" baseline="0" dirty="0" smtClean="0">
                <a:solidFill>
                  <a:schemeClr val="tx1"/>
                </a:solidFill>
                <a:latin typeface="+mn-lt"/>
                <a:ea typeface="+mn-ea"/>
                <a:cs typeface="+mn-cs"/>
              </a:rPr>
              <a:t>with a moderate number of high-quality 3D indoor scene models.</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Here high-quality means </a:t>
            </a:r>
            <a:r>
              <a:rPr lang="en-US" altLang="zh-CN" b="0" dirty="0" smtClean="0"/>
              <a:t>both high- quality geometry</a:t>
            </a:r>
            <a:r>
              <a:rPr lang="en-US" altLang="zh-CN" sz="1200" b="0" i="0" u="none" strike="noStrike" kern="1200" baseline="0" dirty="0" smtClean="0">
                <a:solidFill>
                  <a:schemeClr val="tx1"/>
                </a:solidFill>
                <a:latin typeface="+mn-lt"/>
                <a:ea typeface="+mn-ea"/>
                <a:cs typeface="+mn-cs"/>
              </a:rPr>
              <a:t>&lt;CLICK&gt;</a:t>
            </a:r>
            <a:r>
              <a:rPr lang="en-US" altLang="zh-CN" b="0" dirty="0" smtClean="0"/>
              <a:t> and materials</a:t>
            </a:r>
            <a:r>
              <a:rPr lang="en-US" altLang="zh-CN" sz="1200" b="0" i="0" u="none" strike="noStrike" kern="1200" baseline="0" dirty="0" smtClean="0">
                <a:solidFill>
                  <a:schemeClr val="tx1"/>
                </a:solidFill>
                <a:latin typeface="+mn-lt"/>
                <a:ea typeface="+mn-ea"/>
                <a:cs typeface="+mn-cs"/>
              </a:rPr>
              <a:t>&lt;CLICK&gt;</a:t>
            </a:r>
            <a:r>
              <a:rPr lang="en-US" altLang="zh-CN" b="0" dirty="0" smtClean="0"/>
              <a:t>.  Obviously,</a:t>
            </a:r>
            <a:r>
              <a:rPr lang="en-US" altLang="zh-CN" b="0" baseline="0" dirty="0" smtClean="0"/>
              <a:t> </a:t>
            </a:r>
            <a:r>
              <a:rPr lang="en-US" altLang="zh-CN" baseline="0" dirty="0" smtClean="0"/>
              <a:t>under current condition, it is extremely difficult </a:t>
            </a:r>
            <a:r>
              <a:rPr lang="en-US" altLang="zh-CN" sz="1200" b="0" i="0" u="none" strike="noStrike" kern="1200" baseline="0" dirty="0" smtClean="0">
                <a:solidFill>
                  <a:schemeClr val="tx1"/>
                </a:solidFill>
                <a:latin typeface="+mn-lt"/>
                <a:ea typeface="+mn-ea"/>
                <a:cs typeface="+mn-cs"/>
              </a:rPr>
              <a:t>&lt;CLICK&gt;</a:t>
            </a:r>
            <a:r>
              <a:rPr lang="en-US" altLang="zh-CN" baseline="0" dirty="0" smtClean="0"/>
              <a:t>to build such a database.</a:t>
            </a:r>
            <a:endParaRPr lang="en-US" altLang="zh-CN" b="0" dirty="0" smtClean="0"/>
          </a:p>
        </p:txBody>
      </p:sp>
      <p:sp>
        <p:nvSpPr>
          <p:cNvPr id="4" name="灯片编号占位符 3"/>
          <p:cNvSpPr>
            <a:spLocks noGrp="1"/>
          </p:cNvSpPr>
          <p:nvPr>
            <p:ph type="sldNum" sz="quarter" idx="10"/>
          </p:nvPr>
        </p:nvSpPr>
        <p:spPr/>
        <p:txBody>
          <a:bodyPr/>
          <a:lstStyle/>
          <a:p>
            <a:fld id="{F41CF49D-270B-4186-8408-B25E774B4FE8}" type="slidenum">
              <a:rPr lang="zh-CN" altLang="en-US" smtClean="0"/>
              <a:t>5</a:t>
            </a:fld>
            <a:endParaRPr lang="zh-CN" altLang="en-US"/>
          </a:p>
        </p:txBody>
      </p:sp>
    </p:spTree>
    <p:extLst>
      <p:ext uri="{BB962C8B-B14F-4D97-AF65-F5344CB8AC3E}">
        <p14:creationId xmlns:p14="http://schemas.microsoft.com/office/powerpoint/2010/main" val="3218505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To overcome this difficulty our system collects training data from an annotated image database of indoor objects and scenes. </a:t>
            </a:r>
            <a:r>
              <a:rPr lang="en-US" altLang="zh-CN" dirty="0" smtClean="0"/>
              <a:t>This</a:t>
            </a:r>
            <a:r>
              <a:rPr lang="en-US" altLang="zh-CN" baseline="0" dirty="0" smtClean="0"/>
              <a:t> immediately raises the question</a:t>
            </a:r>
            <a:r>
              <a:rPr lang="en-US" altLang="zh-CN" dirty="0" smtClean="0"/>
              <a:t> </a:t>
            </a:r>
            <a:r>
              <a:rPr lang="en-US" altLang="zh-CN" sz="1200" b="0" i="0" u="none" strike="noStrike" kern="1200" baseline="0" dirty="0" smtClean="0">
                <a:solidFill>
                  <a:schemeClr val="tx1"/>
                </a:solidFill>
                <a:latin typeface="+mn-lt"/>
                <a:ea typeface="+mn-ea"/>
                <a:cs typeface="+mn-cs"/>
              </a:rPr>
              <a:t>&lt;CLICK&gt; </a:t>
            </a:r>
            <a:r>
              <a:rPr lang="en-US" altLang="zh-CN" baseline="0" dirty="0" smtClean="0"/>
              <a:t>where can we get such images? Actually, there is no need to worry about image sources.</a:t>
            </a:r>
            <a:r>
              <a:rPr lang="en-US" altLang="zh-CN" sz="1200" b="0" i="0" u="none" strike="noStrike" kern="1200" baseline="0" dirty="0" smtClean="0">
                <a:solidFill>
                  <a:schemeClr val="tx1"/>
                </a:solidFill>
                <a:latin typeface="+mn-lt"/>
                <a:ea typeface="+mn-ea"/>
                <a:cs typeface="+mn-cs"/>
              </a:rPr>
              <a:t> &lt;CLICK&gt;</a:t>
            </a:r>
            <a:r>
              <a:rPr lang="en-US" altLang="zh-CN" baseline="0" dirty="0" smtClean="0"/>
              <a:t> Since everyone has the need to design and decorate their homes, online interior designing has become a hot business today. So we can easily obtain tens of thousands of desired images from websites like: </a:t>
            </a:r>
            <a:r>
              <a:rPr lang="zh-CN" altLang="en-US" dirty="0" smtClean="0">
                <a:solidFill>
                  <a:schemeClr val="accent5">
                    <a:lumMod val="75000"/>
                  </a:schemeClr>
                </a:solidFill>
              </a:rPr>
              <a:t>houzz</a:t>
            </a:r>
            <a:r>
              <a:rPr lang="en-US" altLang="zh-CN" dirty="0" smtClean="0">
                <a:solidFill>
                  <a:schemeClr val="accent5">
                    <a:lumMod val="75000"/>
                  </a:schemeClr>
                </a:solidFill>
              </a:rPr>
              <a:t>,</a:t>
            </a:r>
            <a:r>
              <a:rPr lang="en-US" altLang="zh-CN" baseline="0" dirty="0" smtClean="0">
                <a:solidFill>
                  <a:schemeClr val="accent5">
                    <a:lumMod val="75000"/>
                  </a:schemeClr>
                </a:solidFill>
              </a:rPr>
              <a:t> </a:t>
            </a:r>
            <a:r>
              <a:rPr lang="en-US" altLang="zh-CN" dirty="0" err="1" smtClean="0">
                <a:solidFill>
                  <a:schemeClr val="accent5">
                    <a:lumMod val="75000"/>
                  </a:schemeClr>
                </a:solidFill>
              </a:rPr>
              <a:t>kujiale</a:t>
            </a:r>
            <a:r>
              <a:rPr lang="en-US" altLang="zh-CN" dirty="0" smtClean="0">
                <a:solidFill>
                  <a:schemeClr val="accent5">
                    <a:lumMod val="75000"/>
                  </a:schemeClr>
                </a:solidFill>
              </a:rPr>
              <a:t>,  or even google/</a:t>
            </a:r>
            <a:r>
              <a:rPr lang="en-US" altLang="zh-CN" dirty="0" err="1" smtClean="0">
                <a:solidFill>
                  <a:schemeClr val="accent5">
                    <a:lumMod val="75000"/>
                  </a:schemeClr>
                </a:solidFill>
              </a:rPr>
              <a:t>bing</a:t>
            </a:r>
            <a:r>
              <a:rPr lang="en-US" altLang="zh-CN" dirty="0" smtClean="0">
                <a:solidFill>
                  <a:schemeClr val="accent5">
                    <a:lumMod val="75000"/>
                  </a:schemeClr>
                </a:solidFill>
              </a:rPr>
              <a:t> image</a:t>
            </a:r>
            <a:r>
              <a:rPr lang="en-US" altLang="zh-CN" baseline="0" dirty="0" smtClean="0">
                <a:solidFill>
                  <a:schemeClr val="accent5">
                    <a:lumMod val="75000"/>
                  </a:schemeClr>
                </a:solidFill>
              </a:rPr>
              <a:t> search</a:t>
            </a:r>
            <a:r>
              <a:rPr lang="en-US" altLang="zh-CN" sz="1200" b="0" i="0" u="none" strike="noStrike" kern="1200" baseline="0" dirty="0" smtClean="0">
                <a:solidFill>
                  <a:schemeClr val="tx1"/>
                </a:solidFill>
                <a:latin typeface="+mn-lt"/>
                <a:ea typeface="+mn-ea"/>
                <a:cs typeface="+mn-cs"/>
              </a:rPr>
              <a:t>&lt;CLICK&gt;</a:t>
            </a:r>
            <a:r>
              <a:rPr lang="en-US" altLang="zh-CN" dirty="0" smtClean="0">
                <a:solidFill>
                  <a:schemeClr val="accent5">
                    <a:lumMod val="75000"/>
                  </a:schemeClr>
                </a:solidFill>
              </a:rPr>
              <a:t>. </a:t>
            </a:r>
            <a:endParaRPr lang="en-US" altLang="zh-CN"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&lt;CLICK&gt; </a:t>
            </a:r>
            <a:r>
              <a:rPr lang="en-US" altLang="zh-CN" dirty="0" smtClean="0"/>
              <a:t>Another question is what kind of annotation</a:t>
            </a:r>
            <a:r>
              <a:rPr lang="en-US" altLang="zh-CN" baseline="0" dirty="0" smtClean="0"/>
              <a:t> do we need? For each object in the image, we need to specify a </a:t>
            </a:r>
            <a:r>
              <a:rPr lang="en-US" altLang="zh-CN" dirty="0" smtClean="0"/>
              <a:t>representative region</a:t>
            </a:r>
            <a:r>
              <a:rPr lang="en-US" altLang="zh-CN" sz="1200" b="0" i="0" u="none" strike="noStrike" kern="1200" baseline="0" dirty="0" smtClean="0">
                <a:solidFill>
                  <a:schemeClr val="tx1"/>
                </a:solidFill>
                <a:latin typeface="+mn-lt"/>
                <a:ea typeface="+mn-ea"/>
                <a:cs typeface="+mn-cs"/>
              </a:rPr>
              <a:t>&lt;CLICK&gt;</a:t>
            </a:r>
            <a:r>
              <a:rPr lang="en-US" altLang="zh-CN" dirty="0" smtClean="0"/>
              <a:t>,</a:t>
            </a:r>
            <a:r>
              <a:rPr lang="en-US" altLang="zh-CN" baseline="0" dirty="0" smtClean="0"/>
              <a:t> two text tags indicating its </a:t>
            </a:r>
            <a:r>
              <a:rPr lang="en-US" altLang="zh-CN" dirty="0" smtClean="0"/>
              <a:t>object category</a:t>
            </a:r>
            <a:r>
              <a:rPr lang="en-US" altLang="zh-CN" sz="1200" b="0" i="0" u="none" strike="noStrike" kern="1200" baseline="0" dirty="0" smtClean="0">
                <a:solidFill>
                  <a:schemeClr val="tx1"/>
                </a:solidFill>
                <a:latin typeface="+mn-lt"/>
                <a:ea typeface="+mn-ea"/>
                <a:cs typeface="+mn-cs"/>
              </a:rPr>
              <a:t>&lt;CLICK&gt; </a:t>
            </a:r>
            <a:r>
              <a:rPr lang="en-US" altLang="zh-CN" dirty="0" smtClean="0"/>
              <a:t>and material type</a:t>
            </a:r>
            <a:r>
              <a:rPr lang="en-US" altLang="zh-CN" sz="1200" b="0" i="0" u="none" strike="noStrike" kern="1200" baseline="0" dirty="0" smtClean="0">
                <a:solidFill>
                  <a:schemeClr val="tx1"/>
                </a:solidFill>
                <a:latin typeface="+mn-lt"/>
                <a:ea typeface="+mn-ea"/>
                <a:cs typeface="+mn-cs"/>
              </a:rPr>
              <a:t>&lt;CLICK&gt; </a:t>
            </a:r>
            <a:r>
              <a:rPr lang="en-US" altLang="zh-CN" dirty="0" smtClean="0"/>
              <a:t>respectively, and most</a:t>
            </a:r>
            <a:r>
              <a:rPr lang="en-US" altLang="zh-CN" baseline="0" dirty="0" smtClean="0"/>
              <a:t> importantly</a:t>
            </a:r>
            <a:r>
              <a:rPr lang="en-US" altLang="zh-CN" dirty="0" smtClean="0"/>
              <a:t> reflectance parameters</a:t>
            </a:r>
            <a:r>
              <a:rPr lang="en-US" altLang="zh-CN" sz="1200" b="0" i="0" u="none" strike="noStrike" kern="1200" baseline="0" dirty="0" smtClean="0">
                <a:solidFill>
                  <a:schemeClr val="tx1"/>
                </a:solidFill>
                <a:latin typeface="+mn-lt"/>
                <a:ea typeface="+mn-ea"/>
                <a:cs typeface="+mn-cs"/>
              </a:rPr>
              <a:t>&lt;CLICK&gt; </a:t>
            </a:r>
            <a:r>
              <a:rPr lang="en-US" altLang="zh-CN" dirty="0" smtClean="0"/>
              <a:t> of that</a:t>
            </a:r>
            <a:r>
              <a:rPr lang="en-US" altLang="zh-CN" baseline="0" dirty="0" smtClean="0"/>
              <a:t> material.  The biggest problem is that labeling materials in images is also a very tough job.</a:t>
            </a:r>
            <a:r>
              <a:rPr lang="en-US" altLang="zh-CN" sz="1200" b="0" i="0" u="none" strike="noStrike" kern="1200" baseline="0" dirty="0" smtClean="0">
                <a:solidFill>
                  <a:schemeClr val="tx1"/>
                </a:solidFill>
                <a:latin typeface="+mn-lt"/>
                <a:ea typeface="+mn-ea"/>
                <a:cs typeface="+mn-cs"/>
              </a:rPr>
              <a:t> &lt;CLICK&gt; </a:t>
            </a:r>
            <a:endParaRPr lang="en-US" altLang="zh-CN" dirty="0" smtClean="0"/>
          </a:p>
        </p:txBody>
      </p:sp>
      <p:sp>
        <p:nvSpPr>
          <p:cNvPr id="4" name="Slide Number Placeholder 3"/>
          <p:cNvSpPr>
            <a:spLocks noGrp="1"/>
          </p:cNvSpPr>
          <p:nvPr>
            <p:ph type="sldNum" sz="quarter" idx="10"/>
          </p:nvPr>
        </p:nvSpPr>
        <p:spPr/>
        <p:txBody>
          <a:bodyPr/>
          <a:lstStyle/>
          <a:p>
            <a:fld id="{F41CF49D-270B-4186-8408-B25E774B4FE8}" type="slidenum">
              <a:rPr lang="zh-CN" altLang="en-US" smtClean="0"/>
              <a:t>6</a:t>
            </a:fld>
            <a:endParaRPr lang="zh-CN" altLang="en-US"/>
          </a:p>
        </p:txBody>
      </p:sp>
    </p:spTree>
    <p:extLst>
      <p:ext uri="{BB962C8B-B14F-4D97-AF65-F5344CB8AC3E}">
        <p14:creationId xmlns:p14="http://schemas.microsoft.com/office/powerpoint/2010/main" val="65471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Fortunately,</a:t>
            </a:r>
            <a:r>
              <a:rPr lang="en-US" altLang="zh-CN" baseline="0" dirty="0" smtClean="0"/>
              <a:t> in 2013 Bell et al. from Cornell University presented </a:t>
            </a:r>
            <a:r>
              <a:rPr lang="en-US" altLang="zh-CN" sz="1200" i="1" dirty="0" smtClean="0"/>
              <a:t>OpenSurfaces</a:t>
            </a:r>
            <a:r>
              <a:rPr lang="en-US" altLang="zh-CN" sz="1200" i="0" dirty="0" smtClean="0"/>
              <a:t>, which is </a:t>
            </a:r>
            <a:r>
              <a:rPr lang="en-US" altLang="zh-CN" baseline="0" dirty="0" smtClean="0"/>
              <a:t>a richly annotated database of surface appearance in real-world interior photographs. </a:t>
            </a:r>
            <a:r>
              <a:rPr lang="en-US" altLang="zh-CN" sz="1200" b="0" i="0" u="none" strike="noStrike" kern="1200" baseline="0" dirty="0" smtClean="0">
                <a:solidFill>
                  <a:schemeClr val="tx1"/>
                </a:solidFill>
                <a:latin typeface="+mn-lt"/>
                <a:ea typeface="+mn-ea"/>
                <a:cs typeface="+mn-cs"/>
              </a:rPr>
              <a:t>&lt;CLICK&gt;</a:t>
            </a:r>
            <a:r>
              <a:rPr lang="en-US" altLang="zh-CN" baseline="0" dirty="0" smtClean="0"/>
              <a:t>And its annotation perfectly covers our needs. </a:t>
            </a:r>
            <a:r>
              <a:rPr lang="en-US" altLang="zh-CN" dirty="0" smtClean="0"/>
              <a:t>However,</a:t>
            </a:r>
            <a:r>
              <a:rPr lang="en-US" altLang="zh-CN" baseline="0" dirty="0" smtClean="0"/>
              <a:t> we </a:t>
            </a:r>
            <a:r>
              <a:rPr lang="en-US" altLang="zh-CN" dirty="0" smtClean="0"/>
              <a:t>cannot directly use </a:t>
            </a:r>
            <a:r>
              <a:rPr lang="en-US" altLang="zh-CN" sz="1200" i="1" dirty="0" smtClean="0"/>
              <a:t>OpenSurfaces </a:t>
            </a:r>
            <a:r>
              <a:rPr lang="en-US" altLang="zh-CN" dirty="0" smtClean="0"/>
              <a:t>as our training data</a:t>
            </a:r>
            <a:r>
              <a:rPr lang="en-US" altLang="zh-CN" baseline="0" dirty="0" smtClean="0"/>
              <a:t>.</a:t>
            </a:r>
            <a:endParaRPr lang="zh-CN" altLang="en-US" dirty="0"/>
          </a:p>
        </p:txBody>
      </p:sp>
      <p:sp>
        <p:nvSpPr>
          <p:cNvPr id="4" name="Slide Number Placeholder 3"/>
          <p:cNvSpPr>
            <a:spLocks noGrp="1"/>
          </p:cNvSpPr>
          <p:nvPr>
            <p:ph type="sldNum" sz="quarter" idx="10"/>
          </p:nvPr>
        </p:nvSpPr>
        <p:spPr/>
        <p:txBody>
          <a:bodyPr/>
          <a:lstStyle/>
          <a:p>
            <a:fld id="{F41CF49D-270B-4186-8408-B25E774B4FE8}" type="slidenum">
              <a:rPr lang="zh-CN" altLang="en-US" smtClean="0"/>
              <a:t>7</a:t>
            </a:fld>
            <a:endParaRPr lang="zh-CN" altLang="en-US"/>
          </a:p>
        </p:txBody>
      </p:sp>
    </p:spTree>
    <p:extLst>
      <p:ext uri="{BB962C8B-B14F-4D97-AF65-F5344CB8AC3E}">
        <p14:creationId xmlns:p14="http://schemas.microsoft.com/office/powerpoint/2010/main" val="3195540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One </a:t>
            </a:r>
            <a:r>
              <a:rPr lang="en-US" altLang="zh-CN" baseline="0" dirty="0" smtClean="0"/>
              <a:t>reason is that images in </a:t>
            </a:r>
            <a:r>
              <a:rPr lang="en-US" altLang="zh-CN" i="1" dirty="0" smtClean="0"/>
              <a:t>OpenSurfaces </a:t>
            </a:r>
            <a:r>
              <a:rPr lang="en-US" altLang="zh-CN" baseline="0" dirty="0" smtClean="0"/>
              <a:t>all came from real-world consumer photographs,</a:t>
            </a:r>
            <a:r>
              <a:rPr lang="zh-CN" altLang="en-US" baseline="0" dirty="0" smtClean="0"/>
              <a:t> </a:t>
            </a:r>
            <a:r>
              <a:rPr lang="en-US" altLang="zh-CN" baseline="0" dirty="0" smtClean="0"/>
              <a:t>while what we need are images of aesthetic interior designing cases. In other words,</a:t>
            </a:r>
            <a:r>
              <a:rPr lang="en-US" altLang="zh-CN" sz="1200" b="0" i="0" u="none" strike="noStrike" kern="1200" baseline="0" dirty="0" smtClean="0">
                <a:solidFill>
                  <a:schemeClr val="tx1"/>
                </a:solidFill>
                <a:latin typeface="+mn-lt"/>
                <a:ea typeface="+mn-ea"/>
                <a:cs typeface="+mn-cs"/>
              </a:rPr>
              <a:t> &lt;CLICK&gt; </a:t>
            </a:r>
            <a:r>
              <a:rPr lang="en-US" altLang="zh-CN" baseline="0" dirty="0" smtClean="0"/>
              <a:t> images in </a:t>
            </a:r>
            <a:r>
              <a:rPr lang="en-US" altLang="zh-CN" i="1" dirty="0" smtClean="0"/>
              <a:t>OpenSurfaces </a:t>
            </a:r>
            <a:r>
              <a:rPr lang="en-US" altLang="zh-CN" baseline="0" dirty="0" smtClean="0"/>
              <a:t>are not beautiful enough for our application.</a:t>
            </a:r>
          </a:p>
        </p:txBody>
      </p:sp>
      <p:sp>
        <p:nvSpPr>
          <p:cNvPr id="4" name="Slide Number Placeholder 3"/>
          <p:cNvSpPr>
            <a:spLocks noGrp="1"/>
          </p:cNvSpPr>
          <p:nvPr>
            <p:ph type="sldNum" sz="quarter" idx="10"/>
          </p:nvPr>
        </p:nvSpPr>
        <p:spPr/>
        <p:txBody>
          <a:bodyPr/>
          <a:lstStyle/>
          <a:p>
            <a:fld id="{F41CF49D-270B-4186-8408-B25E774B4FE8}" type="slidenum">
              <a:rPr lang="zh-CN" altLang="en-US" smtClean="0"/>
              <a:t>8</a:t>
            </a:fld>
            <a:endParaRPr lang="zh-CN" altLang="en-US"/>
          </a:p>
        </p:txBody>
      </p:sp>
    </p:spTree>
    <p:extLst>
      <p:ext uri="{BB962C8B-B14F-4D97-AF65-F5344CB8AC3E}">
        <p14:creationId xmlns:p14="http://schemas.microsoft.com/office/powerpoint/2010/main" val="2533636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Another reason</a:t>
            </a:r>
            <a:r>
              <a:rPr lang="en-US" altLang="zh-CN" baseline="0" dirty="0" smtClean="0"/>
              <a:t> is </a:t>
            </a:r>
            <a:r>
              <a:rPr lang="en-US" altLang="zh-CN" i="1" dirty="0" smtClean="0"/>
              <a:t>OpenSurfaces</a:t>
            </a:r>
            <a:r>
              <a:rPr lang="en-US" altLang="zh-CN" sz="1200" b="0" i="0" u="none" strike="noStrike" kern="1200" baseline="0" dirty="0" smtClean="0">
                <a:solidFill>
                  <a:schemeClr val="tx1"/>
                </a:solidFill>
                <a:latin typeface="+mn-lt"/>
                <a:ea typeface="+mn-ea"/>
                <a:cs typeface="+mn-cs"/>
              </a:rPr>
              <a:t> focus on the material property of individual surfaces rather than the scene as a whole. Here is a typical annotated image in </a:t>
            </a:r>
            <a:r>
              <a:rPr lang="en-US" altLang="zh-CN" i="1" dirty="0" smtClean="0"/>
              <a:t>OpenSurfaces</a:t>
            </a:r>
            <a:r>
              <a:rPr lang="en-US" altLang="zh-CN" sz="1200" b="0" i="0" u="none" strike="noStrike" kern="1200" baseline="0" dirty="0" smtClean="0">
                <a:solidFill>
                  <a:schemeClr val="tx1"/>
                </a:solidFill>
                <a:latin typeface="+mn-lt"/>
                <a:ea typeface="+mn-ea"/>
                <a:cs typeface="+mn-cs"/>
              </a:rPr>
              <a:t>, you can see that most regions therein remain unlabeled&lt;CLICK&gt;. And thus provides little pairwise compatibility information for materials.</a:t>
            </a:r>
          </a:p>
          <a:p>
            <a:endParaRPr lang="en-US" altLang="zh-CN" sz="1200" b="0" i="0" u="none" strike="noStrike" kern="1200" baseline="0" dirty="0" smtClean="0">
              <a:solidFill>
                <a:schemeClr val="tx1"/>
              </a:solidFill>
              <a:latin typeface="+mn-lt"/>
              <a:ea typeface="+mn-ea"/>
              <a:cs typeface="+mn-cs"/>
            </a:endParaRPr>
          </a:p>
          <a:p>
            <a:endParaRPr lang="en-US" altLang="zh-CN" sz="1200" b="0" i="0" u="none" strike="noStrike" kern="1200" baseline="0" dirty="0" smtClean="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F41CF49D-270B-4186-8408-B25E774B4FE8}" type="slidenum">
              <a:rPr lang="zh-CN" altLang="en-US" smtClean="0"/>
              <a:t>9</a:t>
            </a:fld>
            <a:endParaRPr lang="zh-CN" altLang="en-US"/>
          </a:p>
        </p:txBody>
      </p:sp>
    </p:spTree>
    <p:extLst>
      <p:ext uri="{BB962C8B-B14F-4D97-AF65-F5344CB8AC3E}">
        <p14:creationId xmlns:p14="http://schemas.microsoft.com/office/powerpoint/2010/main" val="23928096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8" name="Rectangle 8"/>
          <p:cNvSpPr>
            <a:spLocks/>
          </p:cNvSpPr>
          <p:nvPr userDrawn="1"/>
        </p:nvSpPr>
        <p:spPr bwMode="auto">
          <a:xfrm>
            <a:off x="239398" y="6327632"/>
            <a:ext cx="838200" cy="241300"/>
          </a:xfrm>
          <a:prstGeom prst="rect">
            <a:avLst/>
          </a:prstGeom>
          <a:noFill/>
          <a:ln w="12700" cap="rnd">
            <a:noFill/>
            <a:round/>
            <a:headEnd type="none" w="med" len="med"/>
            <a:tailEnd type="none" w="med" len="med"/>
          </a:ln>
        </p:spPr>
        <p:txBody>
          <a:bodyPr lIns="38100" tIns="38100" rIns="38100" bIns="38100"/>
          <a:lstStyle/>
          <a:p>
            <a:pPr eaLnBrk="1" hangingPunct="1">
              <a:defRPr/>
            </a:pPr>
            <a:r>
              <a:rPr lang="en-US" sz="900" dirty="0">
                <a:solidFill>
                  <a:schemeClr val="tx1">
                    <a:lumMod val="65000"/>
                    <a:lumOff val="35000"/>
                  </a:schemeClr>
                </a:solidFill>
                <a:latin typeface="Arial"/>
                <a:ea typeface="Futura" charset="0"/>
                <a:cs typeface="Arial"/>
                <a:sym typeface="Futura" charset="0"/>
              </a:rPr>
              <a:t>Sponsored by </a:t>
            </a:r>
          </a:p>
        </p:txBody>
      </p:sp>
      <p:pic>
        <p:nvPicPr>
          <p:cNvPr id="21" name="Picture 1" descr="SA2015_Logo_PPT.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53747" y="716962"/>
            <a:ext cx="3233215" cy="1004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1" descr="SA2015_Tree_PPT.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67893" y="1932150"/>
            <a:ext cx="3810000" cy="4957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Content Placeholder 11"/>
          <p:cNvSpPr>
            <a:spLocks noGrp="1"/>
          </p:cNvSpPr>
          <p:nvPr>
            <p:ph sz="quarter" idx="13" hasCustomPrompt="1"/>
          </p:nvPr>
        </p:nvSpPr>
        <p:spPr>
          <a:xfrm>
            <a:off x="188803" y="1520571"/>
            <a:ext cx="5343996" cy="3731683"/>
          </a:xfrm>
        </p:spPr>
        <p:txBody>
          <a:bodyPr>
            <a:normAutofit/>
          </a:bodyPr>
          <a:lstStyle>
            <a:lvl1pPr marL="0" indent="0" algn="ctr">
              <a:buNone/>
              <a:defRPr sz="3600" b="1" baseline="0">
                <a:solidFill>
                  <a:srgbClr val="430166"/>
                </a:solidFill>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Title or Logo</a:t>
            </a:r>
          </a:p>
        </p:txBody>
      </p:sp>
      <p:pic>
        <p:nvPicPr>
          <p:cNvPr id="23" name="Picture 1" descr="SA2015_Topbar_PPT.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2490788" cy="327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9"/>
          <p:cNvPicPr>
            <a:picLocks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20136" y="6092930"/>
            <a:ext cx="671513"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rgbClr val="000000"/>
                </a:solidFill>
                <a:round/>
                <a:headEnd/>
                <a:tailEnd/>
              </a14:hiddenLine>
            </a:ext>
          </a:extLst>
        </p:spPr>
      </p:pic>
      <p:pic>
        <p:nvPicPr>
          <p:cNvPr id="25" name="Picture 10"/>
          <p:cNvPicPr>
            <a:picLocks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512274" y="6264380"/>
            <a:ext cx="285750"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extLst>
      <p:ext uri="{BB962C8B-B14F-4D97-AF65-F5344CB8AC3E}">
        <p14:creationId xmlns:p14="http://schemas.microsoft.com/office/powerpoint/2010/main" val="541176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146050" y="15440"/>
            <a:ext cx="6825744" cy="873561"/>
          </a:xfrm>
        </p:spPr>
        <p:txBody>
          <a:bodyPr>
            <a:normAutofit/>
          </a:bodyPr>
          <a:lstStyle>
            <a:lvl1pPr algn="l">
              <a:defRPr sz="3200" b="1">
                <a:solidFill>
                  <a:srgbClr val="430166"/>
                </a:solidFill>
                <a:latin typeface="Arial"/>
                <a:cs typeface="Arial"/>
              </a:defRPr>
            </a:lvl1pPr>
          </a:lstStyle>
          <a:p>
            <a:r>
              <a:rPr lang="en-US" altLang="zh-CN" smtClean="0"/>
              <a:t>Click to edit Master title style</a:t>
            </a:r>
            <a:endParaRPr lang="en-US" dirty="0"/>
          </a:p>
        </p:txBody>
      </p:sp>
      <p:sp>
        <p:nvSpPr>
          <p:cNvPr id="6" name="Rectangle 8"/>
          <p:cNvSpPr>
            <a:spLocks/>
          </p:cNvSpPr>
          <p:nvPr userDrawn="1"/>
        </p:nvSpPr>
        <p:spPr bwMode="auto">
          <a:xfrm>
            <a:off x="7451274" y="6451984"/>
            <a:ext cx="964966" cy="283633"/>
          </a:xfrm>
          <a:prstGeom prst="rect">
            <a:avLst/>
          </a:prstGeom>
          <a:noFill/>
          <a:ln w="12700" cap="rnd">
            <a:noFill/>
            <a:round/>
            <a:headEnd type="none" w="med" len="med"/>
            <a:tailEnd type="none" w="med" len="med"/>
          </a:ln>
        </p:spPr>
        <p:txBody>
          <a:bodyPr lIns="38100" tIns="38100" rIns="38100" bIns="38100"/>
          <a:lstStyle/>
          <a:p>
            <a:pPr eaLnBrk="1" hangingPunct="1">
              <a:defRPr/>
            </a:pPr>
            <a:r>
              <a:rPr lang="en-US" sz="800" dirty="0">
                <a:solidFill>
                  <a:srgbClr val="545454"/>
                </a:solidFill>
                <a:latin typeface="Arial"/>
                <a:ea typeface="Futura" charset="0"/>
                <a:cs typeface="Arial"/>
                <a:sym typeface="Futura" charset="0"/>
              </a:rPr>
              <a:t>Sponsored by </a:t>
            </a:r>
          </a:p>
        </p:txBody>
      </p:sp>
      <p:sp>
        <p:nvSpPr>
          <p:cNvPr id="10" name="TextBox 9"/>
          <p:cNvSpPr txBox="1"/>
          <p:nvPr userDrawn="1"/>
        </p:nvSpPr>
        <p:spPr>
          <a:xfrm>
            <a:off x="304800" y="6407881"/>
            <a:ext cx="1863725" cy="259045"/>
          </a:xfrm>
          <a:prstGeom prst="rect">
            <a:avLst/>
          </a:prstGeom>
          <a:noFill/>
        </p:spPr>
        <p:txBody>
          <a:bodyPr>
            <a:spAutoFit/>
          </a:bodyPr>
          <a:lstStyle/>
          <a:p>
            <a:pPr>
              <a:lnSpc>
                <a:spcPct val="110000"/>
              </a:lnSpc>
              <a:defRPr/>
            </a:pPr>
            <a:r>
              <a:rPr lang="en-US" sz="1000" b="1" dirty="0">
                <a:solidFill>
                  <a:srgbClr val="430166"/>
                </a:solidFill>
                <a:latin typeface="Proxima Nova Regular"/>
                <a:cs typeface="Proxima Nova Regular"/>
              </a:rPr>
              <a:t>SA2015</a:t>
            </a:r>
            <a:r>
              <a:rPr lang="en-US" sz="1000" b="1" dirty="0">
                <a:solidFill>
                  <a:srgbClr val="545454"/>
                </a:solidFill>
                <a:latin typeface="Proxima Nova Regular"/>
                <a:cs typeface="Proxima Nova Regular"/>
              </a:rPr>
              <a:t>.SIGGRAPH.ORG</a:t>
            </a:r>
          </a:p>
        </p:txBody>
      </p:sp>
      <p:cxnSp>
        <p:nvCxnSpPr>
          <p:cNvPr id="11" name="Straight Connector 10"/>
          <p:cNvCxnSpPr/>
          <p:nvPr userDrawn="1"/>
        </p:nvCxnSpPr>
        <p:spPr bwMode="auto">
          <a:xfrm>
            <a:off x="3108" y="889000"/>
            <a:ext cx="8763000" cy="0"/>
          </a:xfrm>
          <a:prstGeom prst="line">
            <a:avLst/>
          </a:prstGeom>
          <a:solidFill>
            <a:srgbClr val="000000"/>
          </a:solidFill>
          <a:ln w="25400" cap="flat" cmpd="sng" algn="ctr">
            <a:solidFill>
              <a:schemeClr val="bg2">
                <a:lumMod val="40000"/>
                <a:lumOff val="60000"/>
              </a:schemeClr>
            </a:solidFill>
            <a:prstDash val="solid"/>
            <a:round/>
            <a:headEnd type="none" w="med" len="med"/>
            <a:tailEnd type="none" w="med" len="med"/>
          </a:ln>
          <a:effectLst/>
        </p:spPr>
      </p:cxnSp>
      <p:cxnSp>
        <p:nvCxnSpPr>
          <p:cNvPr id="13" name="Straight Connector 12"/>
          <p:cNvCxnSpPr/>
          <p:nvPr userDrawn="1"/>
        </p:nvCxnSpPr>
        <p:spPr bwMode="auto">
          <a:xfrm>
            <a:off x="381000" y="6269604"/>
            <a:ext cx="8763000" cy="0"/>
          </a:xfrm>
          <a:prstGeom prst="line">
            <a:avLst/>
          </a:prstGeom>
          <a:solidFill>
            <a:srgbClr val="000000"/>
          </a:solidFill>
          <a:ln w="25400" cap="flat" cmpd="sng" algn="ctr">
            <a:solidFill>
              <a:schemeClr val="bg2">
                <a:lumMod val="40000"/>
                <a:lumOff val="60000"/>
              </a:schemeClr>
            </a:solidFill>
            <a:prstDash val="solid"/>
            <a:round/>
            <a:headEnd type="none" w="med" len="med"/>
            <a:tailEnd type="none" w="med" len="med"/>
          </a:ln>
          <a:effectLst/>
        </p:spPr>
      </p:cxnSp>
      <p:sp>
        <p:nvSpPr>
          <p:cNvPr id="19" name="Content Placeholder 18"/>
          <p:cNvSpPr>
            <a:spLocks noGrp="1"/>
          </p:cNvSpPr>
          <p:nvPr>
            <p:ph sz="quarter" idx="10"/>
          </p:nvPr>
        </p:nvSpPr>
        <p:spPr>
          <a:xfrm>
            <a:off x="146050" y="1452033"/>
            <a:ext cx="8847138" cy="4353984"/>
          </a:xfrm>
        </p:spPr>
        <p:txBody>
          <a:bodyPr/>
          <a:lstStyle>
            <a:lvl1pPr marL="342900" indent="-342900">
              <a:buSzPct val="100000"/>
              <a:buFontTx/>
              <a:buBlip>
                <a:blip r:embed="rId2"/>
              </a:buBlip>
              <a:defRPr>
                <a:latin typeface="Arial"/>
                <a:cs typeface="Arial"/>
              </a:defRPr>
            </a:lvl1pPr>
            <a:lvl2pPr marL="742950" indent="-285750">
              <a:buSzPct val="100000"/>
              <a:buFontTx/>
              <a:buBlip>
                <a:blip r:embed="rId2"/>
              </a:buBlip>
              <a:defRPr>
                <a:latin typeface="Arial"/>
                <a:cs typeface="Arial"/>
              </a:defRPr>
            </a:lvl2pPr>
            <a:lvl3pPr marL="1143000" indent="-228600">
              <a:buSzPct val="100000"/>
              <a:buFontTx/>
              <a:buBlip>
                <a:blip r:embed="rId2"/>
              </a:buBlip>
              <a:defRPr>
                <a:latin typeface="Arial"/>
                <a:cs typeface="Arial"/>
              </a:defRPr>
            </a:lvl3pPr>
            <a:lvl4pPr marL="1600200" indent="-228600">
              <a:buSzPct val="100000"/>
              <a:buFontTx/>
              <a:buBlip>
                <a:blip r:embed="rId2"/>
              </a:buBlip>
              <a:defRPr>
                <a:latin typeface="Arial"/>
                <a:cs typeface="Arial"/>
              </a:defRPr>
            </a:lvl4pPr>
            <a:lvl5pPr marL="2057400" indent="-228600">
              <a:buSzPct val="100000"/>
              <a:buFontTx/>
              <a:buBlip>
                <a:blip r:embed="rId2"/>
              </a:buBlip>
              <a:defRPr>
                <a:latin typeface="Arial"/>
                <a:cs typeface="Arial"/>
              </a:defRPr>
            </a:lvl5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pic>
        <p:nvPicPr>
          <p:cNvPr id="20" name="Picture 1" descr="SA2015_Topbar_PPT.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85" y="895560"/>
            <a:ext cx="2490788" cy="327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1" descr="SA2015_Topbar_PPT.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670377" y="5933939"/>
            <a:ext cx="2490787" cy="327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9"/>
          <p:cNvPicPr>
            <a:picLocks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015618" y="6226280"/>
            <a:ext cx="671513"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rgbClr val="000000"/>
                </a:solidFill>
                <a:round/>
                <a:headEnd/>
                <a:tailEnd/>
              </a14:hiddenLine>
            </a:ext>
          </a:extLst>
        </p:spPr>
      </p:pic>
      <p:pic>
        <p:nvPicPr>
          <p:cNvPr id="23" name="Picture 10"/>
          <p:cNvPicPr>
            <a:picLocks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607756" y="6397730"/>
            <a:ext cx="285750"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10" descr="SA2015_Logo_PPT.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269163" y="228600"/>
            <a:ext cx="1722437"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49123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eparator">
    <p:spTree>
      <p:nvGrpSpPr>
        <p:cNvPr id="1" name=""/>
        <p:cNvGrpSpPr/>
        <p:nvPr/>
      </p:nvGrpSpPr>
      <p:grpSpPr>
        <a:xfrm>
          <a:off x="0" y="0"/>
          <a:ext cx="0" cy="0"/>
          <a:chOff x="0" y="0"/>
          <a:chExt cx="0" cy="0"/>
        </a:xfrm>
      </p:grpSpPr>
      <p:cxnSp>
        <p:nvCxnSpPr>
          <p:cNvPr id="12" name="Straight Connector 11"/>
          <p:cNvCxnSpPr/>
          <p:nvPr userDrawn="1"/>
        </p:nvCxnSpPr>
        <p:spPr bwMode="auto">
          <a:xfrm>
            <a:off x="3108" y="889000"/>
            <a:ext cx="8763000" cy="0"/>
          </a:xfrm>
          <a:prstGeom prst="line">
            <a:avLst/>
          </a:prstGeom>
          <a:solidFill>
            <a:srgbClr val="000000"/>
          </a:solidFill>
          <a:ln w="25400" cap="flat" cmpd="sng" algn="ctr">
            <a:solidFill>
              <a:schemeClr val="bg2">
                <a:lumMod val="40000"/>
                <a:lumOff val="60000"/>
              </a:schemeClr>
            </a:solidFill>
            <a:prstDash val="solid"/>
            <a:round/>
            <a:headEnd type="none" w="med" len="med"/>
            <a:tailEnd type="none" w="med" len="med"/>
          </a:ln>
          <a:effectLst/>
        </p:spPr>
      </p:cxnSp>
      <p:sp>
        <p:nvSpPr>
          <p:cNvPr id="18" name="Text Placeholder 17"/>
          <p:cNvSpPr>
            <a:spLocks noGrp="1"/>
          </p:cNvSpPr>
          <p:nvPr>
            <p:ph type="body" sz="quarter" idx="10" hasCustomPrompt="1"/>
          </p:nvPr>
        </p:nvSpPr>
        <p:spPr>
          <a:xfrm>
            <a:off x="569981" y="2867737"/>
            <a:ext cx="8040687" cy="1572683"/>
          </a:xfrm>
        </p:spPr>
        <p:txBody>
          <a:bodyPr>
            <a:normAutofit/>
          </a:bodyPr>
          <a:lstStyle>
            <a:lvl1pPr marL="0" indent="0" algn="ctr">
              <a:buNone/>
              <a:defRPr sz="3600" b="1">
                <a:solidFill>
                  <a:srgbClr val="430166"/>
                </a:solidFill>
                <a:latin typeface="Arial"/>
                <a:cs typeface="Arial"/>
              </a:defRPr>
            </a:lvl1pPr>
          </a:lstStyle>
          <a:p>
            <a:pPr lvl="0"/>
            <a:r>
              <a:rPr lang="en-US" dirty="0" smtClean="0"/>
              <a:t>Slide Separator Title</a:t>
            </a:r>
          </a:p>
        </p:txBody>
      </p:sp>
      <p:sp>
        <p:nvSpPr>
          <p:cNvPr id="19" name="Rectangle 8"/>
          <p:cNvSpPr>
            <a:spLocks/>
          </p:cNvSpPr>
          <p:nvPr userDrawn="1"/>
        </p:nvSpPr>
        <p:spPr bwMode="auto">
          <a:xfrm>
            <a:off x="7451274" y="6451984"/>
            <a:ext cx="964966" cy="283633"/>
          </a:xfrm>
          <a:prstGeom prst="rect">
            <a:avLst/>
          </a:prstGeom>
          <a:noFill/>
          <a:ln w="12700" cap="rnd">
            <a:noFill/>
            <a:round/>
            <a:headEnd type="none" w="med" len="med"/>
            <a:tailEnd type="none" w="med" len="med"/>
          </a:ln>
        </p:spPr>
        <p:txBody>
          <a:bodyPr lIns="38100" tIns="38100" rIns="38100" bIns="38100"/>
          <a:lstStyle/>
          <a:p>
            <a:pPr eaLnBrk="1" hangingPunct="1">
              <a:defRPr/>
            </a:pPr>
            <a:r>
              <a:rPr lang="en-US" sz="800" dirty="0">
                <a:solidFill>
                  <a:srgbClr val="545454"/>
                </a:solidFill>
                <a:latin typeface="Arial"/>
                <a:ea typeface="Futura" charset="0"/>
                <a:cs typeface="Arial"/>
                <a:sym typeface="Futura" charset="0"/>
              </a:rPr>
              <a:t>Sponsored by </a:t>
            </a:r>
          </a:p>
        </p:txBody>
      </p:sp>
      <p:sp>
        <p:nvSpPr>
          <p:cNvPr id="22" name="TextBox 21"/>
          <p:cNvSpPr txBox="1"/>
          <p:nvPr userDrawn="1"/>
        </p:nvSpPr>
        <p:spPr>
          <a:xfrm>
            <a:off x="304800" y="6407881"/>
            <a:ext cx="1863725" cy="259045"/>
          </a:xfrm>
          <a:prstGeom prst="rect">
            <a:avLst/>
          </a:prstGeom>
          <a:noFill/>
        </p:spPr>
        <p:txBody>
          <a:bodyPr>
            <a:spAutoFit/>
          </a:bodyPr>
          <a:lstStyle/>
          <a:p>
            <a:pPr>
              <a:lnSpc>
                <a:spcPct val="110000"/>
              </a:lnSpc>
              <a:defRPr/>
            </a:pPr>
            <a:r>
              <a:rPr lang="en-US" sz="1000" b="1" dirty="0">
                <a:solidFill>
                  <a:srgbClr val="430166"/>
                </a:solidFill>
                <a:latin typeface="Proxima Nova Regular"/>
                <a:cs typeface="Proxima Nova Regular"/>
              </a:rPr>
              <a:t>SA2015</a:t>
            </a:r>
            <a:r>
              <a:rPr lang="en-US" sz="1000" b="1" dirty="0">
                <a:solidFill>
                  <a:srgbClr val="545454"/>
                </a:solidFill>
                <a:latin typeface="Proxima Nova Regular"/>
                <a:cs typeface="Proxima Nova Regular"/>
              </a:rPr>
              <a:t>.SIGGRAPH.ORG</a:t>
            </a:r>
          </a:p>
        </p:txBody>
      </p:sp>
      <p:cxnSp>
        <p:nvCxnSpPr>
          <p:cNvPr id="23" name="Straight Connector 22"/>
          <p:cNvCxnSpPr/>
          <p:nvPr userDrawn="1"/>
        </p:nvCxnSpPr>
        <p:spPr bwMode="auto">
          <a:xfrm>
            <a:off x="381000" y="6269604"/>
            <a:ext cx="8763000" cy="0"/>
          </a:xfrm>
          <a:prstGeom prst="line">
            <a:avLst/>
          </a:prstGeom>
          <a:solidFill>
            <a:srgbClr val="000000"/>
          </a:solidFill>
          <a:ln w="25400" cap="flat" cmpd="sng" algn="ctr">
            <a:solidFill>
              <a:schemeClr val="bg2">
                <a:lumMod val="40000"/>
                <a:lumOff val="60000"/>
              </a:schemeClr>
            </a:solidFill>
            <a:prstDash val="solid"/>
            <a:round/>
            <a:headEnd type="none" w="med" len="med"/>
            <a:tailEnd type="none" w="med" len="med"/>
          </a:ln>
          <a:effectLst/>
        </p:spPr>
      </p:cxnSp>
      <p:pic>
        <p:nvPicPr>
          <p:cNvPr id="25" name="Picture 1" descr="SA2015_Topbar_PPT.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85" y="895560"/>
            <a:ext cx="2490788" cy="327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1" descr="SA2015_Topbar_PPT.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70377" y="5933939"/>
            <a:ext cx="2490787" cy="327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9"/>
          <p:cNvPicPr>
            <a:picLocks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015618" y="6226280"/>
            <a:ext cx="671513"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rgbClr val="000000"/>
                </a:solidFill>
                <a:round/>
                <a:headEnd/>
                <a:tailEnd/>
              </a14:hiddenLine>
            </a:ext>
          </a:extLst>
        </p:spPr>
      </p:pic>
      <p:pic>
        <p:nvPicPr>
          <p:cNvPr id="28" name="Picture 10"/>
          <p:cNvPicPr>
            <a:picLocks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607756" y="6397730"/>
            <a:ext cx="285750"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10" descr="SA2015_Logo_PPT.pn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269163" y="228600"/>
            <a:ext cx="1722437"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49336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ing Slide">
    <p:spTree>
      <p:nvGrpSpPr>
        <p:cNvPr id="1" name=""/>
        <p:cNvGrpSpPr/>
        <p:nvPr/>
      </p:nvGrpSpPr>
      <p:grpSpPr>
        <a:xfrm>
          <a:off x="0" y="0"/>
          <a:ext cx="0" cy="0"/>
          <a:chOff x="0" y="0"/>
          <a:chExt cx="0" cy="0"/>
        </a:xfrm>
      </p:grpSpPr>
      <p:cxnSp>
        <p:nvCxnSpPr>
          <p:cNvPr id="6" name="Straight Connector 5"/>
          <p:cNvCxnSpPr/>
          <p:nvPr userDrawn="1"/>
        </p:nvCxnSpPr>
        <p:spPr bwMode="auto">
          <a:xfrm>
            <a:off x="4271352" y="1803400"/>
            <a:ext cx="3429000" cy="0"/>
          </a:xfrm>
          <a:prstGeom prst="line">
            <a:avLst/>
          </a:prstGeom>
          <a:solidFill>
            <a:srgbClr val="000000"/>
          </a:solidFill>
          <a:ln w="25400" cap="flat" cmpd="sng" algn="ctr">
            <a:solidFill>
              <a:schemeClr val="bg2">
                <a:lumMod val="40000"/>
                <a:lumOff val="60000"/>
              </a:schemeClr>
            </a:solidFill>
            <a:prstDash val="solid"/>
            <a:round/>
            <a:headEnd type="none" w="med" len="med"/>
            <a:tailEnd type="none" w="med" len="med"/>
          </a:ln>
          <a:effectLst/>
        </p:spPr>
      </p:cxnSp>
      <p:sp>
        <p:nvSpPr>
          <p:cNvPr id="9" name="Rectangle 8"/>
          <p:cNvSpPr>
            <a:spLocks/>
          </p:cNvSpPr>
          <p:nvPr userDrawn="1"/>
        </p:nvSpPr>
        <p:spPr bwMode="auto">
          <a:xfrm>
            <a:off x="7256890" y="6503824"/>
            <a:ext cx="900171" cy="220133"/>
          </a:xfrm>
          <a:prstGeom prst="rect">
            <a:avLst/>
          </a:prstGeom>
          <a:noFill/>
          <a:ln w="12700" cap="rnd">
            <a:noFill/>
            <a:round/>
            <a:headEnd type="none" w="med" len="med"/>
            <a:tailEnd type="none" w="med" len="med"/>
          </a:ln>
        </p:spPr>
        <p:txBody>
          <a:bodyPr lIns="38100" tIns="38100" rIns="38100" bIns="38100"/>
          <a:lstStyle/>
          <a:p>
            <a:pPr eaLnBrk="1" hangingPunct="1">
              <a:defRPr/>
            </a:pPr>
            <a:r>
              <a:rPr lang="en-US" sz="800" dirty="0">
                <a:solidFill>
                  <a:srgbClr val="545454"/>
                </a:solidFill>
                <a:latin typeface="Arial"/>
                <a:ea typeface="Futura" charset="0"/>
                <a:cs typeface="Arial"/>
                <a:sym typeface="Futura" charset="0"/>
              </a:rPr>
              <a:t>Sponsored by </a:t>
            </a:r>
          </a:p>
        </p:txBody>
      </p:sp>
      <p:pic>
        <p:nvPicPr>
          <p:cNvPr id="10" name="Picture 9"/>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72425" y="6220801"/>
            <a:ext cx="548806" cy="6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rgbClr val="000000"/>
                </a:solidFill>
                <a:round/>
                <a:headEnd/>
                <a:tailEnd/>
              </a14:hiddenLine>
            </a:ext>
          </a:extLst>
        </p:spPr>
      </p:pic>
      <p:pic>
        <p:nvPicPr>
          <p:cNvPr id="11" name="Picture 10"/>
          <p:cNvPicPr>
            <a:picLocks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468728" y="6404011"/>
            <a:ext cx="233350" cy="311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2" name="TextBox 11"/>
          <p:cNvSpPr txBox="1"/>
          <p:nvPr userDrawn="1"/>
        </p:nvSpPr>
        <p:spPr>
          <a:xfrm>
            <a:off x="304800" y="6442441"/>
            <a:ext cx="1863725" cy="259045"/>
          </a:xfrm>
          <a:prstGeom prst="rect">
            <a:avLst/>
          </a:prstGeom>
          <a:noFill/>
        </p:spPr>
        <p:txBody>
          <a:bodyPr>
            <a:spAutoFit/>
          </a:bodyPr>
          <a:lstStyle/>
          <a:p>
            <a:pPr>
              <a:lnSpc>
                <a:spcPct val="110000"/>
              </a:lnSpc>
              <a:defRPr/>
            </a:pPr>
            <a:r>
              <a:rPr lang="en-US" sz="1000" b="1" dirty="0">
                <a:solidFill>
                  <a:srgbClr val="430166"/>
                </a:solidFill>
                <a:latin typeface="Proxima Nova Regular"/>
                <a:cs typeface="Proxima Nova Regular"/>
              </a:rPr>
              <a:t>SA2015</a:t>
            </a:r>
            <a:r>
              <a:rPr lang="en-US" sz="1000" b="1" dirty="0">
                <a:solidFill>
                  <a:srgbClr val="545454"/>
                </a:solidFill>
                <a:latin typeface="Proxima Nova Regular"/>
                <a:cs typeface="Proxima Nova Regular"/>
              </a:rPr>
              <a:t>.SIGGRAPH.ORG</a:t>
            </a:r>
          </a:p>
        </p:txBody>
      </p:sp>
      <p:sp>
        <p:nvSpPr>
          <p:cNvPr id="15" name="Text Placeholder 14"/>
          <p:cNvSpPr>
            <a:spLocks noGrp="1"/>
          </p:cNvSpPr>
          <p:nvPr>
            <p:ph type="body" sz="quarter" idx="10" hasCustomPrompt="1"/>
          </p:nvPr>
        </p:nvSpPr>
        <p:spPr>
          <a:xfrm>
            <a:off x="3708401" y="2349501"/>
            <a:ext cx="3989388" cy="2419351"/>
          </a:xfrm>
        </p:spPr>
        <p:txBody>
          <a:bodyPr>
            <a:normAutofit/>
          </a:bodyPr>
          <a:lstStyle>
            <a:lvl1pPr marL="0" indent="0">
              <a:buNone/>
              <a:defRPr sz="3600">
                <a:latin typeface="Arial"/>
                <a:cs typeface="Arial"/>
              </a:defRPr>
            </a:lvl1pPr>
          </a:lstStyle>
          <a:p>
            <a:pPr lvl="0"/>
            <a:r>
              <a:rPr lang="en-US" dirty="0" smtClean="0"/>
              <a:t>Ending Text or Contact Information</a:t>
            </a:r>
          </a:p>
        </p:txBody>
      </p:sp>
      <p:cxnSp>
        <p:nvCxnSpPr>
          <p:cNvPr id="16" name="Straight Connector 15"/>
          <p:cNvCxnSpPr/>
          <p:nvPr userDrawn="1"/>
        </p:nvCxnSpPr>
        <p:spPr bwMode="auto">
          <a:xfrm>
            <a:off x="381000" y="6269604"/>
            <a:ext cx="8340222" cy="0"/>
          </a:xfrm>
          <a:prstGeom prst="line">
            <a:avLst/>
          </a:prstGeom>
          <a:solidFill>
            <a:srgbClr val="000000"/>
          </a:solidFill>
          <a:ln w="25400" cap="flat" cmpd="sng" algn="ctr">
            <a:solidFill>
              <a:schemeClr val="bg2">
                <a:lumMod val="40000"/>
                <a:lumOff val="60000"/>
              </a:schemeClr>
            </a:solidFill>
            <a:prstDash val="solid"/>
            <a:round/>
            <a:headEnd type="none" w="med" len="med"/>
            <a:tailEnd type="none" w="med" len="med"/>
          </a:ln>
          <a:effectLst/>
        </p:spPr>
      </p:cxnSp>
      <p:pic>
        <p:nvPicPr>
          <p:cNvPr id="18" name="Picture 1" descr="SA2015_Graphic_PPT.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71446" y="1578820"/>
            <a:ext cx="3436954" cy="34503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4" descr="SA2015_Topbar_PPT.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356952" y="1817146"/>
            <a:ext cx="17414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02030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ltLang="zh-CN"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97B780-FA53-DF48-A1FA-E2D152A94740}" type="datetimeFigureOut">
              <a:rPr lang="en-US" smtClean="0"/>
              <a:t>11/12/2015</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58998E-2429-314E-B86C-A079AABAA7E0}" type="slidenum">
              <a:rPr lang="en-US" smtClean="0"/>
              <a:t>‹#›</a:t>
            </a:fld>
            <a:endParaRPr lang="en-US"/>
          </a:p>
        </p:txBody>
      </p:sp>
    </p:spTree>
    <p:extLst>
      <p:ext uri="{BB962C8B-B14F-4D97-AF65-F5344CB8AC3E}">
        <p14:creationId xmlns:p14="http://schemas.microsoft.com/office/powerpoint/2010/main" val="175987176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01.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20.png"/><Relationship Id="rId4" Type="http://schemas.openxmlformats.org/officeDocument/2006/relationships/image" Target="../media/image410.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52.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8" Type="http://schemas.openxmlformats.org/officeDocument/2006/relationships/image" Target="../media/image64.png"/><Relationship Id="rId3" Type="http://schemas.microsoft.com/office/2007/relationships/media" Target="../media/media3.mp4"/><Relationship Id="rId7" Type="http://schemas.openxmlformats.org/officeDocument/2006/relationships/image" Target="../media/image6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26.xml"/><Relationship Id="rId5" Type="http://schemas.openxmlformats.org/officeDocument/2006/relationships/slideLayout" Target="../slideLayouts/slideLayout2.xml"/><Relationship Id="rId4" Type="http://schemas.openxmlformats.org/officeDocument/2006/relationships/video" Target="../media/media3.mp4"/></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6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68.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 Id="rId9"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0" y="1273303"/>
            <a:ext cx="7013186" cy="1936731"/>
          </a:xfrm>
        </p:spPr>
        <p:txBody>
          <a:bodyPr>
            <a:normAutofit/>
          </a:bodyPr>
          <a:lstStyle/>
          <a:p>
            <a:r>
              <a:rPr lang="en-US" dirty="0"/>
              <a:t>Magic Decorator: </a:t>
            </a:r>
            <a:endParaRPr lang="en-US" dirty="0" smtClean="0"/>
          </a:p>
          <a:p>
            <a:r>
              <a:rPr lang="en-US" dirty="0" smtClean="0"/>
              <a:t>Automatic </a:t>
            </a:r>
            <a:r>
              <a:rPr lang="en-US" dirty="0"/>
              <a:t>Material Suggestion for Indoor Digital </a:t>
            </a:r>
            <a:r>
              <a:rPr lang="en-US" dirty="0" smtClean="0"/>
              <a:t>Scenes</a:t>
            </a:r>
          </a:p>
          <a:p>
            <a:endParaRPr lang="en-US" dirty="0"/>
          </a:p>
        </p:txBody>
      </p:sp>
      <p:sp>
        <p:nvSpPr>
          <p:cNvPr id="3" name="Content Placeholder 1"/>
          <p:cNvSpPr txBox="1">
            <a:spLocks/>
          </p:cNvSpPr>
          <p:nvPr/>
        </p:nvSpPr>
        <p:spPr>
          <a:xfrm>
            <a:off x="711317" y="3875315"/>
            <a:ext cx="5343996" cy="2508068"/>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600" b="1" kern="1200" baseline="0">
                <a:solidFill>
                  <a:srgbClr val="430166"/>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zh-CN" sz="2400" b="0" u="sng" dirty="0">
                <a:solidFill>
                  <a:srgbClr val="7030A0"/>
                </a:solidFill>
              </a:rPr>
              <a:t>Kang Chen</a:t>
            </a:r>
            <a:r>
              <a:rPr lang="en-US" altLang="zh-CN" sz="2400" b="0" baseline="30000" dirty="0">
                <a:solidFill>
                  <a:srgbClr val="7030A0"/>
                </a:solidFill>
              </a:rPr>
              <a:t>1</a:t>
            </a:r>
            <a:r>
              <a:rPr lang="en-US" altLang="zh-CN" sz="2400" b="0" dirty="0">
                <a:solidFill>
                  <a:srgbClr val="7030A0"/>
                </a:solidFill>
              </a:rPr>
              <a:t> </a:t>
            </a:r>
            <a:r>
              <a:rPr lang="en-US" altLang="zh-CN" sz="2400" b="0" dirty="0" smtClean="0">
                <a:solidFill>
                  <a:srgbClr val="7030A0"/>
                </a:solidFill>
              </a:rPr>
              <a:t> Kun </a:t>
            </a:r>
            <a:r>
              <a:rPr lang="en-US" altLang="zh-CN" sz="2400" b="0" dirty="0">
                <a:solidFill>
                  <a:srgbClr val="7030A0"/>
                </a:solidFill>
              </a:rPr>
              <a:t>Xu</a:t>
            </a:r>
            <a:r>
              <a:rPr lang="en-US" altLang="zh-CN" sz="2400" b="0" baseline="30000" dirty="0">
                <a:solidFill>
                  <a:srgbClr val="7030A0"/>
                </a:solidFill>
              </a:rPr>
              <a:t>1</a:t>
            </a:r>
            <a:r>
              <a:rPr lang="en-US" altLang="zh-CN" sz="2400" b="0" dirty="0">
                <a:solidFill>
                  <a:srgbClr val="7030A0"/>
                </a:solidFill>
              </a:rPr>
              <a:t> </a:t>
            </a:r>
            <a:r>
              <a:rPr lang="en-US" altLang="zh-CN" sz="2400" b="0" dirty="0" smtClean="0">
                <a:solidFill>
                  <a:srgbClr val="7030A0"/>
                </a:solidFill>
              </a:rPr>
              <a:t> </a:t>
            </a:r>
            <a:r>
              <a:rPr lang="en-US" altLang="zh-CN" sz="2400" b="0" dirty="0" err="1" smtClean="0">
                <a:solidFill>
                  <a:srgbClr val="7030A0"/>
                </a:solidFill>
              </a:rPr>
              <a:t>Yizhou</a:t>
            </a:r>
            <a:r>
              <a:rPr lang="en-US" altLang="zh-CN" sz="2400" b="0" dirty="0" smtClean="0">
                <a:solidFill>
                  <a:srgbClr val="7030A0"/>
                </a:solidFill>
              </a:rPr>
              <a:t> </a:t>
            </a:r>
            <a:r>
              <a:rPr lang="en-US" altLang="zh-CN" sz="2400" b="0" dirty="0">
                <a:solidFill>
                  <a:srgbClr val="7030A0"/>
                </a:solidFill>
              </a:rPr>
              <a:t>Yu</a:t>
            </a:r>
            <a:r>
              <a:rPr lang="en-US" altLang="zh-CN" sz="2400" b="0" baseline="30000" dirty="0">
                <a:solidFill>
                  <a:srgbClr val="7030A0"/>
                </a:solidFill>
              </a:rPr>
              <a:t>2</a:t>
            </a:r>
            <a:r>
              <a:rPr lang="en-US" altLang="zh-CN" sz="2400" b="0" dirty="0">
                <a:solidFill>
                  <a:srgbClr val="7030A0"/>
                </a:solidFill>
              </a:rPr>
              <a:t> </a:t>
            </a:r>
            <a:endParaRPr lang="en-US" altLang="zh-CN" sz="2400" b="0" dirty="0" smtClean="0">
              <a:solidFill>
                <a:srgbClr val="7030A0"/>
              </a:solidFill>
            </a:endParaRPr>
          </a:p>
          <a:p>
            <a:r>
              <a:rPr lang="en-US" altLang="zh-CN" sz="2400" b="0" dirty="0" smtClean="0">
                <a:solidFill>
                  <a:srgbClr val="7030A0"/>
                </a:solidFill>
              </a:rPr>
              <a:t>Tian-Yi </a:t>
            </a:r>
            <a:r>
              <a:rPr lang="en-US" altLang="zh-CN" sz="2400" b="0" dirty="0">
                <a:solidFill>
                  <a:srgbClr val="7030A0"/>
                </a:solidFill>
              </a:rPr>
              <a:t>Wang</a:t>
            </a:r>
            <a:r>
              <a:rPr lang="en-US" altLang="zh-CN" sz="2400" b="0" baseline="30000" dirty="0">
                <a:solidFill>
                  <a:srgbClr val="7030A0"/>
                </a:solidFill>
              </a:rPr>
              <a:t>1</a:t>
            </a:r>
            <a:r>
              <a:rPr lang="en-US" altLang="zh-CN" sz="2400" b="0" dirty="0">
                <a:solidFill>
                  <a:srgbClr val="7030A0"/>
                </a:solidFill>
              </a:rPr>
              <a:t> </a:t>
            </a:r>
            <a:r>
              <a:rPr lang="en-US" altLang="zh-CN" sz="2400" b="0" dirty="0" smtClean="0">
                <a:solidFill>
                  <a:srgbClr val="7030A0"/>
                </a:solidFill>
              </a:rPr>
              <a:t> Shi-Min Hu</a:t>
            </a:r>
            <a:r>
              <a:rPr lang="en-US" altLang="zh-CN" sz="2400" b="0" baseline="30000" dirty="0" smtClean="0">
                <a:solidFill>
                  <a:srgbClr val="7030A0"/>
                </a:solidFill>
              </a:rPr>
              <a:t>1</a:t>
            </a:r>
          </a:p>
          <a:p>
            <a:endParaRPr lang="en-US" altLang="zh-CN" sz="2400" b="0" dirty="0">
              <a:solidFill>
                <a:srgbClr val="7030A0"/>
              </a:solidFill>
            </a:endParaRPr>
          </a:p>
          <a:p>
            <a:r>
              <a:rPr lang="en-US" altLang="zh-CN" sz="2400" b="0" baseline="30000" dirty="0" smtClean="0">
                <a:solidFill>
                  <a:srgbClr val="7030A0"/>
                </a:solidFill>
              </a:rPr>
              <a:t>1</a:t>
            </a:r>
            <a:r>
              <a:rPr lang="en-US" altLang="zh-CN" sz="2400" b="0" dirty="0" smtClean="0">
                <a:solidFill>
                  <a:srgbClr val="7030A0"/>
                </a:solidFill>
              </a:rPr>
              <a:t>Tsinghua </a:t>
            </a:r>
            <a:r>
              <a:rPr lang="en-US" altLang="zh-CN" sz="2400" b="0" dirty="0">
                <a:solidFill>
                  <a:srgbClr val="7030A0"/>
                </a:solidFill>
              </a:rPr>
              <a:t>University, Beijing </a:t>
            </a:r>
            <a:endParaRPr lang="en-US" altLang="zh-CN" sz="2400" b="0" dirty="0" smtClean="0">
              <a:solidFill>
                <a:srgbClr val="7030A0"/>
              </a:solidFill>
            </a:endParaRPr>
          </a:p>
          <a:p>
            <a:r>
              <a:rPr lang="en-US" altLang="zh-CN" sz="2400" b="0" baseline="30000" dirty="0" smtClean="0">
                <a:solidFill>
                  <a:srgbClr val="7030A0"/>
                </a:solidFill>
              </a:rPr>
              <a:t>   2</a:t>
            </a:r>
            <a:r>
              <a:rPr lang="en-US" altLang="zh-CN" sz="2400" b="0" dirty="0" smtClean="0">
                <a:solidFill>
                  <a:srgbClr val="7030A0"/>
                </a:solidFill>
              </a:rPr>
              <a:t>The </a:t>
            </a:r>
            <a:r>
              <a:rPr lang="en-US" altLang="zh-CN" sz="2400" b="0" dirty="0">
                <a:solidFill>
                  <a:srgbClr val="7030A0"/>
                </a:solidFill>
              </a:rPr>
              <a:t>University of Hong </a:t>
            </a:r>
            <a:r>
              <a:rPr lang="en-US" altLang="zh-CN" sz="2400" b="0" dirty="0" smtClean="0">
                <a:solidFill>
                  <a:srgbClr val="7030A0"/>
                </a:solidFill>
              </a:rPr>
              <a:t>Kong</a:t>
            </a:r>
            <a:endParaRPr lang="en-US" altLang="zh-CN" sz="2400" b="0" dirty="0">
              <a:solidFill>
                <a:srgbClr val="7030A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375" y="5264420"/>
            <a:ext cx="309135" cy="31022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204" y="5685674"/>
            <a:ext cx="287293" cy="324641"/>
          </a:xfrm>
          <a:prstGeom prst="rect">
            <a:avLst/>
          </a:prstGeom>
        </p:spPr>
      </p:pic>
    </p:spTree>
    <p:extLst>
      <p:ext uri="{BB962C8B-B14F-4D97-AF65-F5344CB8AC3E}">
        <p14:creationId xmlns:p14="http://schemas.microsoft.com/office/powerpoint/2010/main" val="38607026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Database</a:t>
            </a:r>
            <a:endParaRPr lang="zh-CN" altLang="en-US" dirty="0"/>
          </a:p>
        </p:txBody>
      </p:sp>
      <p:sp>
        <p:nvSpPr>
          <p:cNvPr id="3" name="Content Placeholder 2"/>
          <p:cNvSpPr>
            <a:spLocks noGrp="1"/>
          </p:cNvSpPr>
          <p:nvPr>
            <p:ph sz="quarter" idx="10"/>
          </p:nvPr>
        </p:nvSpPr>
        <p:spPr/>
        <p:txBody>
          <a:bodyPr/>
          <a:lstStyle/>
          <a:p>
            <a:r>
              <a:rPr lang="en-US" altLang="zh-CN" sz="2800" i="1" dirty="0" smtClean="0"/>
              <a:t>OpenSurfaces </a:t>
            </a:r>
            <a:r>
              <a:rPr lang="en-US" altLang="zh-CN" sz="2800" dirty="0" smtClean="0"/>
              <a:t>[Bell et al. 2013]</a:t>
            </a:r>
          </a:p>
          <a:p>
            <a:pPr lvl="1"/>
            <a:r>
              <a:rPr lang="en-US" altLang="zh-CN" sz="2400" dirty="0" smtClean="0"/>
              <a:t>100k+ annotated regions</a:t>
            </a:r>
          </a:p>
          <a:p>
            <a:pPr lvl="1"/>
            <a:r>
              <a:rPr lang="en-US" altLang="zh-CN" sz="2400" dirty="0" smtClean="0"/>
              <a:t>20k+ interior scenes</a:t>
            </a:r>
          </a:p>
          <a:p>
            <a:pPr lvl="1"/>
            <a:r>
              <a:rPr lang="en-US" altLang="zh-CN" sz="2400" dirty="0" smtClean="0"/>
              <a:t>Each annotation include:</a:t>
            </a:r>
          </a:p>
          <a:p>
            <a:pPr lvl="2"/>
            <a:r>
              <a:rPr lang="en-US" altLang="zh-CN" sz="2000" b="1" dirty="0" smtClean="0">
                <a:solidFill>
                  <a:srgbClr val="FF0000"/>
                </a:solidFill>
              </a:rPr>
              <a:t>cropped image </a:t>
            </a:r>
            <a:r>
              <a:rPr lang="en-US" altLang="zh-CN" sz="2000" b="1" dirty="0">
                <a:solidFill>
                  <a:srgbClr val="FF0000"/>
                </a:solidFill>
              </a:rPr>
              <a:t>region</a:t>
            </a:r>
          </a:p>
          <a:p>
            <a:pPr lvl="2"/>
            <a:r>
              <a:rPr lang="en-US" altLang="zh-CN" sz="2000" b="1" dirty="0">
                <a:solidFill>
                  <a:srgbClr val="FF0000"/>
                </a:solidFill>
              </a:rPr>
              <a:t>object category</a:t>
            </a:r>
          </a:p>
          <a:p>
            <a:pPr lvl="2"/>
            <a:r>
              <a:rPr lang="en-US" altLang="zh-CN" sz="2000" b="1" dirty="0">
                <a:solidFill>
                  <a:srgbClr val="FF0000"/>
                </a:solidFill>
              </a:rPr>
              <a:t>material type</a:t>
            </a:r>
          </a:p>
          <a:p>
            <a:pPr lvl="2"/>
            <a:r>
              <a:rPr lang="en-US" altLang="zh-CN" sz="2000" b="1" dirty="0">
                <a:solidFill>
                  <a:srgbClr val="FF0000"/>
                </a:solidFill>
              </a:rPr>
              <a:t>reflectance </a:t>
            </a:r>
            <a:r>
              <a:rPr lang="en-US" altLang="zh-CN" sz="2000" b="1" dirty="0" smtClean="0">
                <a:solidFill>
                  <a:srgbClr val="FF0000"/>
                </a:solidFill>
              </a:rPr>
              <a:t>parameters</a:t>
            </a:r>
          </a:p>
          <a:p>
            <a:pPr lvl="2"/>
            <a:r>
              <a:rPr lang="en-US" altLang="zh-CN" sz="2000" dirty="0" smtClean="0"/>
              <a:t>surface normal</a:t>
            </a:r>
          </a:p>
          <a:p>
            <a:pPr lvl="1"/>
            <a:endParaRPr lang="en-US" altLang="zh-CN" sz="2400" dirty="0" smtClean="0"/>
          </a:p>
        </p:txBody>
      </p:sp>
      <p:pic>
        <p:nvPicPr>
          <p:cNvPr id="4" name="Picture 3"/>
          <p:cNvPicPr>
            <a:picLocks noChangeAspect="1"/>
          </p:cNvPicPr>
          <p:nvPr/>
        </p:nvPicPr>
        <p:blipFill>
          <a:blip r:embed="rId3"/>
          <a:stretch>
            <a:fillRect/>
          </a:stretch>
        </p:blipFill>
        <p:spPr>
          <a:xfrm>
            <a:off x="4785541" y="3032794"/>
            <a:ext cx="4372506" cy="2822352"/>
          </a:xfrm>
          <a:prstGeom prst="rect">
            <a:avLst/>
          </a:prstGeom>
        </p:spPr>
      </p:pic>
      <p:pic>
        <p:nvPicPr>
          <p:cNvPr id="1026" name="Picture 2" descr="http://opensurfaces.cs.cornell.edu/static/img/teaser4-we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8881" y="2003469"/>
            <a:ext cx="4305119" cy="93851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46129" y="5324355"/>
            <a:ext cx="4274553" cy="830997"/>
          </a:xfrm>
          <a:prstGeom prst="rect">
            <a:avLst/>
          </a:prstGeom>
        </p:spPr>
        <p:txBody>
          <a:bodyPr wrap="square">
            <a:spAutoFit/>
          </a:bodyPr>
          <a:lstStyle/>
          <a:p>
            <a:r>
              <a:rPr lang="en-US" altLang="zh-CN" sz="2400" b="1" dirty="0">
                <a:solidFill>
                  <a:srgbClr val="FF0000"/>
                </a:solidFill>
              </a:rPr>
              <a:t>We </a:t>
            </a:r>
            <a:r>
              <a:rPr lang="en-US" altLang="zh-CN" sz="2400" b="1" dirty="0" smtClean="0">
                <a:solidFill>
                  <a:srgbClr val="FF0000"/>
                </a:solidFill>
              </a:rPr>
              <a:t>can rely </a:t>
            </a:r>
            <a:r>
              <a:rPr lang="en-US" altLang="zh-CN" sz="2400" b="1" dirty="0">
                <a:solidFill>
                  <a:srgbClr val="FF0000"/>
                </a:solidFill>
              </a:rPr>
              <a:t>on </a:t>
            </a:r>
            <a:r>
              <a:rPr lang="en-US" altLang="zh-CN" sz="2400" b="1" i="1" dirty="0">
                <a:solidFill>
                  <a:srgbClr val="FF0000"/>
                </a:solidFill>
              </a:rPr>
              <a:t>OpenSurfaces</a:t>
            </a:r>
            <a:r>
              <a:rPr lang="en-US" altLang="zh-CN" sz="2400" b="1" dirty="0">
                <a:solidFill>
                  <a:srgbClr val="FF0000"/>
                </a:solidFill>
              </a:rPr>
              <a:t> </a:t>
            </a:r>
            <a:r>
              <a:rPr lang="en-US" altLang="zh-CN" sz="2400" b="1" dirty="0" smtClean="0">
                <a:solidFill>
                  <a:srgbClr val="FF0000"/>
                </a:solidFill>
              </a:rPr>
              <a:t>to </a:t>
            </a:r>
          </a:p>
          <a:p>
            <a:r>
              <a:rPr lang="en-US" altLang="zh-CN" sz="2400" b="1" dirty="0" smtClean="0">
                <a:solidFill>
                  <a:srgbClr val="FF0000"/>
                </a:solidFill>
              </a:rPr>
              <a:t>build </a:t>
            </a:r>
            <a:r>
              <a:rPr lang="en-US" altLang="zh-CN" sz="2400" b="1" dirty="0">
                <a:solidFill>
                  <a:srgbClr val="FF0000"/>
                </a:solidFill>
              </a:rPr>
              <a:t>our own </a:t>
            </a:r>
            <a:r>
              <a:rPr lang="en-US" altLang="zh-CN" sz="2400" b="1" dirty="0" smtClean="0">
                <a:solidFill>
                  <a:srgbClr val="FF0000"/>
                </a:solidFill>
              </a:rPr>
              <a:t>database</a:t>
            </a:r>
            <a:r>
              <a:rPr lang="zh-CN" altLang="en-US" sz="2400" b="1" dirty="0" smtClean="0">
                <a:solidFill>
                  <a:srgbClr val="FF0000"/>
                </a:solidFill>
              </a:rPr>
              <a:t>！</a:t>
            </a:r>
            <a:endParaRPr lang="zh-CN" altLang="en-US" sz="2400" b="1" dirty="0">
              <a:solidFill>
                <a:srgbClr val="FF0000"/>
              </a:solidFill>
            </a:endParaRPr>
          </a:p>
        </p:txBody>
      </p:sp>
    </p:spTree>
    <p:extLst>
      <p:ext uri="{BB962C8B-B14F-4D97-AF65-F5344CB8AC3E}">
        <p14:creationId xmlns:p14="http://schemas.microsoft.com/office/powerpoint/2010/main" val="338831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Representative Region Labeling</a:t>
            </a:r>
            <a:endParaRPr lang="zh-CN" altLang="en-US" dirty="0"/>
          </a:p>
        </p:txBody>
      </p:sp>
      <p:sp>
        <p:nvSpPr>
          <p:cNvPr id="3" name="Content Placeholder 2"/>
          <p:cNvSpPr>
            <a:spLocks noGrp="1"/>
          </p:cNvSpPr>
          <p:nvPr>
            <p:ph sz="quarter" idx="10"/>
          </p:nvPr>
        </p:nvSpPr>
        <p:spPr/>
        <p:txBody>
          <a:bodyPr/>
          <a:lstStyle/>
          <a:p>
            <a:r>
              <a:rPr lang="en-US" altLang="zh-CN" dirty="0" smtClean="0"/>
              <a:t>Labeling Process </a:t>
            </a:r>
            <a:r>
              <a:rPr lang="en-US" altLang="zh-CN" i="1" dirty="0" smtClean="0"/>
              <a:t>(Speed X5)</a:t>
            </a:r>
            <a:endParaRPr lang="zh-CN" altLang="en-US" i="1" dirty="0"/>
          </a:p>
        </p:txBody>
      </p:sp>
      <p:pic>
        <p:nvPicPr>
          <p:cNvPr id="5" name="sx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38185" y="2185274"/>
            <a:ext cx="6734649" cy="3723933"/>
          </a:xfrm>
          <a:prstGeom prst="rect">
            <a:avLst/>
          </a:prstGeom>
        </p:spPr>
      </p:pic>
    </p:spTree>
    <p:extLst>
      <p:ext uri="{BB962C8B-B14F-4D97-AF65-F5344CB8AC3E}">
        <p14:creationId xmlns:p14="http://schemas.microsoft.com/office/powerpoint/2010/main" val="52368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sz="quarter" idx="10"/>
              </p:nvPr>
            </p:nvSpPr>
            <p:spPr/>
            <p:txBody>
              <a:bodyPr>
                <a:normAutofit/>
              </a:bodyPr>
              <a:lstStyle/>
              <a:p>
                <a:pPr marL="342900" lvl="1" indent="-342900"/>
                <a14:m>
                  <m:oMath xmlns:m="http://schemas.openxmlformats.org/officeDocument/2006/math">
                    <m:r>
                      <a:rPr lang="en-US" altLang="zh-CN" i="1" smtClean="0">
                        <a:latin typeface="Cambria Math" panose="02040503050406030204" pitchFamily="18" charset="0"/>
                      </a:rPr>
                      <m:t>𝑟</m:t>
                    </m:r>
                  </m:oMath>
                </a14:m>
                <a:r>
                  <a:rPr lang="zh-CN" altLang="en-US" dirty="0" smtClean="0"/>
                  <a:t>：</a:t>
                </a:r>
                <a:r>
                  <a:rPr lang="en-US" altLang="zh-CN" dirty="0" smtClean="0"/>
                  <a:t>image region</a:t>
                </a:r>
              </a:p>
              <a:p>
                <a:pPr marL="342900" lvl="1" indent="-342900"/>
                <a14:m>
                  <m:oMath xmlns:m="http://schemas.openxmlformats.org/officeDocument/2006/math">
                    <m:r>
                      <a:rPr lang="en-US" altLang="zh-CN" i="1">
                        <a:latin typeface="Cambria Math" panose="02040503050406030204" pitchFamily="18" charset="0"/>
                      </a:rPr>
                      <m:t>𝑜</m:t>
                    </m:r>
                  </m:oMath>
                </a14:m>
                <a:r>
                  <a:rPr lang="zh-CN" altLang="en-US" dirty="0" smtClean="0"/>
                  <a:t>：</a:t>
                </a:r>
                <a:r>
                  <a:rPr lang="en-US" altLang="zh-CN" dirty="0" smtClean="0"/>
                  <a:t>object category</a:t>
                </a:r>
              </a:p>
              <a:p>
                <a:pPr marL="342900" lvl="1" indent="-342900"/>
                <a14:m>
                  <m:oMath xmlns:m="http://schemas.openxmlformats.org/officeDocument/2006/math">
                    <m:r>
                      <a:rPr lang="en-US" altLang="zh-CN" b="0" i="1" smtClean="0">
                        <a:latin typeface="Cambria Math" panose="02040503050406030204" pitchFamily="18" charset="0"/>
                      </a:rPr>
                      <m:t>𝑚</m:t>
                    </m:r>
                  </m:oMath>
                </a14:m>
                <a:r>
                  <a:rPr lang="zh-CN" altLang="en-US" dirty="0" smtClean="0"/>
                  <a:t>：</a:t>
                </a:r>
                <a:r>
                  <a:rPr lang="en-US" altLang="zh-CN" dirty="0" smtClean="0"/>
                  <a:t>material type</a:t>
                </a:r>
                <a:endParaRPr lang="en-US" altLang="zh-CN" dirty="0"/>
              </a:p>
              <a:p>
                <a:pPr marL="342900" lvl="1" indent="-342900"/>
                <a14:m>
                  <m:oMath xmlns:m="http://schemas.openxmlformats.org/officeDocument/2006/math">
                    <m:r>
                      <a:rPr lang="en-US" altLang="zh-CN" b="0" i="1" smtClean="0">
                        <a:latin typeface="Cambria Math" panose="02040503050406030204" pitchFamily="18" charset="0"/>
                      </a:rPr>
                      <m:t>𝑝</m:t>
                    </m:r>
                  </m:oMath>
                </a14:m>
                <a:r>
                  <a:rPr lang="zh-CN" altLang="en-US" dirty="0" smtClean="0"/>
                  <a:t>：</a:t>
                </a:r>
                <a:r>
                  <a:rPr lang="en-US" altLang="zh-CN" dirty="0"/>
                  <a:t>reflectance </a:t>
                </a:r>
                <a:r>
                  <a:rPr lang="en-US" altLang="zh-CN" dirty="0" smtClean="0"/>
                  <a:t>parameters</a:t>
                </a:r>
              </a:p>
              <a:p>
                <a:pPr marL="342900" lvl="1" indent="-342900"/>
                <a:endParaRPr lang="en-US" altLang="zh-CN" dirty="0"/>
              </a:p>
              <a:p>
                <a:pPr marL="342900" lvl="1" indent="-342900"/>
                <a:r>
                  <a:rPr lang="en-US" altLang="zh-CN" dirty="0" smtClean="0"/>
                  <a:t>Regions in </a:t>
                </a:r>
                <a:r>
                  <a:rPr lang="en-US" altLang="zh-CN" i="1" dirty="0" smtClean="0"/>
                  <a:t>OpenSurfaces </a:t>
                </a:r>
                <a14:m>
                  <m:oMath xmlns:m="http://schemas.openxmlformats.org/officeDocument/2006/math">
                    <m:r>
                      <a:rPr lang="en-US" altLang="zh-CN" i="1">
                        <a:latin typeface="Cambria Math" panose="02040503050406030204" pitchFamily="18" charset="0"/>
                      </a:rPr>
                      <m:t>&lt;</m:t>
                    </m:r>
                    <m:r>
                      <a:rPr lang="en-US" altLang="zh-CN" i="1">
                        <a:latin typeface="Cambria Math" panose="02040503050406030204" pitchFamily="18" charset="0"/>
                      </a:rPr>
                      <m:t>𝑟</m:t>
                    </m:r>
                    <m:r>
                      <a:rPr lang="en-US" altLang="zh-CN" i="1">
                        <a:latin typeface="Cambria Math" panose="02040503050406030204" pitchFamily="18" charset="0"/>
                      </a:rPr>
                      <m:t>,</m:t>
                    </m:r>
                    <m:r>
                      <a:rPr lang="en-US" altLang="zh-CN" i="1">
                        <a:latin typeface="Cambria Math" panose="02040503050406030204" pitchFamily="18" charset="0"/>
                      </a:rPr>
                      <m:t>𝑜</m:t>
                    </m:r>
                    <m:r>
                      <a:rPr lang="en-US" altLang="zh-CN" i="1">
                        <a:latin typeface="Cambria Math" panose="02040503050406030204" pitchFamily="18" charset="0"/>
                      </a:rPr>
                      <m:t>,</m:t>
                    </m:r>
                    <m:r>
                      <a:rPr lang="en-US" altLang="zh-CN" i="1">
                        <a:latin typeface="Cambria Math" panose="02040503050406030204" pitchFamily="18" charset="0"/>
                      </a:rPr>
                      <m:t>𝑚</m:t>
                    </m:r>
                    <m:r>
                      <a:rPr lang="en-US" altLang="zh-CN" i="1">
                        <a:latin typeface="Cambria Math" panose="02040503050406030204" pitchFamily="18" charset="0"/>
                      </a:rPr>
                      <m:t>,</m:t>
                    </m:r>
                    <m:r>
                      <a:rPr lang="en-US" altLang="zh-CN" i="1">
                        <a:latin typeface="Cambria Math" panose="02040503050406030204" pitchFamily="18" charset="0"/>
                      </a:rPr>
                      <m:t>𝑝</m:t>
                    </m:r>
                    <m:r>
                      <a:rPr lang="en-US" altLang="zh-CN" i="1">
                        <a:latin typeface="Cambria Math" panose="02040503050406030204" pitchFamily="18" charset="0"/>
                      </a:rPr>
                      <m:t>&gt;</m:t>
                    </m:r>
                  </m:oMath>
                </a14:m>
                <a:endParaRPr lang="en-US" altLang="zh-CN" i="1" dirty="0" smtClean="0"/>
              </a:p>
              <a:p>
                <a:pPr marL="342900" lvl="1" indent="-342900"/>
                <a:endParaRPr lang="en-US" altLang="zh-CN" i="1" dirty="0" smtClean="0"/>
              </a:p>
              <a:p>
                <a:pPr marL="342900" lvl="1" indent="-342900"/>
                <a:r>
                  <a:rPr lang="en-US" altLang="zh-CN" dirty="0" smtClean="0"/>
                  <a:t>Regions in our database   </a:t>
                </a:r>
                <a14:m>
                  <m:oMath xmlns:m="http://schemas.openxmlformats.org/officeDocument/2006/math">
                    <m:r>
                      <a:rPr lang="en-US" altLang="zh-CN" i="1">
                        <a:latin typeface="Cambria Math" panose="02040503050406030204" pitchFamily="18" charset="0"/>
                      </a:rPr>
                      <m:t>&lt;</m:t>
                    </m:r>
                    <m:r>
                      <a:rPr lang="en-US" altLang="zh-CN" i="1">
                        <a:latin typeface="Cambria Math" panose="02040503050406030204" pitchFamily="18" charset="0"/>
                      </a:rPr>
                      <m:t>𝑟</m:t>
                    </m:r>
                    <m:r>
                      <a:rPr lang="en-US" altLang="zh-CN" i="1">
                        <a:latin typeface="Cambria Math" panose="02040503050406030204" pitchFamily="18" charset="0"/>
                      </a:rPr>
                      <m:t>,</m:t>
                    </m:r>
                    <m:r>
                      <a:rPr lang="en-US" altLang="zh-CN" i="1">
                        <a:latin typeface="Cambria Math" panose="02040503050406030204" pitchFamily="18" charset="0"/>
                      </a:rPr>
                      <m:t>𝑜</m:t>
                    </m:r>
                  </m:oMath>
                </a14:m>
                <a:endParaRPr lang="en-US" altLang="zh-CN" i="1" dirty="0"/>
              </a:p>
              <a:p>
                <a:pPr marL="914400" lvl="2"/>
                <a:endParaRPr lang="en-US" altLang="zh-CN" sz="2000" dirty="0">
                  <a:latin typeface="+mn-lt"/>
                  <a:cs typeface="+mn-cs"/>
                </a:endParaRPr>
              </a:p>
            </p:txBody>
          </p:sp>
        </mc:Choice>
        <mc:Fallback xmlns="">
          <p:sp>
            <p:nvSpPr>
              <p:cNvPr id="3" name="Content Placeholder 2"/>
              <p:cNvSpPr>
                <a:spLocks noGrp="1" noRot="1" noChangeAspect="1" noMove="1" noResize="1" noEditPoints="1" noAdjustHandles="1" noChangeArrowheads="1" noChangeShapeType="1" noTextEdit="1"/>
              </p:cNvSpPr>
              <p:nvPr>
                <p:ph sz="quarter" idx="10"/>
              </p:nvPr>
            </p:nvSpPr>
            <p:spPr>
              <a:blipFill rotWithShape="0">
                <a:blip r:embed="rId3"/>
                <a:stretch>
                  <a:fillRect t="-182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5672767" y="4020412"/>
                <a:ext cx="874843" cy="523220"/>
              </a:xfrm>
              <a:prstGeom prst="rect">
                <a:avLst/>
              </a:prstGeom>
              <a:noFill/>
            </p:spPr>
            <p:txBody>
              <a:bodyPr wrap="square">
                <a:spAutoFit/>
              </a:bodyPr>
              <a:lstStyle/>
              <a:p>
                <a:pPr marL="342900" lvl="1" indent="-342900"/>
                <a14:m>
                  <m:oMathPara xmlns:m="http://schemas.openxmlformats.org/officeDocument/2006/math">
                    <m:oMathParaPr>
                      <m:jc m:val="centerGroup"/>
                    </m:oMathParaPr>
                    <m:oMath xmlns:m="http://schemas.openxmlformats.org/officeDocument/2006/math">
                      <m:r>
                        <a:rPr lang="en-US" altLang="zh-CN" sz="2800" i="1">
                          <a:latin typeface="Cambria Math" panose="02040503050406030204" pitchFamily="18" charset="0"/>
                        </a:rPr>
                        <m:t>,</m:t>
                      </m:r>
                      <m:r>
                        <a:rPr lang="en-US" altLang="zh-CN" sz="2800" i="1">
                          <a:latin typeface="Cambria Math" panose="02040503050406030204" pitchFamily="18" charset="0"/>
                        </a:rPr>
                        <m:t>𝑚</m:t>
                      </m:r>
                      <m:r>
                        <a:rPr lang="en-US" altLang="zh-CN" sz="2800" i="1">
                          <a:latin typeface="Cambria Math" panose="02040503050406030204" pitchFamily="18" charset="0"/>
                        </a:rPr>
                        <m:t>,</m:t>
                      </m:r>
                      <m:r>
                        <a:rPr lang="en-US" altLang="zh-CN" sz="2800" i="1">
                          <a:latin typeface="Cambria Math" panose="02040503050406030204" pitchFamily="18" charset="0"/>
                        </a:rPr>
                        <m:t>𝑝</m:t>
                      </m:r>
                    </m:oMath>
                  </m:oMathPara>
                </a14:m>
                <a:endParaRPr lang="en-US" altLang="zh-CN" sz="2800" i="1" dirty="0"/>
              </a:p>
            </p:txBody>
          </p:sp>
        </mc:Choice>
        <mc:Fallback xmlns="">
          <p:sp>
            <p:nvSpPr>
              <p:cNvPr id="18" name="Rectangle 17"/>
              <p:cNvSpPr>
                <a:spLocks noRot="1" noChangeAspect="1" noMove="1" noResize="1" noEditPoints="1" noAdjustHandles="1" noChangeArrowheads="1" noChangeShapeType="1" noTextEdit="1"/>
              </p:cNvSpPr>
              <p:nvPr/>
            </p:nvSpPr>
            <p:spPr>
              <a:xfrm>
                <a:off x="5672767" y="4020412"/>
                <a:ext cx="874843" cy="523220"/>
              </a:xfrm>
              <a:prstGeom prst="rect">
                <a:avLst/>
              </a:prstGeom>
              <a:blipFill rotWithShape="0">
                <a:blip r:embed="rId4"/>
                <a:stretch>
                  <a:fillRect/>
                </a:stretch>
              </a:blipFill>
            </p:spPr>
            <p:txBody>
              <a:bodyPr/>
              <a:lstStyle/>
              <a:p>
                <a:r>
                  <a:rPr lang="zh-CN" altLang="en-US">
                    <a:noFill/>
                  </a:rPr>
                  <a:t> </a:t>
                </a:r>
              </a:p>
            </p:txBody>
          </p:sp>
        </mc:Fallback>
      </mc:AlternateContent>
      <p:sp>
        <p:nvSpPr>
          <p:cNvPr id="2" name="Title 1"/>
          <p:cNvSpPr>
            <a:spLocks noGrp="1"/>
          </p:cNvSpPr>
          <p:nvPr>
            <p:ph type="title"/>
          </p:nvPr>
        </p:nvSpPr>
        <p:spPr/>
        <p:txBody>
          <a:bodyPr/>
          <a:lstStyle/>
          <a:p>
            <a:r>
              <a:rPr lang="en-US" altLang="zh-CN" dirty="0" smtClean="0"/>
              <a:t>Material Parameters Matching</a:t>
            </a:r>
            <a:endParaRPr lang="zh-CN" altLang="en-US" dirty="0"/>
          </a:p>
        </p:txBody>
      </p:sp>
      <p:sp>
        <p:nvSpPr>
          <p:cNvPr id="17" name="Curved Left Arrow 16"/>
          <p:cNvSpPr/>
          <p:nvPr/>
        </p:nvSpPr>
        <p:spPr>
          <a:xfrm>
            <a:off x="6929263" y="4290958"/>
            <a:ext cx="393949" cy="1075543"/>
          </a:xfrm>
          <a:prstGeom prst="curvedLeftArrow">
            <a:avLst>
              <a:gd name="adj1" fmla="val 25000"/>
              <a:gd name="adj2" fmla="val 76526"/>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schemeClr val="tx1"/>
              </a:solidFill>
            </a:endParaRPr>
          </a:p>
        </p:txBody>
      </p:sp>
      <p:grpSp>
        <p:nvGrpSpPr>
          <p:cNvPr id="19" name="Group 18"/>
          <p:cNvGrpSpPr/>
          <p:nvPr/>
        </p:nvGrpSpPr>
        <p:grpSpPr>
          <a:xfrm>
            <a:off x="5190469" y="4076559"/>
            <a:ext cx="590291" cy="1504339"/>
            <a:chOff x="4987549" y="4055360"/>
            <a:chExt cx="590291" cy="1504339"/>
          </a:xfrm>
        </p:grpSpPr>
        <p:sp>
          <p:nvSpPr>
            <p:cNvPr id="10" name="矩形 5"/>
            <p:cNvSpPr/>
            <p:nvPr/>
          </p:nvSpPr>
          <p:spPr bwMode="auto">
            <a:xfrm>
              <a:off x="4987549" y="5138263"/>
              <a:ext cx="590291" cy="421436"/>
            </a:xfrm>
            <a:prstGeom prst="rect">
              <a:avLst/>
            </a:prstGeom>
            <a:noFill/>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20000"/>
                </a:lnSpc>
                <a:spcBef>
                  <a:spcPct val="20000"/>
                </a:spcBef>
                <a:spcAft>
                  <a:spcPct val="0"/>
                </a:spcAft>
                <a:buClr>
                  <a:schemeClr val="hlink"/>
                </a:buClr>
                <a:buSzPct val="70000"/>
                <a:buFont typeface="Wingdings" pitchFamily="2" charset="2"/>
                <a:buChar char="n"/>
                <a:tabLst/>
              </a:pPr>
              <a:endParaRPr kumimoji="0" lang="zh-CN" altLang="en-US" sz="2800" b="0" i="0" u="none" strike="noStrike" cap="none" normalizeH="0" baseline="0" smtClean="0">
                <a:ln>
                  <a:noFill/>
                </a:ln>
                <a:solidFill>
                  <a:srgbClr val="FFFF00"/>
                </a:solidFill>
                <a:effectLst>
                  <a:outerShdw blurRad="38100" dist="38100" dir="2700000" algn="tl">
                    <a:srgbClr val="000000">
                      <a:alpha val="43137"/>
                    </a:srgbClr>
                  </a:outerShdw>
                </a:effectLst>
                <a:latin typeface="Garamond" pitchFamily="18" charset="0"/>
                <a:ea typeface="黑体" pitchFamily="2" charset="-122"/>
              </a:endParaRPr>
            </a:p>
          </p:txBody>
        </p:sp>
        <p:sp>
          <p:nvSpPr>
            <p:cNvPr id="11" name="矩形 5"/>
            <p:cNvSpPr/>
            <p:nvPr/>
          </p:nvSpPr>
          <p:spPr bwMode="auto">
            <a:xfrm>
              <a:off x="4987549" y="4055360"/>
              <a:ext cx="590291" cy="421436"/>
            </a:xfrm>
            <a:prstGeom prst="rect">
              <a:avLst/>
            </a:prstGeom>
            <a:noFill/>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20000"/>
                </a:lnSpc>
                <a:spcBef>
                  <a:spcPct val="20000"/>
                </a:spcBef>
                <a:spcAft>
                  <a:spcPct val="0"/>
                </a:spcAft>
                <a:buClr>
                  <a:schemeClr val="hlink"/>
                </a:buClr>
                <a:buSzPct val="70000"/>
                <a:buFont typeface="Wingdings" pitchFamily="2" charset="2"/>
                <a:buChar char="n"/>
                <a:tabLst/>
              </a:pPr>
              <a:endParaRPr kumimoji="0" lang="zh-CN" altLang="en-US" sz="2800" b="0" i="0" u="none" strike="noStrike" cap="none" normalizeH="0" baseline="0" smtClean="0">
                <a:ln>
                  <a:noFill/>
                </a:ln>
                <a:solidFill>
                  <a:srgbClr val="FFFF00"/>
                </a:solidFill>
                <a:effectLst>
                  <a:outerShdw blurRad="38100" dist="38100" dir="2700000" algn="tl">
                    <a:srgbClr val="000000">
                      <a:alpha val="43137"/>
                    </a:srgbClr>
                  </a:outerShdw>
                </a:effectLst>
                <a:latin typeface="Garamond" pitchFamily="18" charset="0"/>
                <a:ea typeface="黑体" pitchFamily="2" charset="-122"/>
              </a:endParaRPr>
            </a:p>
          </p:txBody>
        </p:sp>
        <p:sp>
          <p:nvSpPr>
            <p:cNvPr id="13" name="Up Arrow 12"/>
            <p:cNvSpPr/>
            <p:nvPr/>
          </p:nvSpPr>
          <p:spPr>
            <a:xfrm>
              <a:off x="5215962" y="4537859"/>
              <a:ext cx="73407" cy="539341"/>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6" name="Up Arrow 15"/>
            <p:cNvSpPr/>
            <p:nvPr/>
          </p:nvSpPr>
          <p:spPr>
            <a:xfrm rot="10800000">
              <a:off x="5370267" y="4537858"/>
              <a:ext cx="73407" cy="539341"/>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mc:AlternateContent xmlns:mc="http://schemas.openxmlformats.org/markup-compatibility/2006" xmlns:a14="http://schemas.microsoft.com/office/drawing/2010/main">
        <mc:Choice Requires="a14">
          <p:sp>
            <p:nvSpPr>
              <p:cNvPr id="21" name="Rectangle 20"/>
              <p:cNvSpPr/>
              <p:nvPr/>
            </p:nvSpPr>
            <p:spPr>
              <a:xfrm>
                <a:off x="5692311" y="5057678"/>
                <a:ext cx="535724"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800" i="1">
                          <a:latin typeface="Cambria Math" panose="02040503050406030204" pitchFamily="18" charset="0"/>
                        </a:rPr>
                        <m:t>&gt;</m:t>
                      </m:r>
                    </m:oMath>
                  </m:oMathPara>
                </a14:m>
                <a:endParaRPr lang="zh-CN" altLang="en-US" sz="2800" dirty="0"/>
              </a:p>
            </p:txBody>
          </p:sp>
        </mc:Choice>
        <mc:Fallback xmlns="">
          <p:sp>
            <p:nvSpPr>
              <p:cNvPr id="21" name="Rectangle 20"/>
              <p:cNvSpPr>
                <a:spLocks noRot="1" noChangeAspect="1" noMove="1" noResize="1" noEditPoints="1" noAdjustHandles="1" noChangeArrowheads="1" noChangeShapeType="1" noTextEdit="1"/>
              </p:cNvSpPr>
              <p:nvPr/>
            </p:nvSpPr>
            <p:spPr>
              <a:xfrm>
                <a:off x="5692311" y="5057678"/>
                <a:ext cx="535724" cy="523220"/>
              </a:xfrm>
              <a:prstGeom prst="rect">
                <a:avLst/>
              </a:prstGeom>
              <a:blipFill rotWithShape="0">
                <a:blip r:embed="rId6"/>
                <a:stretch>
                  <a:fillRect/>
                </a:stretch>
              </a:blipFill>
            </p:spPr>
            <p:txBody>
              <a:bodyPr/>
              <a:lstStyle/>
              <a:p>
                <a:r>
                  <a:rPr lang="zh-CN" altLang="en-US">
                    <a:noFill/>
                  </a:rPr>
                  <a:t> </a:t>
                </a:r>
              </a:p>
            </p:txBody>
          </p:sp>
        </mc:Fallback>
      </mc:AlternateContent>
      <p:pic>
        <p:nvPicPr>
          <p:cNvPr id="14" name="Picture 13"/>
          <p:cNvPicPr>
            <a:picLocks noChangeAspect="1"/>
          </p:cNvPicPr>
          <p:nvPr/>
        </p:nvPicPr>
        <p:blipFill>
          <a:blip r:embed="rId7"/>
          <a:stretch>
            <a:fillRect/>
          </a:stretch>
        </p:blipFill>
        <p:spPr>
          <a:xfrm>
            <a:off x="5103129" y="1401446"/>
            <a:ext cx="3737330" cy="1790210"/>
          </a:xfrm>
          <a:prstGeom prst="rect">
            <a:avLst/>
          </a:prstGeom>
        </p:spPr>
      </p:pic>
      <p:sp>
        <p:nvSpPr>
          <p:cNvPr id="4" name="Rectangle 3"/>
          <p:cNvSpPr/>
          <p:nvPr/>
        </p:nvSpPr>
        <p:spPr>
          <a:xfrm>
            <a:off x="4677465" y="1042248"/>
            <a:ext cx="3860745" cy="369332"/>
          </a:xfrm>
          <a:prstGeom prst="rect">
            <a:avLst/>
          </a:prstGeom>
        </p:spPr>
        <p:txBody>
          <a:bodyPr wrap="square">
            <a:spAutoFit/>
          </a:bodyPr>
          <a:lstStyle/>
          <a:p>
            <a:r>
              <a:rPr lang="en-US" altLang="zh-CN" dirty="0" smtClean="0"/>
              <a:t>     Our database              </a:t>
            </a:r>
            <a:r>
              <a:rPr lang="en-US" altLang="zh-CN" i="1" dirty="0" smtClean="0"/>
              <a:t>OpenSurfaces</a:t>
            </a:r>
            <a:r>
              <a:rPr lang="en-US" altLang="zh-CN" dirty="0" smtClean="0"/>
              <a:t> </a:t>
            </a:r>
            <a:endParaRPr lang="zh-CN" altLang="en-US" dirty="0"/>
          </a:p>
        </p:txBody>
      </p:sp>
    </p:spTree>
    <p:extLst>
      <p:ext uri="{BB962C8B-B14F-4D97-AF65-F5344CB8AC3E}">
        <p14:creationId xmlns:p14="http://schemas.microsoft.com/office/powerpoint/2010/main" val="96740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1"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22" presetClass="entr" presetSubtype="8"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1900"/>
                                        <p:tgtEl>
                                          <p:spTgt spid="14"/>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19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up)">
                                      <p:cBhvr>
                                        <p:cTn id="30" dur="500"/>
                                        <p:tgtEl>
                                          <p:spTgt spid="17"/>
                                        </p:tgtEl>
                                      </p:cBhvr>
                                    </p:animEffect>
                                  </p:childTnLst>
                                </p:cTn>
                              </p:par>
                              <p:par>
                                <p:cTn id="31" presetID="42" presetClass="path" presetSubtype="0" accel="50000" decel="50000" fill="hold" grpId="0" nodeType="withEffect">
                                  <p:stCondLst>
                                    <p:cond delay="0"/>
                                  </p:stCondLst>
                                  <p:iterate type="lt">
                                    <p:tmPct val="0"/>
                                  </p:iterate>
                                  <p:childTnLst>
                                    <p:animMotion origin="layout" path="M -1.11111E-6 4.44444E-6 L -1.11111E-6 0.15023 " pathEditMode="relative" rAng="0" ptsTypes="AA">
                                      <p:cBhvr>
                                        <p:cTn id="32" dur="2000" fill="hold"/>
                                        <p:tgtEl>
                                          <p:spTgt spid="18"/>
                                        </p:tgtEl>
                                        <p:attrNameLst>
                                          <p:attrName>ppt_x</p:attrName>
                                          <p:attrName>ppt_y</p:attrName>
                                        </p:attrNameLst>
                                      </p:cBhvr>
                                      <p:rCtr x="0" y="7500"/>
                                    </p:animMotion>
                                  </p:childTnLst>
                                </p:cTn>
                              </p:par>
                              <p:par>
                                <p:cTn id="33" presetID="3" presetClass="emph" presetSubtype="2" fill="hold" grpId="1" nodeType="withEffect">
                                  <p:stCondLst>
                                    <p:cond delay="0"/>
                                  </p:stCondLst>
                                  <p:iterate type="lt">
                                    <p:tmPct val="0"/>
                                  </p:iterate>
                                  <p:childTnLst>
                                    <p:animClr clrSpc="rgb" dir="cw">
                                      <p:cBhvr override="childStyle">
                                        <p:cTn id="34" dur="2000" fill="hold"/>
                                        <p:tgtEl>
                                          <p:spTgt spid="18"/>
                                        </p:tgtEl>
                                        <p:attrNameLst>
                                          <p:attrName>style.color</p:attrName>
                                        </p:attrNameLst>
                                      </p:cBhvr>
                                      <p:to>
                                        <a:schemeClr val="accent2"/>
                                      </p:to>
                                    </p:animClr>
                                  </p:childTnLst>
                                </p:cTn>
                              </p:par>
                              <p:par>
                                <p:cTn id="35" presetID="42" presetClass="path" presetSubtype="0" accel="50000" decel="50000" fill="hold" grpId="0" nodeType="withEffect">
                                  <p:stCondLst>
                                    <p:cond delay="0"/>
                                  </p:stCondLst>
                                  <p:childTnLst>
                                    <p:animMotion origin="layout" path="M -2.77778E-7 -4.44444E-6 L 0.08524 -0.00069 " pathEditMode="relative" rAng="0" ptsTypes="AA">
                                      <p:cBhvr>
                                        <p:cTn id="36" dur="2000" fill="hold"/>
                                        <p:tgtEl>
                                          <p:spTgt spid="21"/>
                                        </p:tgtEl>
                                        <p:attrNameLst>
                                          <p:attrName>ppt_x</p:attrName>
                                          <p:attrName>ppt_y</p:attrName>
                                        </p:attrNameLst>
                                      </p:cBhvr>
                                      <p:rCtr x="4253"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8" grpId="0"/>
      <p:bldP spid="18" grpId="1"/>
      <p:bldP spid="17" grpId="0" animBg="1"/>
      <p:bldP spid="21" grpId="0"/>
      <p:bldP spid="21" grpId="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Material Parameters Matching</a:t>
            </a:r>
            <a:endParaRPr lang="zh-CN" altLang="en-US" dirty="0"/>
          </a:p>
        </p:txBody>
      </p:sp>
      <p:sp>
        <p:nvSpPr>
          <p:cNvPr id="3" name="Content Placeholder 2"/>
          <p:cNvSpPr>
            <a:spLocks noGrp="1"/>
          </p:cNvSpPr>
          <p:nvPr>
            <p:ph sz="quarter" idx="10"/>
          </p:nvPr>
        </p:nvSpPr>
        <p:spPr/>
        <p:txBody>
          <a:bodyPr/>
          <a:lstStyle/>
          <a:p>
            <a:r>
              <a:rPr lang="en-US" altLang="zh-CN" dirty="0" smtClean="0"/>
              <a:t>Appearance </a:t>
            </a:r>
            <a:r>
              <a:rPr lang="en-US" altLang="zh-CN" dirty="0"/>
              <a:t>distance between two </a:t>
            </a:r>
            <a:r>
              <a:rPr lang="en-US" altLang="zh-CN" dirty="0" smtClean="0"/>
              <a:t>regions</a:t>
            </a:r>
          </a:p>
          <a:p>
            <a:endParaRPr lang="en-US" altLang="zh-CN" dirty="0" smtClean="0"/>
          </a:p>
          <a:p>
            <a:pPr marL="0" indent="0">
              <a:buNone/>
            </a:pPr>
            <a:endParaRPr lang="en-US" altLang="zh-CN" sz="2000" dirty="0" smtClean="0"/>
          </a:p>
          <a:p>
            <a:r>
              <a:rPr lang="en-US" altLang="zh-CN" sz="2400" dirty="0"/>
              <a:t>c</a:t>
            </a:r>
            <a:r>
              <a:rPr lang="en-US" altLang="zh-CN" sz="2400" dirty="0" smtClean="0"/>
              <a:t>onsistency</a:t>
            </a:r>
            <a:r>
              <a:rPr lang="zh-CN" altLang="en-US" sz="2400" dirty="0" smtClean="0"/>
              <a:t> </a:t>
            </a:r>
            <a:r>
              <a:rPr lang="en-US" altLang="zh-CN" sz="2400" dirty="0"/>
              <a:t>of object tags</a:t>
            </a:r>
            <a:endParaRPr lang="zh-CN" altLang="en-US" sz="2400" dirty="0"/>
          </a:p>
          <a:p>
            <a:r>
              <a:rPr lang="en-US" altLang="zh-CN" sz="2400" dirty="0" smtClean="0"/>
              <a:t>color </a:t>
            </a:r>
            <a:r>
              <a:rPr lang="en-US" altLang="zh-CN" sz="2400" dirty="0"/>
              <a:t>d</a:t>
            </a:r>
            <a:r>
              <a:rPr lang="en-US" altLang="zh-CN" sz="2400" dirty="0" smtClean="0"/>
              <a:t>istance </a:t>
            </a:r>
          </a:p>
          <a:p>
            <a:r>
              <a:rPr lang="en-US" altLang="zh-CN" sz="2400" dirty="0"/>
              <a:t>t</a:t>
            </a:r>
            <a:r>
              <a:rPr lang="en-US" altLang="zh-CN" sz="2400" dirty="0" smtClean="0"/>
              <a:t>exture distance</a:t>
            </a:r>
            <a:endParaRPr lang="zh-CN" altLang="en-US" sz="2400" dirty="0"/>
          </a:p>
          <a:p>
            <a:endParaRPr lang="en-US" altLang="zh-CN" dirty="0"/>
          </a:p>
          <a:p>
            <a:endParaRPr lang="en-US" altLang="zh-CN" dirty="0" smtClean="0"/>
          </a:p>
          <a:p>
            <a:endParaRPr lang="en-US" altLang="zh-CN" dirty="0"/>
          </a:p>
          <a:p>
            <a:endParaRPr lang="zh-CN" altLang="en-US" dirty="0"/>
          </a:p>
        </p:txBody>
      </p:sp>
      <p:pic>
        <p:nvPicPr>
          <p:cNvPr id="4" name="Picture 3"/>
          <p:cNvPicPr>
            <a:picLocks noChangeAspect="1"/>
          </p:cNvPicPr>
          <p:nvPr/>
        </p:nvPicPr>
        <p:blipFill>
          <a:blip r:embed="rId3"/>
          <a:stretch>
            <a:fillRect/>
          </a:stretch>
        </p:blipFill>
        <p:spPr>
          <a:xfrm>
            <a:off x="1397386" y="2164507"/>
            <a:ext cx="6344466" cy="627780"/>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3870062204"/>
              </p:ext>
            </p:extLst>
          </p:nvPr>
        </p:nvGraphicFramePr>
        <p:xfrm>
          <a:off x="4794314" y="3204987"/>
          <a:ext cx="4178300" cy="2590800"/>
        </p:xfrm>
        <a:graphic>
          <a:graphicData uri="http://schemas.openxmlformats.org/drawingml/2006/table">
            <a:tbl>
              <a:tblPr firstRow="1" bandRow="1">
                <a:tableStyleId>{EB9631B5-78F2-41C9-869B-9F39066F8104}</a:tableStyleId>
              </a:tblPr>
              <a:tblGrid>
                <a:gridCol w="3016250"/>
                <a:gridCol w="1162050"/>
              </a:tblGrid>
              <a:tr h="0">
                <a:tc>
                  <a:txBody>
                    <a:bodyPr/>
                    <a:lstStyle/>
                    <a:p>
                      <a:r>
                        <a:rPr lang="en-US" altLang="zh-CN" sz="1800" u="none" strike="noStrike" kern="1200" baseline="0" dirty="0" smtClean="0"/>
                        <a:t>Features</a:t>
                      </a:r>
                      <a:endParaRPr lang="zh-CN" altLang="en-US" dirty="0"/>
                    </a:p>
                  </a:txBody>
                  <a:tcPr/>
                </a:tc>
                <a:tc>
                  <a:txBody>
                    <a:bodyPr/>
                    <a:lstStyle/>
                    <a:p>
                      <a:r>
                        <a:rPr lang="en-US" altLang="zh-CN" sz="1800" u="none" strike="noStrike" kern="1200" baseline="0" dirty="0" smtClean="0"/>
                        <a:t>Precision</a:t>
                      </a:r>
                      <a:endParaRPr lang="zh-CN" altLang="en-US" dirty="0"/>
                    </a:p>
                  </a:txBody>
                  <a:tcPr/>
                </a:tc>
              </a:tr>
              <a:tr h="370840">
                <a:tc>
                  <a:txBody>
                    <a:bodyPr/>
                    <a:lstStyle/>
                    <a:p>
                      <a:r>
                        <a:rPr lang="en-US" altLang="zh-CN" sz="1800" u="none" strike="noStrike" kern="1200" baseline="0" dirty="0" smtClean="0"/>
                        <a:t>HSV</a:t>
                      </a:r>
                      <a:endParaRPr lang="zh-CN" altLang="en-US" dirty="0"/>
                    </a:p>
                  </a:txBody>
                  <a:tcPr/>
                </a:tc>
                <a:tc>
                  <a:txBody>
                    <a:bodyPr/>
                    <a:lstStyle/>
                    <a:p>
                      <a:r>
                        <a:rPr lang="en-US" altLang="zh-CN" sz="1800" u="none" strike="noStrike" kern="1200" baseline="0" dirty="0" smtClean="0"/>
                        <a:t>43.6%</a:t>
                      </a:r>
                      <a:endParaRPr lang="zh-CN" altLang="en-US" dirty="0"/>
                    </a:p>
                  </a:txBody>
                  <a:tcPr/>
                </a:tc>
              </a:tr>
              <a:tr h="370840">
                <a:tc>
                  <a:txBody>
                    <a:bodyPr/>
                    <a:lstStyle/>
                    <a:p>
                      <a:r>
                        <a:rPr lang="en-US" altLang="zh-CN" sz="1800" u="none" strike="noStrike" kern="1200" baseline="0" dirty="0" smtClean="0"/>
                        <a:t>BGLAMs</a:t>
                      </a:r>
                      <a:endParaRPr lang="zh-CN" altLang="en-US" dirty="0"/>
                    </a:p>
                  </a:txBody>
                  <a:tcPr/>
                </a:tc>
                <a:tc>
                  <a:txBody>
                    <a:bodyPr/>
                    <a:lstStyle/>
                    <a:p>
                      <a:r>
                        <a:rPr lang="en-US" altLang="zh-CN" sz="1800" u="none" strike="noStrike" kern="1200" baseline="0" dirty="0" smtClean="0"/>
                        <a:t>14.4%</a:t>
                      </a:r>
                      <a:endParaRPr lang="zh-CN" altLang="en-US" dirty="0"/>
                    </a:p>
                  </a:txBody>
                  <a:tcPr/>
                </a:tc>
              </a:tr>
              <a:tr h="370840">
                <a:tc>
                  <a:txBody>
                    <a:bodyPr/>
                    <a:lstStyle/>
                    <a:p>
                      <a:r>
                        <a:rPr lang="en-US" altLang="zh-CN" sz="1800" u="none" strike="noStrike" kern="1200" baseline="0" dirty="0" smtClean="0"/>
                        <a:t>HSV and BGLAMs</a:t>
                      </a:r>
                      <a:endParaRPr lang="zh-CN" altLang="en-US" dirty="0"/>
                    </a:p>
                  </a:txBody>
                  <a:tcPr/>
                </a:tc>
                <a:tc>
                  <a:txBody>
                    <a:bodyPr/>
                    <a:lstStyle/>
                    <a:p>
                      <a:r>
                        <a:rPr lang="en-US" altLang="zh-CN" sz="1800" u="none" strike="noStrike" kern="1200" baseline="0" dirty="0" smtClean="0"/>
                        <a:t>47.2%</a:t>
                      </a:r>
                      <a:endParaRPr lang="zh-CN" altLang="en-US" dirty="0"/>
                    </a:p>
                  </a:txBody>
                  <a:tcPr/>
                </a:tc>
              </a:tr>
              <a:tr h="370840">
                <a:tc>
                  <a:txBody>
                    <a:bodyPr/>
                    <a:lstStyle/>
                    <a:p>
                      <a:r>
                        <a:rPr lang="en-US" altLang="zh-CN" sz="1800" u="none" strike="noStrike" kern="1200" baseline="0" dirty="0" smtClean="0"/>
                        <a:t>HSV and object tags</a:t>
                      </a:r>
                      <a:endParaRPr lang="zh-CN" altLang="en-US" dirty="0"/>
                    </a:p>
                  </a:txBody>
                  <a:tcPr/>
                </a:tc>
                <a:tc>
                  <a:txBody>
                    <a:bodyPr/>
                    <a:lstStyle/>
                    <a:p>
                      <a:r>
                        <a:rPr lang="en-US" altLang="zh-CN" sz="1800" u="none" strike="noStrike" kern="1200" baseline="0" dirty="0" smtClean="0"/>
                        <a:t>85.4%</a:t>
                      </a:r>
                      <a:endParaRPr lang="zh-CN" altLang="en-US" dirty="0"/>
                    </a:p>
                  </a:txBody>
                  <a:tcPr/>
                </a:tc>
              </a:tr>
              <a:tr h="370840">
                <a:tc>
                  <a:txBody>
                    <a:bodyPr/>
                    <a:lstStyle/>
                    <a:p>
                      <a:r>
                        <a:rPr lang="en-US" altLang="zh-CN" sz="1800" u="none" strike="noStrike" kern="1200" baseline="0" dirty="0" smtClean="0"/>
                        <a:t>BGLAMs and object tags</a:t>
                      </a:r>
                      <a:endParaRPr lang="zh-CN" altLang="en-US" dirty="0"/>
                    </a:p>
                  </a:txBody>
                  <a:tcPr/>
                </a:tc>
                <a:tc>
                  <a:txBody>
                    <a:bodyPr/>
                    <a:lstStyle/>
                    <a:p>
                      <a:r>
                        <a:rPr lang="en-US" altLang="zh-CN" sz="1800" u="none" strike="noStrike" kern="1200" baseline="0" dirty="0" smtClean="0"/>
                        <a:t>26.8%</a:t>
                      </a:r>
                      <a:endParaRPr lang="zh-CN" altLang="en-US" dirty="0"/>
                    </a:p>
                  </a:txBody>
                  <a:tcPr/>
                </a:tc>
              </a:tr>
              <a:tr h="370840">
                <a:tc>
                  <a:txBody>
                    <a:bodyPr/>
                    <a:lstStyle/>
                    <a:p>
                      <a:r>
                        <a:rPr lang="en-US" altLang="zh-CN" sz="1800" u="none" strike="noStrike" kern="1200" baseline="0" dirty="0" smtClean="0"/>
                        <a:t>HSV, BGLAMs and object tags</a:t>
                      </a:r>
                      <a:endParaRPr lang="zh-CN" altLang="en-US" dirty="0"/>
                    </a:p>
                  </a:txBody>
                  <a:tcPr/>
                </a:tc>
                <a:tc>
                  <a:txBody>
                    <a:bodyPr/>
                    <a:lstStyle/>
                    <a:p>
                      <a:r>
                        <a:rPr lang="en-US" altLang="zh-CN" sz="1800" u="none" strike="noStrike" kern="1200" baseline="0" dirty="0" smtClean="0"/>
                        <a:t>93.2%</a:t>
                      </a:r>
                      <a:endParaRPr lang="zh-CN" altLang="en-US" dirty="0"/>
                    </a:p>
                  </a:txBody>
                  <a:tcPr/>
                </a:tc>
              </a:tr>
            </a:tbl>
          </a:graphicData>
        </a:graphic>
      </p:graphicFrame>
      <mc:AlternateContent xmlns:mc="http://schemas.openxmlformats.org/markup-compatibility/2006" xmlns:a14="http://schemas.microsoft.com/office/drawing/2010/main">
        <mc:Choice Requires="a14">
          <p:sp>
            <p:nvSpPr>
              <p:cNvPr id="12" name="Rectangle 11"/>
              <p:cNvSpPr/>
              <p:nvPr/>
            </p:nvSpPr>
            <p:spPr>
              <a:xfrm>
                <a:off x="238951" y="3834723"/>
                <a:ext cx="4572000" cy="769441"/>
              </a:xfrm>
              <a:prstGeom prst="rect">
                <a:avLst/>
              </a:prstGeom>
            </p:spPr>
            <p:txBody>
              <a:bodyPr>
                <a:spAutoFit/>
              </a:bodyPr>
              <a:lstStyle/>
              <a:p>
                <a14:m>
                  <m:oMath xmlns:m="http://schemas.openxmlformats.org/officeDocument/2006/math">
                    <m:r>
                      <a:rPr lang="zh-CN" altLang="en-US" sz="2200" i="1" smtClean="0">
                        <a:solidFill>
                          <a:srgbClr val="7030A0"/>
                        </a:solidFill>
                        <a:latin typeface="Cambria Math" panose="02040503050406030204" pitchFamily="18" charset="0"/>
                      </a:rPr>
                      <m:t>𝒳</m:t>
                    </m:r>
                  </m:oMath>
                </a14:m>
                <a:r>
                  <a:rPr lang="en-US" altLang="zh-CN" sz="2200" dirty="0">
                    <a:solidFill>
                      <a:srgbClr val="7030A0"/>
                    </a:solidFill>
                  </a:rPr>
                  <a:t>-squared distance [Asha et al. 2011] between HSV color histograms</a:t>
                </a:r>
                <a:endParaRPr lang="zh-CN" altLang="en-US" sz="2200" dirty="0">
                  <a:solidFill>
                    <a:srgbClr val="7030A0"/>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238951" y="3834723"/>
                <a:ext cx="4572000" cy="769441"/>
              </a:xfrm>
              <a:prstGeom prst="rect">
                <a:avLst/>
              </a:prstGeom>
              <a:blipFill rotWithShape="0">
                <a:blip r:embed="rId4"/>
                <a:stretch>
                  <a:fillRect l="-1733" t="-5556" r="-933" b="-15873"/>
                </a:stretch>
              </a:blipFill>
            </p:spPr>
            <p:txBody>
              <a:bodyPr/>
              <a:lstStyle/>
              <a:p>
                <a:r>
                  <a:rPr lang="zh-CN" altLang="en-US">
                    <a:noFill/>
                  </a:rPr>
                  <a:t> </a:t>
                </a:r>
              </a:p>
            </p:txBody>
          </p:sp>
        </mc:Fallback>
      </mc:AlternateContent>
      <p:sp>
        <p:nvSpPr>
          <p:cNvPr id="13" name="Rectangle 12"/>
          <p:cNvSpPr/>
          <p:nvPr/>
        </p:nvSpPr>
        <p:spPr>
          <a:xfrm>
            <a:off x="238951" y="4189099"/>
            <a:ext cx="4572000" cy="769441"/>
          </a:xfrm>
          <a:prstGeom prst="rect">
            <a:avLst/>
          </a:prstGeom>
        </p:spPr>
        <p:txBody>
          <a:bodyPr>
            <a:spAutoFit/>
          </a:bodyPr>
          <a:lstStyle/>
          <a:p>
            <a:r>
              <a:rPr lang="en-US" altLang="zh-CN" sz="2200" dirty="0" smtClean="0">
                <a:solidFill>
                  <a:srgbClr val="7030A0"/>
                </a:solidFill>
              </a:rPr>
              <a:t>distance </a:t>
            </a:r>
            <a:r>
              <a:rPr lang="en-US" altLang="zh-CN" sz="2200" dirty="0">
                <a:solidFill>
                  <a:srgbClr val="7030A0"/>
                </a:solidFill>
              </a:rPr>
              <a:t>between BGLAMs (Basic Gray Level Aura Matrix) [Qin and Yang 2005]</a:t>
            </a:r>
            <a:endParaRPr lang="zh-CN" altLang="en-US" sz="2200" dirty="0">
              <a:solidFill>
                <a:srgbClr val="7030A0"/>
              </a:solidFill>
            </a:endParaRPr>
          </a:p>
        </p:txBody>
      </p:sp>
      <p:sp>
        <p:nvSpPr>
          <p:cNvPr id="5" name="Rectangle 4"/>
          <p:cNvSpPr/>
          <p:nvPr/>
        </p:nvSpPr>
        <p:spPr>
          <a:xfrm>
            <a:off x="3129810" y="2247900"/>
            <a:ext cx="1066800" cy="428626"/>
          </a:xfrm>
          <a:prstGeom prst="rect">
            <a:avLst/>
          </a:prstGeom>
          <a:no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9" name="Rectangle 8"/>
          <p:cNvSpPr/>
          <p:nvPr/>
        </p:nvSpPr>
        <p:spPr>
          <a:xfrm>
            <a:off x="4319435" y="2247900"/>
            <a:ext cx="1295990" cy="428626"/>
          </a:xfrm>
          <a:prstGeom prst="rect">
            <a:avLst/>
          </a:prstGeom>
          <a:no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0" name="Rectangle 9"/>
          <p:cNvSpPr/>
          <p:nvPr/>
        </p:nvSpPr>
        <p:spPr>
          <a:xfrm>
            <a:off x="6323799" y="2247900"/>
            <a:ext cx="1295990" cy="428626"/>
          </a:xfrm>
          <a:prstGeom prst="rect">
            <a:avLst/>
          </a:prstGeom>
          <a:no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4" name="Rectangle 13"/>
              <p:cNvSpPr/>
              <p:nvPr/>
            </p:nvSpPr>
            <p:spPr>
              <a:xfrm>
                <a:off x="351064" y="3358871"/>
                <a:ext cx="4071676" cy="847540"/>
              </a:xfrm>
              <a:prstGeom prst="rect">
                <a:avLst/>
              </a:prstGeom>
            </p:spPr>
            <p:txBody>
              <a:bodyPr wrap="square">
                <a:spAutoFit/>
              </a:bodyPr>
              <a:lstStyle/>
              <a:p>
                <a14:m>
                  <m:oMath xmlns:m="http://schemas.openxmlformats.org/officeDocument/2006/math">
                    <m:d>
                      <m:dPr>
                        <m:begChr m:val="{"/>
                        <m:endChr m:val=""/>
                        <m:ctrlPr>
                          <a:rPr lang="en-US" altLang="zh-CN" sz="2200" i="1" smtClean="0">
                            <a:solidFill>
                              <a:srgbClr val="7030A0"/>
                            </a:solidFill>
                            <a:latin typeface="Cambria Math" panose="02040503050406030204" pitchFamily="18" charset="0"/>
                          </a:rPr>
                        </m:ctrlPr>
                      </m:dPr>
                      <m:e>
                        <m:m>
                          <m:mPr>
                            <m:mcs>
                              <m:mc>
                                <m:mcPr>
                                  <m:count m:val="1"/>
                                  <m:mcJc m:val="center"/>
                                </m:mcPr>
                              </m:mc>
                            </m:mcs>
                            <m:ctrlPr>
                              <a:rPr lang="en-US" altLang="zh-CN" sz="2200" i="1" smtClean="0">
                                <a:solidFill>
                                  <a:srgbClr val="7030A0"/>
                                </a:solidFill>
                                <a:latin typeface="Cambria Math" panose="02040503050406030204" pitchFamily="18" charset="0"/>
                              </a:rPr>
                            </m:ctrlPr>
                          </m:mPr>
                          <m:mr>
                            <m:e>
                              <m:r>
                                <m:rPr>
                                  <m:nor/>
                                  <m:brk m:alnAt="7"/>
                                </m:rPr>
                                <a:rPr lang="en-US" altLang="zh-CN" sz="2200" b="0" i="0" smtClean="0">
                                  <a:solidFill>
                                    <a:srgbClr val="7030A0"/>
                                  </a:solidFill>
                                  <a:latin typeface="Cambria Math" panose="02040503050406030204" pitchFamily="18" charset="0"/>
                                </a:rPr>
                                <m:t>1</m:t>
                              </m:r>
                              <m:r>
                                <m:rPr>
                                  <m:nor/>
                                </m:rPr>
                                <a:rPr lang="en-US" altLang="zh-CN" sz="2200" b="0" i="0" smtClean="0">
                                  <a:solidFill>
                                    <a:srgbClr val="7030A0"/>
                                  </a:solidFill>
                                  <a:latin typeface="Cambria Math" panose="02040503050406030204" pitchFamily="18" charset="0"/>
                                </a:rPr>
                                <m:t>,</m:t>
                              </m:r>
                            </m:e>
                          </m:mr>
                          <m:mr>
                            <m:e>
                              <m:r>
                                <m:rPr>
                                  <m:nor/>
                                </m:rPr>
                                <a:rPr lang="en-US" altLang="zh-CN" sz="2200" i="0" smtClean="0">
                                  <a:solidFill>
                                    <a:srgbClr val="7030A0"/>
                                  </a:solidFill>
                                  <a:latin typeface="Cambria Math" panose="02040503050406030204" pitchFamily="18" charset="0"/>
                                  <a:ea typeface="Cambria Math" panose="02040503050406030204" pitchFamily="18" charset="0"/>
                                </a:rPr>
                                <m:t>∞</m:t>
                              </m:r>
                              <m:r>
                                <m:rPr>
                                  <m:nor/>
                                </m:rPr>
                                <a:rPr lang="en-US" altLang="zh-CN" sz="2200" b="0" i="0" smtClean="0">
                                  <a:solidFill>
                                    <a:srgbClr val="7030A0"/>
                                  </a:solidFill>
                                  <a:latin typeface="Cambria Math" panose="02040503050406030204" pitchFamily="18" charset="0"/>
                                  <a:ea typeface="Cambria Math" panose="02040503050406030204" pitchFamily="18" charset="0"/>
                                </a:rPr>
                                <m:t>, </m:t>
                              </m:r>
                            </m:e>
                          </m:mr>
                        </m:m>
                        <m:r>
                          <a:rPr lang="en-US" altLang="zh-CN" sz="2200" b="0" i="1" smtClean="0">
                            <a:solidFill>
                              <a:srgbClr val="7030A0"/>
                            </a:solidFill>
                            <a:latin typeface="Cambria Math" panose="02040503050406030204" pitchFamily="18" charset="0"/>
                          </a:rPr>
                          <m:t>  </m:t>
                        </m:r>
                        <m:m>
                          <m:mPr>
                            <m:mcs>
                              <m:mc>
                                <m:mcPr>
                                  <m:count m:val="1"/>
                                  <m:mcJc m:val="center"/>
                                </m:mcPr>
                              </m:mc>
                            </m:mcs>
                            <m:ctrlPr>
                              <a:rPr lang="en-US" altLang="zh-CN" sz="2200" i="1" smtClean="0">
                                <a:solidFill>
                                  <a:srgbClr val="7030A0"/>
                                </a:solidFill>
                                <a:latin typeface="Cambria Math" panose="02040503050406030204" pitchFamily="18" charset="0"/>
                              </a:rPr>
                            </m:ctrlPr>
                          </m:mPr>
                          <m:mr>
                            <m:e>
                              <m:r>
                                <m:rPr>
                                  <m:nor/>
                                </m:rPr>
                                <a:rPr lang="en-US" altLang="zh-CN" sz="2200" dirty="0">
                                  <a:solidFill>
                                    <a:srgbClr val="7030A0"/>
                                  </a:solidFill>
                                </a:rPr>
                                <m:t>if</m:t>
                              </m:r>
                              <m:r>
                                <m:rPr>
                                  <m:nor/>
                                </m:rPr>
                                <a:rPr lang="en-US" altLang="zh-CN" sz="2200" dirty="0" smtClean="0">
                                  <a:solidFill>
                                    <a:srgbClr val="7030A0"/>
                                  </a:solidFill>
                                </a:rPr>
                                <m:t> </m:t>
                              </m:r>
                              <m:r>
                                <m:rPr>
                                  <m:nor/>
                                </m:rPr>
                                <a:rPr lang="en-US" altLang="zh-CN" sz="2200" b="0" i="0" dirty="0" smtClean="0">
                                  <a:solidFill>
                                    <a:srgbClr val="7030A0"/>
                                  </a:solidFill>
                                </a:rPr>
                                <m:t>object</m:t>
                              </m:r>
                              <m:r>
                                <m:rPr>
                                  <m:nor/>
                                </m:rPr>
                                <a:rPr lang="en-US" altLang="zh-CN" sz="2200" b="0" i="0" dirty="0" smtClean="0">
                                  <a:solidFill>
                                    <a:srgbClr val="7030A0"/>
                                  </a:solidFill>
                                </a:rPr>
                                <m:t> </m:t>
                              </m:r>
                              <m:r>
                                <m:rPr>
                                  <m:nor/>
                                </m:rPr>
                                <a:rPr lang="en-US" altLang="zh-CN" sz="2200" b="0" i="0" dirty="0" smtClean="0">
                                  <a:solidFill>
                                    <a:srgbClr val="7030A0"/>
                                  </a:solidFill>
                                </a:rPr>
                                <m:t>tags</m:t>
                              </m:r>
                              <m:r>
                                <m:rPr>
                                  <m:nor/>
                                </m:rPr>
                                <a:rPr lang="en-US" altLang="zh-CN" sz="2200" b="0" i="0" dirty="0" smtClean="0">
                                  <a:solidFill>
                                    <a:srgbClr val="7030A0"/>
                                  </a:solidFill>
                                </a:rPr>
                                <m:t> </m:t>
                              </m:r>
                              <m:r>
                                <m:rPr>
                                  <m:nor/>
                                </m:rPr>
                                <a:rPr lang="en-US" altLang="zh-CN" sz="2200" b="0" i="0" dirty="0" smtClean="0">
                                  <a:solidFill>
                                    <a:srgbClr val="7030A0"/>
                                  </a:solidFill>
                                </a:rPr>
                                <m:t>are</m:t>
                              </m:r>
                              <m:r>
                                <m:rPr>
                                  <m:nor/>
                                </m:rPr>
                                <a:rPr lang="en-US" altLang="zh-CN" sz="2200" b="0" i="0" dirty="0" smtClean="0">
                                  <a:solidFill>
                                    <a:srgbClr val="7030A0"/>
                                  </a:solidFill>
                                </a:rPr>
                                <m:t> </m:t>
                              </m:r>
                              <m:r>
                                <m:rPr>
                                  <m:nor/>
                                </m:rPr>
                                <a:rPr lang="en-US" altLang="zh-CN" sz="2200" dirty="0">
                                  <a:solidFill>
                                    <a:srgbClr val="7030A0"/>
                                  </a:solidFill>
                                </a:rPr>
                                <m:t>consistent</m:t>
                              </m:r>
                            </m:e>
                          </m:mr>
                          <m:mr>
                            <m:e>
                              <m:r>
                                <m:rPr>
                                  <m:nor/>
                                </m:rPr>
                                <a:rPr lang="en-US" altLang="zh-CN" sz="2200" dirty="0">
                                  <a:solidFill>
                                    <a:srgbClr val="7030A0"/>
                                  </a:solidFill>
                                </a:rPr>
                                <m:t>otherwise</m:t>
                              </m:r>
                              <m:r>
                                <m:rPr>
                                  <m:nor/>
                                </m:rPr>
                                <a:rPr lang="en-US" altLang="zh-CN" sz="2200" dirty="0">
                                  <a:solidFill>
                                    <a:srgbClr val="7030A0"/>
                                  </a:solidFill>
                                </a:rPr>
                                <m:t> </m:t>
                              </m:r>
                            </m:e>
                          </m:mr>
                        </m:m>
                      </m:e>
                    </m:d>
                  </m:oMath>
                </a14:m>
                <a:r>
                  <a:rPr lang="en-US" altLang="zh-CN" sz="2200" dirty="0" smtClean="0">
                    <a:solidFill>
                      <a:srgbClr val="7030A0"/>
                    </a:solidFill>
                  </a:rPr>
                  <a:t> </a:t>
                </a:r>
                <a:endParaRPr lang="en-US" altLang="zh-CN" sz="2200" dirty="0" smtClean="0"/>
              </a:p>
            </p:txBody>
          </p:sp>
        </mc:Choice>
        <mc:Fallback xmlns="">
          <p:sp>
            <p:nvSpPr>
              <p:cNvPr id="14" name="Rectangle 13"/>
              <p:cNvSpPr>
                <a:spLocks noRot="1" noChangeAspect="1" noMove="1" noResize="1" noEditPoints="1" noAdjustHandles="1" noChangeArrowheads="1" noChangeShapeType="1" noTextEdit="1"/>
              </p:cNvSpPr>
              <p:nvPr/>
            </p:nvSpPr>
            <p:spPr>
              <a:xfrm>
                <a:off x="351064" y="3358871"/>
                <a:ext cx="4071676" cy="847540"/>
              </a:xfrm>
              <a:prstGeom prst="rect">
                <a:avLst/>
              </a:prstGeom>
              <a:blipFill rotWithShape="0">
                <a:blip r:embed="rId5"/>
                <a:stretch>
                  <a:fillRect/>
                </a:stretch>
              </a:blipFill>
            </p:spPr>
            <p:txBody>
              <a:bodyPr/>
              <a:lstStyle/>
              <a:p>
                <a:r>
                  <a:rPr lang="zh-CN" altLang="en-US">
                    <a:noFill/>
                  </a:rPr>
                  <a:t> </a:t>
                </a:r>
              </a:p>
            </p:txBody>
          </p:sp>
        </mc:Fallback>
      </mc:AlternateContent>
      <p:sp>
        <p:nvSpPr>
          <p:cNvPr id="6" name="Rectangle 5"/>
          <p:cNvSpPr/>
          <p:nvPr/>
        </p:nvSpPr>
        <p:spPr>
          <a:xfrm>
            <a:off x="4810951" y="5467351"/>
            <a:ext cx="4161663" cy="26670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5" name="Rectangle 14"/>
          <p:cNvSpPr/>
          <p:nvPr/>
        </p:nvSpPr>
        <p:spPr>
          <a:xfrm>
            <a:off x="5689596" y="4713307"/>
            <a:ext cx="1120780" cy="26670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6" name="Rectangle 15"/>
          <p:cNvSpPr/>
          <p:nvPr/>
        </p:nvSpPr>
        <p:spPr>
          <a:xfrm>
            <a:off x="6080121" y="5107811"/>
            <a:ext cx="1120780" cy="26670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7" name="Rectangle 16"/>
          <p:cNvSpPr/>
          <p:nvPr/>
        </p:nvSpPr>
        <p:spPr>
          <a:xfrm>
            <a:off x="6553048" y="5469057"/>
            <a:ext cx="1120780" cy="26670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5400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42"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1000"/>
                                        <p:tgtEl>
                                          <p:spTgt spid="3">
                                            <p:txEl>
                                              <p:pRg st="3" end="3"/>
                                            </p:txEl>
                                          </p:spTgt>
                                        </p:tgtEl>
                                      </p:cBhvr>
                                    </p:animEffect>
                                    <p:anim calcmode="lin" valueType="num">
                                      <p:cBhvr>
                                        <p:cTn id="1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2"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42" presetClass="exit" presetSubtype="0" fill="hold" grpId="1" nodeType="withEffect">
                                  <p:stCondLst>
                                    <p:cond delay="0"/>
                                  </p:stCondLst>
                                  <p:childTnLst>
                                    <p:animEffect transition="out" filter="fade">
                                      <p:cBhvr>
                                        <p:cTn id="24" dur="1000"/>
                                        <p:tgtEl>
                                          <p:spTgt spid="14"/>
                                        </p:tgtEl>
                                      </p:cBhvr>
                                    </p:animEffect>
                                    <p:anim calcmode="lin" valueType="num">
                                      <p:cBhvr>
                                        <p:cTn id="25" dur="1000"/>
                                        <p:tgtEl>
                                          <p:spTgt spid="14"/>
                                        </p:tgtEl>
                                        <p:attrNameLst>
                                          <p:attrName>ppt_x</p:attrName>
                                        </p:attrNameLst>
                                      </p:cBhvr>
                                      <p:tavLst>
                                        <p:tav tm="0">
                                          <p:val>
                                            <p:strVal val="ppt_x"/>
                                          </p:val>
                                        </p:tav>
                                        <p:tav tm="100000">
                                          <p:val>
                                            <p:strVal val="ppt_x"/>
                                          </p:val>
                                        </p:tav>
                                      </p:tavLst>
                                    </p:anim>
                                    <p:anim calcmode="lin" valueType="num">
                                      <p:cBhvr>
                                        <p:cTn id="26" dur="1000"/>
                                        <p:tgtEl>
                                          <p:spTgt spid="14"/>
                                        </p:tgtEl>
                                        <p:attrNameLst>
                                          <p:attrName>ppt_y</p:attrName>
                                        </p:attrNameLst>
                                      </p:cBhvr>
                                      <p:tavLst>
                                        <p:tav tm="0">
                                          <p:val>
                                            <p:strVal val="ppt_y"/>
                                          </p:val>
                                        </p:tav>
                                        <p:tav tm="100000">
                                          <p:val>
                                            <p:strVal val="ppt_y+.1"/>
                                          </p:val>
                                        </p:tav>
                                      </p:tavLst>
                                    </p:anim>
                                    <p:set>
                                      <p:cBhvr>
                                        <p:cTn id="27" dur="1" fill="hold">
                                          <p:stCondLst>
                                            <p:cond delay="999"/>
                                          </p:stCondLst>
                                        </p:cTn>
                                        <p:tgtEl>
                                          <p:spTgt spid="14"/>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5"/>
                                        </p:tgtEl>
                                      </p:cBhvr>
                                    </p:animEffect>
                                    <p:set>
                                      <p:cBhvr>
                                        <p:cTn id="30" dur="1" fill="hold">
                                          <p:stCondLst>
                                            <p:cond delay="499"/>
                                          </p:stCondLst>
                                        </p:cTn>
                                        <p:tgtEl>
                                          <p:spTgt spid="5"/>
                                        </p:tgtEl>
                                        <p:attrNameLst>
                                          <p:attrName>style.visibility</p:attrName>
                                        </p:attrNameLst>
                                      </p:cBhvr>
                                      <p:to>
                                        <p:strVal val="hidden"/>
                                      </p:to>
                                    </p:set>
                                  </p:childTnLst>
                                </p:cTn>
                              </p:par>
                              <p:par>
                                <p:cTn id="31" presetID="42" presetClass="entr"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par>
                                <p:cTn id="46" presetID="42" presetClass="exit" presetSubtype="0" fill="hold" grpId="1" nodeType="withEffect">
                                  <p:stCondLst>
                                    <p:cond delay="0"/>
                                  </p:stCondLst>
                                  <p:childTnLst>
                                    <p:animEffect transition="out" filter="fade">
                                      <p:cBhvr>
                                        <p:cTn id="47" dur="1000"/>
                                        <p:tgtEl>
                                          <p:spTgt spid="12"/>
                                        </p:tgtEl>
                                      </p:cBhvr>
                                    </p:animEffect>
                                    <p:anim calcmode="lin" valueType="num">
                                      <p:cBhvr>
                                        <p:cTn id="48" dur="1000"/>
                                        <p:tgtEl>
                                          <p:spTgt spid="12"/>
                                        </p:tgtEl>
                                        <p:attrNameLst>
                                          <p:attrName>ppt_x</p:attrName>
                                        </p:attrNameLst>
                                      </p:cBhvr>
                                      <p:tavLst>
                                        <p:tav tm="0">
                                          <p:val>
                                            <p:strVal val="ppt_x"/>
                                          </p:val>
                                        </p:tav>
                                        <p:tav tm="100000">
                                          <p:val>
                                            <p:strVal val="ppt_x"/>
                                          </p:val>
                                        </p:tav>
                                      </p:tavLst>
                                    </p:anim>
                                    <p:anim calcmode="lin" valueType="num">
                                      <p:cBhvr>
                                        <p:cTn id="49" dur="1000"/>
                                        <p:tgtEl>
                                          <p:spTgt spid="12"/>
                                        </p:tgtEl>
                                        <p:attrNameLst>
                                          <p:attrName>ppt_y</p:attrName>
                                        </p:attrNameLst>
                                      </p:cBhvr>
                                      <p:tavLst>
                                        <p:tav tm="0">
                                          <p:val>
                                            <p:strVal val="ppt_y"/>
                                          </p:val>
                                        </p:tav>
                                        <p:tav tm="100000">
                                          <p:val>
                                            <p:strVal val="ppt_y+.1"/>
                                          </p:val>
                                        </p:tav>
                                      </p:tavLst>
                                    </p:anim>
                                    <p:set>
                                      <p:cBhvr>
                                        <p:cTn id="50" dur="1" fill="hold">
                                          <p:stCondLst>
                                            <p:cond delay="9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par>
                                <p:cTn id="54" presetID="42" presetClass="entr" presetSubtype="0" fill="hold" nodeType="withEffect">
                                  <p:stCondLst>
                                    <p:cond delay="0"/>
                                  </p:stCondLst>
                                  <p:childTnLst>
                                    <p:set>
                                      <p:cBhvr>
                                        <p:cTn id="55" dur="1" fill="hold">
                                          <p:stCondLst>
                                            <p:cond delay="0"/>
                                          </p:stCondLst>
                                        </p:cTn>
                                        <p:tgtEl>
                                          <p:spTgt spid="3">
                                            <p:txEl>
                                              <p:pRg st="5" end="5"/>
                                            </p:txEl>
                                          </p:spTgt>
                                        </p:tgtEl>
                                        <p:attrNameLst>
                                          <p:attrName>style.visibility</p:attrName>
                                        </p:attrNameLst>
                                      </p:cBhvr>
                                      <p:to>
                                        <p:strVal val="visible"/>
                                      </p:to>
                                    </p:set>
                                    <p:animEffect transition="in" filter="fade">
                                      <p:cBhvr>
                                        <p:cTn id="56" dur="1000"/>
                                        <p:tgtEl>
                                          <p:spTgt spid="3">
                                            <p:txEl>
                                              <p:pRg st="5" end="5"/>
                                            </p:txEl>
                                          </p:spTgt>
                                        </p:tgtEl>
                                      </p:cBhvr>
                                    </p:animEffect>
                                    <p:anim calcmode="lin" valueType="num">
                                      <p:cBhvr>
                                        <p:cTn id="5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1000"/>
                                        <p:tgtEl>
                                          <p:spTgt spid="13"/>
                                        </p:tgtEl>
                                      </p:cBhvr>
                                    </p:animEffect>
                                    <p:anim calcmode="lin" valueType="num">
                                      <p:cBhvr>
                                        <p:cTn id="62" dur="1000" fill="hold"/>
                                        <p:tgtEl>
                                          <p:spTgt spid="13"/>
                                        </p:tgtEl>
                                        <p:attrNameLst>
                                          <p:attrName>ppt_x</p:attrName>
                                        </p:attrNameLst>
                                      </p:cBhvr>
                                      <p:tavLst>
                                        <p:tav tm="0">
                                          <p:val>
                                            <p:strVal val="#ppt_x"/>
                                          </p:val>
                                        </p:tav>
                                        <p:tav tm="100000">
                                          <p:val>
                                            <p:strVal val="#ppt_x"/>
                                          </p:val>
                                        </p:tav>
                                      </p:tavLst>
                                    </p:anim>
                                    <p:anim calcmode="lin" valueType="num">
                                      <p:cBhvr>
                                        <p:cTn id="6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1000"/>
                                        <p:tgtEl>
                                          <p:spTgt spid="11"/>
                                        </p:tgtEl>
                                      </p:cBhvr>
                                    </p:animEffect>
                                    <p:anim calcmode="lin" valueType="num">
                                      <p:cBhvr>
                                        <p:cTn id="69" dur="1000" fill="hold"/>
                                        <p:tgtEl>
                                          <p:spTgt spid="11"/>
                                        </p:tgtEl>
                                        <p:attrNameLst>
                                          <p:attrName>ppt_x</p:attrName>
                                        </p:attrNameLst>
                                      </p:cBhvr>
                                      <p:tavLst>
                                        <p:tav tm="0">
                                          <p:val>
                                            <p:strVal val="#ppt_x"/>
                                          </p:val>
                                        </p:tav>
                                        <p:tav tm="100000">
                                          <p:val>
                                            <p:strVal val="#ppt_x"/>
                                          </p:val>
                                        </p:tav>
                                      </p:tavLst>
                                    </p:anim>
                                    <p:anim calcmode="lin" valueType="num">
                                      <p:cBhvr>
                                        <p:cTn id="70" dur="1000" fill="hold"/>
                                        <p:tgtEl>
                                          <p:spTgt spid="11"/>
                                        </p:tgtEl>
                                        <p:attrNameLst>
                                          <p:attrName>ppt_y</p:attrName>
                                        </p:attrNameLst>
                                      </p:cBhvr>
                                      <p:tavLst>
                                        <p:tav tm="0">
                                          <p:val>
                                            <p:strVal val="#ppt_y+.1"/>
                                          </p:val>
                                        </p:tav>
                                        <p:tav tm="100000">
                                          <p:val>
                                            <p:strVal val="#ppt_y"/>
                                          </p:val>
                                        </p:tav>
                                      </p:tavLst>
                                    </p:anim>
                                  </p:childTnLst>
                                </p:cTn>
                              </p:par>
                              <p:par>
                                <p:cTn id="71" presetID="42" presetClass="exit" presetSubtype="0" fill="hold" grpId="1" nodeType="withEffect">
                                  <p:stCondLst>
                                    <p:cond delay="0"/>
                                  </p:stCondLst>
                                  <p:childTnLst>
                                    <p:animEffect transition="out" filter="fade">
                                      <p:cBhvr>
                                        <p:cTn id="72" dur="1000"/>
                                        <p:tgtEl>
                                          <p:spTgt spid="13"/>
                                        </p:tgtEl>
                                      </p:cBhvr>
                                    </p:animEffect>
                                    <p:anim calcmode="lin" valueType="num">
                                      <p:cBhvr>
                                        <p:cTn id="73" dur="1000"/>
                                        <p:tgtEl>
                                          <p:spTgt spid="13"/>
                                        </p:tgtEl>
                                        <p:attrNameLst>
                                          <p:attrName>ppt_x</p:attrName>
                                        </p:attrNameLst>
                                      </p:cBhvr>
                                      <p:tavLst>
                                        <p:tav tm="0">
                                          <p:val>
                                            <p:strVal val="ppt_x"/>
                                          </p:val>
                                        </p:tav>
                                        <p:tav tm="100000">
                                          <p:val>
                                            <p:strVal val="ppt_x"/>
                                          </p:val>
                                        </p:tav>
                                      </p:tavLst>
                                    </p:anim>
                                    <p:anim calcmode="lin" valueType="num">
                                      <p:cBhvr>
                                        <p:cTn id="74" dur="1000"/>
                                        <p:tgtEl>
                                          <p:spTgt spid="13"/>
                                        </p:tgtEl>
                                        <p:attrNameLst>
                                          <p:attrName>ppt_y</p:attrName>
                                        </p:attrNameLst>
                                      </p:cBhvr>
                                      <p:tavLst>
                                        <p:tav tm="0">
                                          <p:val>
                                            <p:strVal val="ppt_y"/>
                                          </p:val>
                                        </p:tav>
                                        <p:tav tm="100000">
                                          <p:val>
                                            <p:strVal val="ppt_y+.1"/>
                                          </p:val>
                                        </p:tav>
                                      </p:tavLst>
                                    </p:anim>
                                    <p:set>
                                      <p:cBhvr>
                                        <p:cTn id="75" dur="1" fill="hold">
                                          <p:stCondLst>
                                            <p:cond delay="999"/>
                                          </p:stCondLst>
                                        </p:cTn>
                                        <p:tgtEl>
                                          <p:spTgt spid="13"/>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0"/>
                                        </p:tgtEl>
                                      </p:cBhvr>
                                    </p:animEffect>
                                    <p:set>
                                      <p:cBhvr>
                                        <p:cTn id="78" dur="1" fill="hold">
                                          <p:stCondLst>
                                            <p:cond delay="499"/>
                                          </p:stCondLst>
                                        </p:cTn>
                                        <p:tgtEl>
                                          <p:spTgt spid="1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6"/>
                                        </p:tgtEl>
                                        <p:attrNameLst>
                                          <p:attrName>style.visibility</p:attrName>
                                        </p:attrNameLst>
                                      </p:cBhvr>
                                      <p:to>
                                        <p:strVal val="visible"/>
                                      </p:to>
                                    </p:set>
                                    <p:animEffect transition="in" filter="barn(inVertical)">
                                      <p:cBhvr>
                                        <p:cTn id="83" dur="500"/>
                                        <p:tgtEl>
                                          <p:spTgt spid="6"/>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barn(inVertical)">
                                      <p:cBhvr>
                                        <p:cTn id="88" dur="500"/>
                                        <p:tgtEl>
                                          <p:spTgt spid="15"/>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16"/>
                                        </p:tgtEl>
                                        <p:attrNameLst>
                                          <p:attrName>style.visibility</p:attrName>
                                        </p:attrNameLst>
                                      </p:cBhvr>
                                      <p:to>
                                        <p:strVal val="visible"/>
                                      </p:to>
                                    </p:set>
                                    <p:animEffect transition="in" filter="barn(inVertical)">
                                      <p:cBhvr>
                                        <p:cTn id="91" dur="500"/>
                                        <p:tgtEl>
                                          <p:spTgt spid="16"/>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17"/>
                                        </p:tgtEl>
                                        <p:attrNameLst>
                                          <p:attrName>style.visibility</p:attrName>
                                        </p:attrNameLst>
                                      </p:cBhvr>
                                      <p:to>
                                        <p:strVal val="visible"/>
                                      </p:to>
                                    </p:set>
                                    <p:animEffect transition="in" filter="barn(inVertical)">
                                      <p:cBhvr>
                                        <p:cTn id="94" dur="500"/>
                                        <p:tgtEl>
                                          <p:spTgt spid="17"/>
                                        </p:tgtEl>
                                      </p:cBhvr>
                                    </p:animEffect>
                                  </p:childTnLst>
                                </p:cTn>
                              </p:par>
                              <p:par>
                                <p:cTn id="95" presetID="16" presetClass="exit" presetSubtype="21" fill="hold" grpId="1" nodeType="withEffect">
                                  <p:stCondLst>
                                    <p:cond delay="0"/>
                                  </p:stCondLst>
                                  <p:childTnLst>
                                    <p:animEffect transition="out" filter="barn(inVertical)">
                                      <p:cBhvr>
                                        <p:cTn id="96" dur="500"/>
                                        <p:tgtEl>
                                          <p:spTgt spid="6"/>
                                        </p:tgtEl>
                                      </p:cBhvr>
                                    </p:animEffect>
                                    <p:set>
                                      <p:cBhvr>
                                        <p:cTn id="9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P spid="5" grpId="0" animBg="1"/>
      <p:bldP spid="5" grpId="1" animBg="1"/>
      <p:bldP spid="9" grpId="0" animBg="1"/>
      <p:bldP spid="9" grpId="1" animBg="1"/>
      <p:bldP spid="10" grpId="0" animBg="1"/>
      <p:bldP spid="10" grpId="1" animBg="1"/>
      <p:bldP spid="14" grpId="0"/>
      <p:bldP spid="14" grpId="1"/>
      <p:bldP spid="6" grpId="0" animBg="1"/>
      <p:bldP spid="6" grpId="1" animBg="1"/>
      <p:bldP spid="15"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Material Rules</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0"/>
              </p:nvPr>
            </p:nvSpPr>
            <p:spPr/>
            <p:txBody>
              <a:bodyPr>
                <a:normAutofit/>
              </a:bodyPr>
              <a:lstStyle/>
              <a:p>
                <a:r>
                  <a:rPr lang="en-US" altLang="zh-CN" sz="2800" dirty="0" smtClean="0"/>
                  <a:t>Local Material Rules</a:t>
                </a:r>
              </a:p>
              <a:p>
                <a:pPr lvl="1"/>
                <a:r>
                  <a:rPr lang="en-US" altLang="zh-CN" dirty="0"/>
                  <a:t>Unary </a:t>
                </a:r>
                <a:r>
                  <a:rPr lang="en-US" altLang="zh-CN" dirty="0" smtClean="0"/>
                  <a:t>Relationship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𝑓</m:t>
                        </m:r>
                      </m:e>
                      <m:sub>
                        <m:r>
                          <a:rPr lang="en-US" altLang="zh-CN" i="1">
                            <a:latin typeface="Cambria Math" panose="02040503050406030204" pitchFamily="18" charset="0"/>
                          </a:rPr>
                          <m:t>1</m:t>
                        </m:r>
                      </m:sub>
                    </m:sSub>
                    <m:d>
                      <m:dPr>
                        <m:ctrlPr>
                          <a:rPr lang="en-US" altLang="zh-CN" i="1">
                            <a:latin typeface="Cambria Math" panose="02040503050406030204" pitchFamily="18" charset="0"/>
                          </a:rPr>
                        </m:ctrlPr>
                      </m:dPr>
                      <m:e>
                        <m:r>
                          <a:rPr lang="en-US" altLang="zh-CN" i="1">
                            <a:latin typeface="Cambria Math" panose="02040503050406030204" pitchFamily="18" charset="0"/>
                          </a:rPr>
                          <m:t>𝑝</m:t>
                        </m:r>
                        <m:r>
                          <a:rPr lang="en-US" altLang="zh-CN" i="1">
                            <a:latin typeface="Cambria Math" panose="02040503050406030204" pitchFamily="18" charset="0"/>
                          </a:rPr>
                          <m:t>,</m:t>
                        </m:r>
                        <m:r>
                          <a:rPr lang="en-US" altLang="zh-CN" i="1">
                            <a:latin typeface="Cambria Math" panose="02040503050406030204" pitchFamily="18" charset="0"/>
                          </a:rPr>
                          <m:t>𝑚</m:t>
                        </m:r>
                      </m:e>
                    </m:d>
                  </m:oMath>
                </a14:m>
                <a:endParaRPr lang="en-US" altLang="zh-CN" dirty="0" smtClean="0"/>
              </a:p>
              <a:p>
                <a:pPr marL="457200" lvl="1" indent="0">
                  <a:buNone/>
                </a:pPr>
                <a:endParaRPr lang="en-US" altLang="zh-CN" dirty="0" smtClean="0"/>
              </a:p>
              <a:p>
                <a:pPr marL="457200" lvl="1" indent="0">
                  <a:buNone/>
                </a:pPr>
                <a:endParaRPr lang="en-US" altLang="zh-CN" dirty="0" smtClean="0"/>
              </a:p>
              <a:p>
                <a:pPr lvl="1"/>
                <a:r>
                  <a:rPr lang="en-US" altLang="zh-CN" dirty="0" smtClean="0"/>
                  <a:t>Pairwise </a:t>
                </a:r>
                <a:r>
                  <a:rPr lang="en-US" altLang="zh-CN" dirty="0"/>
                  <a:t>Relationship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𝑓</m:t>
                        </m:r>
                      </m:e>
                      <m:sub>
                        <m:r>
                          <a:rPr lang="en-US" altLang="zh-CN" i="1">
                            <a:latin typeface="Cambria Math" panose="02040503050406030204" pitchFamily="18" charset="0"/>
                          </a:rPr>
                          <m:t>2</m:t>
                        </m:r>
                      </m:sub>
                    </m:sSub>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𝑝</m:t>
                            </m:r>
                          </m:e>
                          <m:sub>
                            <m:r>
                              <a:rPr lang="en-US" altLang="zh-CN" i="1">
                                <a:latin typeface="Cambria Math" panose="02040503050406030204" pitchFamily="18" charset="0"/>
                              </a:rPr>
                              <m:t>1</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𝑚</m:t>
                            </m:r>
                          </m:e>
                          <m:sub>
                            <m:r>
                              <a:rPr lang="en-US" altLang="zh-CN" i="1">
                                <a:latin typeface="Cambria Math" panose="02040503050406030204" pitchFamily="18" charset="0"/>
                              </a:rPr>
                              <m:t>1</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𝑝</m:t>
                            </m:r>
                          </m:e>
                          <m:sub>
                            <m:r>
                              <a:rPr lang="en-US" altLang="zh-CN" i="1">
                                <a:latin typeface="Cambria Math" panose="02040503050406030204" pitchFamily="18" charset="0"/>
                              </a:rPr>
                              <m:t>2</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𝑚</m:t>
                            </m:r>
                          </m:e>
                          <m:sub>
                            <m:r>
                              <a:rPr lang="en-US" altLang="zh-CN" i="1">
                                <a:latin typeface="Cambria Math" panose="02040503050406030204" pitchFamily="18" charset="0"/>
                              </a:rPr>
                              <m:t>2</m:t>
                            </m:r>
                          </m:sub>
                        </m:sSub>
                      </m:e>
                    </m:d>
                  </m:oMath>
                </a14:m>
                <a:endParaRPr lang="en-US" altLang="zh-CN" dirty="0" smtClean="0"/>
              </a:p>
              <a:p>
                <a:pPr marL="457200" lvl="1" indent="0">
                  <a:buNone/>
                </a:pPr>
                <a:endParaRPr lang="en-US" altLang="zh-CN" dirty="0" smtClean="0"/>
              </a:p>
              <a:p>
                <a:pPr lvl="1"/>
                <a:endParaRPr lang="en-US" altLang="zh-CN" dirty="0" smtClean="0"/>
              </a:p>
              <a:p>
                <a:r>
                  <a:rPr lang="en-US" altLang="zh-CN" sz="2800" dirty="0" smtClean="0"/>
                  <a:t>Global </a:t>
                </a:r>
                <a:r>
                  <a:rPr lang="en-US" altLang="zh-CN" sz="2800" dirty="0"/>
                  <a:t>Aesthetic Rules</a:t>
                </a:r>
                <a:endParaRPr lang="zh-CN" altLang="en-US" sz="2800" dirty="0"/>
              </a:p>
              <a:p>
                <a:endParaRPr lang="zh-CN" alt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0"/>
              </p:nvPr>
            </p:nvSpPr>
            <p:spPr>
              <a:blipFill rotWithShape="0">
                <a:blip r:embed="rId3"/>
                <a:stretch>
                  <a:fillRect t="-140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895350" y="2473576"/>
                <a:ext cx="6638925" cy="861774"/>
              </a:xfrm>
              <a:prstGeom prst="rect">
                <a:avLst/>
              </a:prstGeom>
            </p:spPr>
            <p:txBody>
              <a:bodyPr wrap="square">
                <a:spAutoFit/>
              </a:bodyPr>
              <a:lstStyle/>
              <a:p>
                <a:pPr lvl="1"/>
                <a:r>
                  <a:rPr lang="en-US" altLang="zh-CN" sz="2500" dirty="0">
                    <a:solidFill>
                      <a:srgbClr val="FFC000"/>
                    </a:solidFill>
                  </a:rPr>
                  <a:t>the </a:t>
                </a:r>
                <a:r>
                  <a:rPr lang="en-US" altLang="zh-CN" sz="2500" dirty="0">
                    <a:solidFill>
                      <a:srgbClr val="FF0000"/>
                    </a:solidFill>
                  </a:rPr>
                  <a:t>likelihood</a:t>
                </a:r>
                <a:r>
                  <a:rPr lang="en-US" altLang="zh-CN" sz="2500" dirty="0">
                    <a:solidFill>
                      <a:srgbClr val="FFC000"/>
                    </a:solidFill>
                  </a:rPr>
                  <a:t> of a specific object category </a:t>
                </a:r>
                <a14:m>
                  <m:oMath xmlns:m="http://schemas.openxmlformats.org/officeDocument/2006/math">
                    <m:r>
                      <a:rPr lang="en-US" altLang="zh-CN" sz="2500" i="1">
                        <a:latin typeface="Cambria Math" panose="02040503050406030204" pitchFamily="18" charset="0"/>
                      </a:rPr>
                      <m:t>𝑝</m:t>
                    </m:r>
                  </m:oMath>
                </a14:m>
                <a:r>
                  <a:rPr lang="en-US" altLang="zh-CN" sz="2500" dirty="0">
                    <a:solidFill>
                      <a:srgbClr val="FFC000"/>
                    </a:solidFill>
                  </a:rPr>
                  <a:t> having a specific material </a:t>
                </a:r>
                <a14:m>
                  <m:oMath xmlns:m="http://schemas.openxmlformats.org/officeDocument/2006/math">
                    <m:r>
                      <a:rPr lang="en-US" altLang="zh-CN" sz="2500" i="1">
                        <a:latin typeface="Cambria Math" panose="02040503050406030204" pitchFamily="18" charset="0"/>
                      </a:rPr>
                      <m:t>𝑚</m:t>
                    </m:r>
                  </m:oMath>
                </a14:m>
                <a:endParaRPr lang="en-US" altLang="zh-CN" sz="2500" dirty="0"/>
              </a:p>
            </p:txBody>
          </p:sp>
        </mc:Choice>
        <mc:Fallback xmlns="">
          <p:sp>
            <p:nvSpPr>
              <p:cNvPr id="8" name="Rectangle 7"/>
              <p:cNvSpPr>
                <a:spLocks noRot="1" noChangeAspect="1" noMove="1" noResize="1" noEditPoints="1" noAdjustHandles="1" noChangeArrowheads="1" noChangeShapeType="1" noTextEdit="1"/>
              </p:cNvSpPr>
              <p:nvPr/>
            </p:nvSpPr>
            <p:spPr>
              <a:xfrm>
                <a:off x="895350" y="2473576"/>
                <a:ext cx="6638925" cy="861774"/>
              </a:xfrm>
              <a:prstGeom prst="rect">
                <a:avLst/>
              </a:prstGeom>
              <a:blipFill rotWithShape="0">
                <a:blip r:embed="rId4"/>
                <a:stretch>
                  <a:fillRect t="-5674" b="-1631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371600" y="4047753"/>
                <a:ext cx="7029450" cy="861774"/>
              </a:xfrm>
              <a:prstGeom prst="rect">
                <a:avLst/>
              </a:prstGeom>
            </p:spPr>
            <p:txBody>
              <a:bodyPr wrap="square">
                <a:spAutoFit/>
              </a:bodyPr>
              <a:lstStyle/>
              <a:p>
                <a:r>
                  <a:rPr lang="en-US" altLang="zh-CN" sz="2500" dirty="0">
                    <a:solidFill>
                      <a:srgbClr val="FFC000"/>
                    </a:solidFill>
                  </a:rPr>
                  <a:t>the </a:t>
                </a:r>
                <a:r>
                  <a:rPr lang="en-US" altLang="zh-CN" sz="2500" dirty="0">
                    <a:solidFill>
                      <a:srgbClr val="FF0000"/>
                    </a:solidFill>
                  </a:rPr>
                  <a:t>likelihood</a:t>
                </a:r>
                <a:r>
                  <a:rPr lang="en-US" altLang="zh-CN" sz="2500" dirty="0">
                    <a:solidFill>
                      <a:srgbClr val="FFC000"/>
                    </a:solidFill>
                  </a:rPr>
                  <a:t> of two object categories</a:t>
                </a:r>
                <a:r>
                  <a:rPr lang="en-US" altLang="zh-CN" sz="2500" dirty="0"/>
                  <a:t> </a:t>
                </a:r>
                <a14:m>
                  <m:oMath xmlns:m="http://schemas.openxmlformats.org/officeDocument/2006/math">
                    <m:sSub>
                      <m:sSubPr>
                        <m:ctrlPr>
                          <a:rPr lang="en-US" altLang="zh-CN" sz="2500" i="1">
                            <a:latin typeface="Cambria Math" panose="02040503050406030204" pitchFamily="18" charset="0"/>
                          </a:rPr>
                        </m:ctrlPr>
                      </m:sSubPr>
                      <m:e>
                        <m:r>
                          <a:rPr lang="en-US" altLang="zh-CN" sz="2500" i="1">
                            <a:latin typeface="Cambria Math" panose="02040503050406030204" pitchFamily="18" charset="0"/>
                          </a:rPr>
                          <m:t>𝑝</m:t>
                        </m:r>
                      </m:e>
                      <m:sub>
                        <m:r>
                          <a:rPr lang="en-US" altLang="zh-CN" sz="2500" i="1">
                            <a:latin typeface="Cambria Math" panose="02040503050406030204" pitchFamily="18" charset="0"/>
                          </a:rPr>
                          <m:t>1</m:t>
                        </m:r>
                      </m:sub>
                    </m:sSub>
                  </m:oMath>
                </a14:m>
                <a:r>
                  <a:rPr lang="en-US" altLang="zh-CN" sz="2500" dirty="0"/>
                  <a:t> </a:t>
                </a:r>
                <a:r>
                  <a:rPr lang="en-US" altLang="zh-CN" sz="2500" dirty="0">
                    <a:solidFill>
                      <a:srgbClr val="FFC000"/>
                    </a:solidFill>
                  </a:rPr>
                  <a:t>and</a:t>
                </a:r>
                <a:r>
                  <a:rPr lang="en-US" altLang="zh-CN" sz="2500" dirty="0"/>
                  <a:t> </a:t>
                </a:r>
                <a14:m>
                  <m:oMath xmlns:m="http://schemas.openxmlformats.org/officeDocument/2006/math">
                    <m:sSub>
                      <m:sSubPr>
                        <m:ctrlPr>
                          <a:rPr lang="en-US" altLang="zh-CN" sz="2500" i="1">
                            <a:latin typeface="Cambria Math" panose="02040503050406030204" pitchFamily="18" charset="0"/>
                          </a:rPr>
                        </m:ctrlPr>
                      </m:sSubPr>
                      <m:e>
                        <m:r>
                          <a:rPr lang="en-US" altLang="zh-CN" sz="2500" i="1">
                            <a:latin typeface="Cambria Math" panose="02040503050406030204" pitchFamily="18" charset="0"/>
                          </a:rPr>
                          <m:t>𝑝</m:t>
                        </m:r>
                      </m:e>
                      <m:sub>
                        <m:r>
                          <a:rPr lang="en-US" altLang="zh-CN" sz="2500" i="1">
                            <a:latin typeface="Cambria Math" panose="02040503050406030204" pitchFamily="18" charset="0"/>
                          </a:rPr>
                          <m:t>2</m:t>
                        </m:r>
                      </m:sub>
                    </m:sSub>
                  </m:oMath>
                </a14:m>
                <a:r>
                  <a:rPr lang="en-US" altLang="zh-CN" sz="2500" dirty="0"/>
                  <a:t> </a:t>
                </a:r>
                <a:endParaRPr lang="en-US" altLang="zh-CN" sz="2500" dirty="0" smtClean="0"/>
              </a:p>
              <a:p>
                <a:r>
                  <a:rPr lang="en-US" altLang="zh-CN" sz="2500" dirty="0" smtClean="0">
                    <a:solidFill>
                      <a:srgbClr val="FFC000"/>
                    </a:solidFill>
                  </a:rPr>
                  <a:t>co-occur</a:t>
                </a:r>
                <a:r>
                  <a:rPr lang="en-US" altLang="zh-CN" sz="2500" dirty="0" smtClean="0"/>
                  <a:t> </a:t>
                </a:r>
                <a:r>
                  <a:rPr lang="en-US" altLang="zh-CN" sz="2500" dirty="0">
                    <a:solidFill>
                      <a:srgbClr val="FFC000"/>
                    </a:solidFill>
                  </a:rPr>
                  <a:t>with specific materials </a:t>
                </a:r>
                <a14:m>
                  <m:oMath xmlns:m="http://schemas.openxmlformats.org/officeDocument/2006/math">
                    <m:sSub>
                      <m:sSubPr>
                        <m:ctrlPr>
                          <a:rPr lang="en-US" altLang="zh-CN" sz="2500" i="1">
                            <a:latin typeface="Cambria Math" panose="02040503050406030204" pitchFamily="18" charset="0"/>
                          </a:rPr>
                        </m:ctrlPr>
                      </m:sSubPr>
                      <m:e>
                        <m:r>
                          <a:rPr lang="en-US" altLang="zh-CN" sz="2500" i="1">
                            <a:latin typeface="Cambria Math" panose="02040503050406030204" pitchFamily="18" charset="0"/>
                          </a:rPr>
                          <m:t>𝑚</m:t>
                        </m:r>
                      </m:e>
                      <m:sub>
                        <m:r>
                          <a:rPr lang="en-US" altLang="zh-CN" sz="2500" i="1">
                            <a:latin typeface="Cambria Math" panose="02040503050406030204" pitchFamily="18" charset="0"/>
                          </a:rPr>
                          <m:t>1</m:t>
                        </m:r>
                      </m:sub>
                    </m:sSub>
                  </m:oMath>
                </a14:m>
                <a:r>
                  <a:rPr lang="en-US" altLang="zh-CN" sz="2500" dirty="0">
                    <a:solidFill>
                      <a:srgbClr val="FFC000"/>
                    </a:solidFill>
                  </a:rPr>
                  <a:t> and </a:t>
                </a:r>
                <a14:m>
                  <m:oMath xmlns:m="http://schemas.openxmlformats.org/officeDocument/2006/math">
                    <m:sSub>
                      <m:sSubPr>
                        <m:ctrlPr>
                          <a:rPr lang="en-US" altLang="zh-CN" sz="2500" i="1">
                            <a:latin typeface="Cambria Math" panose="02040503050406030204" pitchFamily="18" charset="0"/>
                          </a:rPr>
                        </m:ctrlPr>
                      </m:sSubPr>
                      <m:e>
                        <m:r>
                          <a:rPr lang="en-US" altLang="zh-CN" sz="2500" i="1">
                            <a:latin typeface="Cambria Math" panose="02040503050406030204" pitchFamily="18" charset="0"/>
                          </a:rPr>
                          <m:t>𝑚</m:t>
                        </m:r>
                      </m:e>
                      <m:sub>
                        <m:r>
                          <a:rPr lang="en-US" altLang="zh-CN" sz="2500" i="1">
                            <a:latin typeface="Cambria Math" panose="02040503050406030204" pitchFamily="18" charset="0"/>
                          </a:rPr>
                          <m:t>2</m:t>
                        </m:r>
                      </m:sub>
                    </m:sSub>
                  </m:oMath>
                </a14:m>
                <a:endParaRPr lang="zh-CN" altLang="en-US" sz="2500" dirty="0"/>
              </a:p>
            </p:txBody>
          </p:sp>
        </mc:Choice>
        <mc:Fallback xmlns="">
          <p:sp>
            <p:nvSpPr>
              <p:cNvPr id="9" name="Rectangle 8"/>
              <p:cNvSpPr>
                <a:spLocks noRot="1" noChangeAspect="1" noMove="1" noResize="1" noEditPoints="1" noAdjustHandles="1" noChangeArrowheads="1" noChangeShapeType="1" noTextEdit="1"/>
              </p:cNvSpPr>
              <p:nvPr/>
            </p:nvSpPr>
            <p:spPr>
              <a:xfrm>
                <a:off x="1371600" y="4047753"/>
                <a:ext cx="7029450" cy="861774"/>
              </a:xfrm>
              <a:prstGeom prst="rect">
                <a:avLst/>
              </a:prstGeom>
              <a:blipFill rotWithShape="0">
                <a:blip r:embed="rId5"/>
                <a:stretch>
                  <a:fillRect l="-1388" t="-4965" b="-16312"/>
                </a:stretch>
              </a:blipFill>
            </p:spPr>
            <p:txBody>
              <a:bodyPr/>
              <a:lstStyle/>
              <a:p>
                <a:r>
                  <a:rPr lang="zh-CN" altLang="en-US">
                    <a:noFill/>
                  </a:rPr>
                  <a:t> </a:t>
                </a:r>
              </a:p>
            </p:txBody>
          </p:sp>
        </mc:Fallback>
      </mc:AlternateContent>
      <p:sp>
        <p:nvSpPr>
          <p:cNvPr id="10" name="Rectangle 9"/>
          <p:cNvSpPr/>
          <p:nvPr/>
        </p:nvSpPr>
        <p:spPr>
          <a:xfrm>
            <a:off x="895350" y="5499930"/>
            <a:ext cx="6076444" cy="861774"/>
          </a:xfrm>
          <a:prstGeom prst="rect">
            <a:avLst/>
          </a:prstGeom>
        </p:spPr>
        <p:txBody>
          <a:bodyPr wrap="square">
            <a:spAutoFit/>
          </a:bodyPr>
          <a:lstStyle/>
          <a:p>
            <a:pPr lvl="1"/>
            <a:r>
              <a:rPr lang="en-US" altLang="zh-CN" sz="2500" dirty="0" smtClean="0">
                <a:solidFill>
                  <a:srgbClr val="FFC000"/>
                </a:solidFill>
              </a:rPr>
              <a:t>the </a:t>
            </a:r>
            <a:r>
              <a:rPr lang="en-US" altLang="zh-CN" sz="2500" dirty="0">
                <a:solidFill>
                  <a:srgbClr val="FF0000"/>
                </a:solidFill>
              </a:rPr>
              <a:t>harmony</a:t>
            </a:r>
            <a:r>
              <a:rPr lang="en-US" altLang="zh-CN" sz="2500" dirty="0">
                <a:solidFill>
                  <a:srgbClr val="FFC000"/>
                </a:solidFill>
              </a:rPr>
              <a:t> among the entire set of colors in a scene</a:t>
            </a:r>
            <a:endParaRPr lang="zh-CN" altLang="en-US" sz="2500" dirty="0">
              <a:solidFill>
                <a:srgbClr val="FFC000"/>
              </a:solidFill>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4064" y="2143269"/>
            <a:ext cx="4870962" cy="3787548"/>
          </a:xfrm>
          <a:prstGeom prst="rect">
            <a:avLst/>
          </a:prstGeom>
        </p:spPr>
      </p:pic>
    </p:spTree>
    <p:extLst>
      <p:ext uri="{BB962C8B-B14F-4D97-AF65-F5344CB8AC3E}">
        <p14:creationId xmlns:p14="http://schemas.microsoft.com/office/powerpoint/2010/main" val="27804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1000"/>
                                        <p:tgtEl>
                                          <p:spTgt spid="3">
                                            <p:txEl>
                                              <p:pRg st="7" end="7"/>
                                            </p:txEl>
                                          </p:spTgt>
                                        </p:tgtEl>
                                      </p:cBhvr>
                                    </p:animEffect>
                                    <p:anim calcmode="lin" valueType="num">
                                      <p:cBhvr>
                                        <p:cTn id="3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7" end="7"/>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Arrow 5"/>
          <p:cNvSpPr/>
          <p:nvPr/>
        </p:nvSpPr>
        <p:spPr>
          <a:xfrm>
            <a:off x="3152775" y="2628900"/>
            <a:ext cx="651526" cy="371475"/>
          </a:xfrm>
          <a:prstGeom prst="rightArrow">
            <a:avLst/>
          </a:prstGeom>
          <a:solidFill>
            <a:schemeClr val="bg1">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 name="Title 1"/>
          <p:cNvSpPr>
            <a:spLocks noGrp="1"/>
          </p:cNvSpPr>
          <p:nvPr>
            <p:ph type="title"/>
          </p:nvPr>
        </p:nvSpPr>
        <p:spPr/>
        <p:txBody>
          <a:bodyPr/>
          <a:lstStyle/>
          <a:p>
            <a:r>
              <a:rPr lang="en-US" altLang="zh-CN" dirty="0"/>
              <a:t>Global Aesthetic Rules</a:t>
            </a:r>
          </a:p>
        </p:txBody>
      </p:sp>
      <p:sp>
        <p:nvSpPr>
          <p:cNvPr id="3" name="Content Placeholder 2"/>
          <p:cNvSpPr>
            <a:spLocks noGrp="1"/>
          </p:cNvSpPr>
          <p:nvPr>
            <p:ph sz="quarter" idx="10"/>
          </p:nvPr>
        </p:nvSpPr>
        <p:spPr>
          <a:xfrm>
            <a:off x="146050" y="1452033"/>
            <a:ext cx="8721726" cy="4353984"/>
          </a:xfrm>
        </p:spPr>
        <p:txBody>
          <a:bodyPr/>
          <a:lstStyle/>
          <a:p>
            <a:r>
              <a:rPr lang="en-US" altLang="zh-CN" dirty="0"/>
              <a:t>Color Compatibility </a:t>
            </a:r>
            <a:r>
              <a:rPr lang="en-US" altLang="zh-CN" dirty="0" smtClean="0"/>
              <a:t>Model </a:t>
            </a:r>
          </a:p>
          <a:p>
            <a:pPr lvl="1"/>
            <a:r>
              <a:rPr lang="en-US" altLang="zh-CN" dirty="0" smtClean="0"/>
              <a:t>[</a:t>
            </a:r>
            <a:r>
              <a:rPr lang="en-US" altLang="zh-CN" dirty="0"/>
              <a:t>O’Donovan et al. </a:t>
            </a:r>
            <a:r>
              <a:rPr lang="en-US" altLang="zh-CN" dirty="0" smtClean="0"/>
              <a:t>2011]</a:t>
            </a:r>
          </a:p>
          <a:p>
            <a:pPr lvl="1"/>
            <a:r>
              <a:rPr lang="en-US" altLang="zh-CN" dirty="0" smtClean="0"/>
              <a:t>color theme        five-color palette</a:t>
            </a:r>
          </a:p>
          <a:p>
            <a:pPr lvl="1"/>
            <a:r>
              <a:rPr lang="en-US" altLang="zh-CN" dirty="0" smtClean="0"/>
              <a:t>rates </a:t>
            </a:r>
            <a:r>
              <a:rPr lang="en-US" altLang="zh-CN" dirty="0"/>
              <a:t>a color theme based on its </a:t>
            </a:r>
            <a:r>
              <a:rPr lang="en-US" altLang="zh-CN" dirty="0" smtClean="0"/>
              <a:t>compatibility</a:t>
            </a:r>
            <a:endParaRPr lang="zh-CN" altLang="en-US" dirty="0"/>
          </a:p>
        </p:txBody>
      </p:sp>
      <p:pic>
        <p:nvPicPr>
          <p:cNvPr id="5" name="Picture 4"/>
          <p:cNvPicPr>
            <a:picLocks noChangeAspect="1"/>
          </p:cNvPicPr>
          <p:nvPr/>
        </p:nvPicPr>
        <p:blipFill>
          <a:blip r:embed="rId3"/>
          <a:stretch>
            <a:fillRect/>
          </a:stretch>
        </p:blipFill>
        <p:spPr>
          <a:xfrm>
            <a:off x="1268818" y="3629025"/>
            <a:ext cx="6476190" cy="1914286"/>
          </a:xfrm>
          <a:prstGeom prst="rect">
            <a:avLst/>
          </a:prstGeom>
        </p:spPr>
      </p:pic>
      <p:pic>
        <p:nvPicPr>
          <p:cNvPr id="4" name="图片 3"/>
          <p:cNvPicPr>
            <a:picLocks noChangeAspect="1"/>
          </p:cNvPicPr>
          <p:nvPr/>
        </p:nvPicPr>
        <p:blipFill>
          <a:blip r:embed="rId4"/>
          <a:stretch>
            <a:fillRect/>
          </a:stretch>
        </p:blipFill>
        <p:spPr>
          <a:xfrm>
            <a:off x="30447" y="1461319"/>
            <a:ext cx="9113553" cy="4101042"/>
          </a:xfrm>
          <a:prstGeom prst="rect">
            <a:avLst/>
          </a:prstGeom>
        </p:spPr>
      </p:pic>
    </p:spTree>
    <p:extLst>
      <p:ext uri="{BB962C8B-B14F-4D97-AF65-F5344CB8AC3E}">
        <p14:creationId xmlns:p14="http://schemas.microsoft.com/office/powerpoint/2010/main" val="183917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Problem Setup</a:t>
            </a:r>
            <a:endParaRPr lang="zh-CN" altLang="en-US" dirty="0"/>
          </a:p>
        </p:txBody>
      </p:sp>
      <p:sp>
        <p:nvSpPr>
          <p:cNvPr id="3" name="Content Placeholder 2"/>
          <p:cNvSpPr>
            <a:spLocks noGrp="1"/>
          </p:cNvSpPr>
          <p:nvPr>
            <p:ph sz="quarter" idx="10"/>
          </p:nvPr>
        </p:nvSpPr>
        <p:spPr/>
        <p:txBody>
          <a:bodyPr>
            <a:normAutofit/>
          </a:bodyPr>
          <a:lstStyle/>
          <a:p>
            <a:r>
              <a:rPr lang="en-US" altLang="zh-CN" dirty="0" smtClean="0"/>
              <a:t>Input Scene:</a:t>
            </a:r>
          </a:p>
          <a:p>
            <a:pPr lvl="1"/>
            <a:r>
              <a:rPr lang="en-US" altLang="zh-CN" dirty="0" smtClean="0"/>
              <a:t>With object category labels for </a:t>
            </a:r>
            <a:r>
              <a:rPr lang="en-US" altLang="zh-CN" dirty="0"/>
              <a:t>each part</a:t>
            </a:r>
          </a:p>
          <a:p>
            <a:endParaRPr lang="en-US" altLang="zh-CN" dirty="0" smtClean="0"/>
          </a:p>
          <a:p>
            <a:endParaRPr lang="en-US" altLang="zh-CN" dirty="0"/>
          </a:p>
          <a:p>
            <a:pPr marL="0" indent="0">
              <a:buNone/>
            </a:pPr>
            <a:endParaRPr lang="en-US" altLang="zh-CN" dirty="0" smtClean="0"/>
          </a:p>
          <a:p>
            <a:pPr marL="0" indent="0">
              <a:buNone/>
            </a:pPr>
            <a:endParaRPr lang="en-US" altLang="zh-CN" dirty="0" smtClean="0"/>
          </a:p>
          <a:p>
            <a:r>
              <a:rPr lang="en-US" altLang="zh-CN" dirty="0"/>
              <a:t>Material Configuration:</a:t>
            </a:r>
          </a:p>
          <a:p>
            <a:endParaRPr lang="en-US" altLang="zh-CN" dirty="0"/>
          </a:p>
          <a:p>
            <a:endParaRPr lang="zh-CN" altLang="en-US" dirty="0"/>
          </a:p>
        </p:txBody>
      </p:sp>
      <p:pic>
        <p:nvPicPr>
          <p:cNvPr id="4" name="图片 3"/>
          <p:cNvPicPr>
            <a:picLocks noChangeAspect="1"/>
          </p:cNvPicPr>
          <p:nvPr/>
        </p:nvPicPr>
        <p:blipFill>
          <a:blip r:embed="rId3"/>
          <a:stretch>
            <a:fillRect/>
          </a:stretch>
        </p:blipFill>
        <p:spPr>
          <a:xfrm>
            <a:off x="1449229" y="2581727"/>
            <a:ext cx="5589240" cy="2401428"/>
          </a:xfrm>
          <a:prstGeom prst="rect">
            <a:avLst/>
          </a:prstGeom>
        </p:spPr>
      </p:pic>
      <p:pic>
        <p:nvPicPr>
          <p:cNvPr id="5" name="图片 3"/>
          <p:cNvPicPr>
            <a:picLocks noChangeAspect="1"/>
          </p:cNvPicPr>
          <p:nvPr/>
        </p:nvPicPr>
        <p:blipFill>
          <a:blip r:embed="rId4"/>
          <a:stretch>
            <a:fillRect/>
          </a:stretch>
        </p:blipFill>
        <p:spPr>
          <a:xfrm>
            <a:off x="3357424" y="1481929"/>
            <a:ext cx="3240000" cy="536766"/>
          </a:xfrm>
          <a:prstGeom prst="rect">
            <a:avLst/>
          </a:prstGeom>
        </p:spPr>
      </p:pic>
      <p:pic>
        <p:nvPicPr>
          <p:cNvPr id="6" name="图片 4"/>
          <p:cNvPicPr>
            <a:picLocks noChangeAspect="1"/>
          </p:cNvPicPr>
          <p:nvPr/>
        </p:nvPicPr>
        <p:blipFill>
          <a:blip r:embed="rId5"/>
          <a:stretch>
            <a:fillRect/>
          </a:stretch>
        </p:blipFill>
        <p:spPr>
          <a:xfrm>
            <a:off x="4945222" y="4928954"/>
            <a:ext cx="3240000" cy="523694"/>
          </a:xfrm>
          <a:prstGeom prst="rect">
            <a:avLst/>
          </a:prstGeom>
        </p:spPr>
      </p:pic>
    </p:spTree>
    <p:extLst>
      <p:ext uri="{BB962C8B-B14F-4D97-AF65-F5344CB8AC3E}">
        <p14:creationId xmlns:p14="http://schemas.microsoft.com/office/powerpoint/2010/main" val="2312955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Combinatorial Optimization</a:t>
            </a:r>
            <a:endParaRPr lang="zh-CN" altLang="en-US" dirty="0"/>
          </a:p>
        </p:txBody>
      </p:sp>
      <p:sp>
        <p:nvSpPr>
          <p:cNvPr id="3" name="Content Placeholder 2"/>
          <p:cNvSpPr>
            <a:spLocks noGrp="1"/>
          </p:cNvSpPr>
          <p:nvPr>
            <p:ph sz="quarter" idx="10"/>
          </p:nvPr>
        </p:nvSpPr>
        <p:spPr/>
        <p:txBody>
          <a:bodyPr/>
          <a:lstStyle/>
          <a:p>
            <a:r>
              <a:rPr lang="en-US" altLang="zh-CN" dirty="0"/>
              <a:t>Energy Function</a:t>
            </a:r>
            <a:endParaRPr lang="zh-CN" altLang="en-US" dirty="0"/>
          </a:p>
        </p:txBody>
      </p:sp>
      <p:pic>
        <p:nvPicPr>
          <p:cNvPr id="4" name="图片 5"/>
          <p:cNvPicPr>
            <a:picLocks noChangeAspect="1"/>
          </p:cNvPicPr>
          <p:nvPr/>
        </p:nvPicPr>
        <p:blipFill>
          <a:blip r:embed="rId3"/>
          <a:stretch>
            <a:fillRect/>
          </a:stretch>
        </p:blipFill>
        <p:spPr>
          <a:xfrm>
            <a:off x="614809" y="2412061"/>
            <a:ext cx="7280970" cy="514091"/>
          </a:xfrm>
          <a:prstGeom prst="rect">
            <a:avLst/>
          </a:prstGeom>
        </p:spPr>
      </p:pic>
      <p:cxnSp>
        <p:nvCxnSpPr>
          <p:cNvPr id="6" name="Straight Connector 5"/>
          <p:cNvCxnSpPr/>
          <p:nvPr/>
        </p:nvCxnSpPr>
        <p:spPr>
          <a:xfrm>
            <a:off x="2266950" y="2926152"/>
            <a:ext cx="132397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4410075" y="2928129"/>
            <a:ext cx="132397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6486525" y="2928129"/>
            <a:ext cx="1323975"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1911308" y="3695600"/>
            <a:ext cx="2035258" cy="369332"/>
          </a:xfrm>
          <a:prstGeom prst="rect">
            <a:avLst/>
          </a:prstGeom>
          <a:ln w="19050">
            <a:solidFill>
              <a:srgbClr val="430166"/>
            </a:solidFill>
            <a:prstDash val="dash"/>
          </a:ln>
        </p:spPr>
        <p:txBody>
          <a:bodyPr wrap="square">
            <a:spAutoFit/>
          </a:bodyPr>
          <a:lstStyle/>
          <a:p>
            <a:pPr algn="ctr"/>
            <a:r>
              <a:rPr lang="en-US" altLang="zh-CN" dirty="0"/>
              <a:t>Unary </a:t>
            </a:r>
            <a:r>
              <a:rPr lang="en-US" altLang="zh-CN" dirty="0" smtClean="0"/>
              <a:t>Relationship</a:t>
            </a:r>
            <a:endParaRPr lang="zh-CN" altLang="en-US" dirty="0"/>
          </a:p>
        </p:txBody>
      </p:sp>
      <p:sp>
        <p:nvSpPr>
          <p:cNvPr id="11" name="Rectangle 10"/>
          <p:cNvSpPr/>
          <p:nvPr/>
        </p:nvSpPr>
        <p:spPr>
          <a:xfrm>
            <a:off x="4085274" y="3686125"/>
            <a:ext cx="2239326" cy="369332"/>
          </a:xfrm>
          <a:prstGeom prst="rect">
            <a:avLst/>
          </a:prstGeom>
          <a:ln w="19050">
            <a:solidFill>
              <a:srgbClr val="430166"/>
            </a:solidFill>
            <a:prstDash val="dash"/>
          </a:ln>
        </p:spPr>
        <p:txBody>
          <a:bodyPr wrap="square">
            <a:spAutoFit/>
          </a:bodyPr>
          <a:lstStyle/>
          <a:p>
            <a:pPr algn="ctr"/>
            <a:r>
              <a:rPr lang="en-US" altLang="zh-CN" dirty="0"/>
              <a:t>Pairwise </a:t>
            </a:r>
            <a:r>
              <a:rPr lang="en-US" altLang="zh-CN" dirty="0" smtClean="0"/>
              <a:t>Relationship </a:t>
            </a:r>
            <a:endParaRPr lang="zh-CN" altLang="en-US" dirty="0"/>
          </a:p>
        </p:txBody>
      </p:sp>
      <p:sp>
        <p:nvSpPr>
          <p:cNvPr id="12" name="Rectangle 11"/>
          <p:cNvSpPr/>
          <p:nvPr/>
        </p:nvSpPr>
        <p:spPr>
          <a:xfrm>
            <a:off x="2679687" y="5020879"/>
            <a:ext cx="2689390" cy="461665"/>
          </a:xfrm>
          <a:prstGeom prst="rect">
            <a:avLst/>
          </a:prstGeom>
          <a:ln w="28575">
            <a:solidFill>
              <a:srgbClr val="FFC000"/>
            </a:solidFill>
            <a:prstDash val="dash"/>
          </a:ln>
        </p:spPr>
        <p:txBody>
          <a:bodyPr wrap="none">
            <a:spAutoFit/>
          </a:bodyPr>
          <a:lstStyle/>
          <a:p>
            <a:pPr algn="ctr"/>
            <a:r>
              <a:rPr lang="en-US" altLang="zh-CN" sz="2400" dirty="0"/>
              <a:t>Local Material Rules</a:t>
            </a:r>
          </a:p>
        </p:txBody>
      </p:sp>
      <p:sp>
        <p:nvSpPr>
          <p:cNvPr id="13" name="Rectangle 12"/>
          <p:cNvSpPr/>
          <p:nvPr/>
        </p:nvSpPr>
        <p:spPr>
          <a:xfrm>
            <a:off x="5695950" y="5020879"/>
            <a:ext cx="2970365" cy="461665"/>
          </a:xfrm>
          <a:prstGeom prst="rect">
            <a:avLst/>
          </a:prstGeom>
          <a:ln w="28575">
            <a:solidFill>
              <a:srgbClr val="FFC000"/>
            </a:solidFill>
            <a:prstDash val="dash"/>
          </a:ln>
        </p:spPr>
        <p:txBody>
          <a:bodyPr wrap="none">
            <a:spAutoFit/>
          </a:bodyPr>
          <a:lstStyle/>
          <a:p>
            <a:pPr algn="ctr"/>
            <a:r>
              <a:rPr lang="en-US" altLang="zh-CN" sz="2400" dirty="0"/>
              <a:t>Global Aesthetic Rules</a:t>
            </a:r>
            <a:endParaRPr lang="zh-CN" altLang="en-US" sz="2400" dirty="0"/>
          </a:p>
        </p:txBody>
      </p:sp>
      <p:sp>
        <p:nvSpPr>
          <p:cNvPr id="22" name="Down Arrow 21"/>
          <p:cNvSpPr/>
          <p:nvPr/>
        </p:nvSpPr>
        <p:spPr>
          <a:xfrm>
            <a:off x="2845593" y="3031650"/>
            <a:ext cx="166688" cy="50482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3" name="Down Arrow 22"/>
          <p:cNvSpPr/>
          <p:nvPr/>
        </p:nvSpPr>
        <p:spPr>
          <a:xfrm>
            <a:off x="4988718" y="3012580"/>
            <a:ext cx="166688" cy="50482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4" name="Down Arrow 23"/>
          <p:cNvSpPr/>
          <p:nvPr/>
        </p:nvSpPr>
        <p:spPr>
          <a:xfrm>
            <a:off x="3946566" y="4320079"/>
            <a:ext cx="166688" cy="50482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5" name="Down Arrow 24"/>
          <p:cNvSpPr/>
          <p:nvPr/>
        </p:nvSpPr>
        <p:spPr>
          <a:xfrm>
            <a:off x="7065168" y="3118290"/>
            <a:ext cx="166688" cy="170661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1651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up)">
                                      <p:cBhvr>
                                        <p:cTn id="14" dur="500"/>
                                        <p:tgtEl>
                                          <p:spTgt spid="22"/>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par>
                          <p:cTn id="25" fill="hold">
                            <p:stCondLst>
                              <p:cond delay="1500"/>
                            </p:stCondLst>
                            <p:childTnLst>
                              <p:par>
                                <p:cTn id="26" presetID="22" presetClass="entr" presetSubtype="1"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up)">
                                      <p:cBhvr>
                                        <p:cTn id="28" dur="500"/>
                                        <p:tgtEl>
                                          <p:spTgt spid="24"/>
                                        </p:tgtEl>
                                      </p:cBhvr>
                                    </p:animEffect>
                                  </p:childTnLst>
                                </p:cTn>
                              </p:par>
                            </p:childTnLst>
                          </p:cTn>
                        </p:par>
                        <p:par>
                          <p:cTn id="29" fill="hold">
                            <p:stCondLst>
                              <p:cond delay="2000"/>
                            </p:stCondLst>
                            <p:childTnLst>
                              <p:par>
                                <p:cTn id="30" presetID="16" presetClass="entr" presetSubtype="21"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par>
                          <p:cTn id="33" fill="hold">
                            <p:stCondLst>
                              <p:cond delay="2500"/>
                            </p:stCondLst>
                            <p:childTnLst>
                              <p:par>
                                <p:cTn id="34" presetID="22" presetClass="entr" presetSubtype="4"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down)">
                                      <p:cBhvr>
                                        <p:cTn id="36" dur="500"/>
                                        <p:tgtEl>
                                          <p:spTgt spid="8"/>
                                        </p:tgtEl>
                                      </p:cBhvr>
                                    </p:animEffect>
                                  </p:childTnLst>
                                </p:cTn>
                              </p:par>
                            </p:childTnLst>
                          </p:cTn>
                        </p:par>
                        <p:par>
                          <p:cTn id="37" fill="hold">
                            <p:stCondLst>
                              <p:cond delay="300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500"/>
                                        <p:tgtEl>
                                          <p:spTgt spid="25"/>
                                        </p:tgtEl>
                                      </p:cBhvr>
                                    </p:animEffect>
                                  </p:childTnLst>
                                </p:cTn>
                              </p:par>
                            </p:childTnLst>
                          </p:cTn>
                        </p:par>
                        <p:par>
                          <p:cTn id="41" fill="hold">
                            <p:stCondLst>
                              <p:cond delay="3500"/>
                            </p:stCondLst>
                            <p:childTnLst>
                              <p:par>
                                <p:cTn id="42" presetID="16" presetClass="entr" presetSubtype="21"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22" grpId="0" animBg="1"/>
      <p:bldP spid="23" grpId="0" animBg="1"/>
      <p:bldP spid="24"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14974" y="2115986"/>
            <a:ext cx="8965278" cy="3659490"/>
          </a:xfrm>
          <a:prstGeom prst="rect">
            <a:avLst/>
          </a:prstGeom>
        </p:spPr>
      </p:pic>
      <p:sp>
        <p:nvSpPr>
          <p:cNvPr id="2" name="Title 1"/>
          <p:cNvSpPr>
            <a:spLocks noGrp="1"/>
          </p:cNvSpPr>
          <p:nvPr>
            <p:ph type="title"/>
          </p:nvPr>
        </p:nvSpPr>
        <p:spPr/>
        <p:txBody>
          <a:bodyPr/>
          <a:lstStyle/>
          <a:p>
            <a:r>
              <a:rPr lang="en-US" altLang="zh-CN" dirty="0" smtClean="0"/>
              <a:t>Optimization</a:t>
            </a:r>
            <a:endParaRPr lang="zh-CN" altLang="en-US" dirty="0"/>
          </a:p>
        </p:txBody>
      </p:sp>
      <p:sp>
        <p:nvSpPr>
          <p:cNvPr id="3" name="Content Placeholder 2"/>
          <p:cNvSpPr>
            <a:spLocks noGrp="1"/>
          </p:cNvSpPr>
          <p:nvPr>
            <p:ph sz="quarter" idx="10"/>
          </p:nvPr>
        </p:nvSpPr>
        <p:spPr/>
        <p:txBody>
          <a:bodyPr/>
          <a:lstStyle/>
          <a:p>
            <a:r>
              <a:rPr lang="en-US" altLang="zh-CN" dirty="0"/>
              <a:t>Simulated Annealing</a:t>
            </a:r>
            <a:endParaRPr lang="zh-CN" altLang="en-US" dirty="0"/>
          </a:p>
        </p:txBody>
      </p:sp>
      <p:sp>
        <p:nvSpPr>
          <p:cNvPr id="7" name="Right Arrow 6"/>
          <p:cNvSpPr/>
          <p:nvPr/>
        </p:nvSpPr>
        <p:spPr>
          <a:xfrm>
            <a:off x="480803" y="3922031"/>
            <a:ext cx="8233620" cy="63455"/>
          </a:xfrm>
          <a:prstGeom prst="rightArrow">
            <a:avLst>
              <a:gd name="adj1" fmla="val 50000"/>
              <a:gd name="adj2" fmla="val 76267"/>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4"/>
          <a:stretch>
            <a:fillRect/>
          </a:stretch>
        </p:blipFill>
        <p:spPr>
          <a:xfrm>
            <a:off x="3146168" y="1064804"/>
            <a:ext cx="5823645" cy="411193"/>
          </a:xfrm>
          <a:prstGeom prst="rect">
            <a:avLst/>
          </a:prstGeom>
        </p:spPr>
      </p:pic>
    </p:spTree>
    <p:extLst>
      <p:ext uri="{BB962C8B-B14F-4D97-AF65-F5344CB8AC3E}">
        <p14:creationId xmlns:p14="http://schemas.microsoft.com/office/powerpoint/2010/main" val="40855227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5"/>
          <p:cNvPicPr>
            <a:picLocks noChangeAspect="1"/>
          </p:cNvPicPr>
          <p:nvPr/>
        </p:nvPicPr>
        <p:blipFill rotWithShape="1">
          <a:blip r:embed="rId3"/>
          <a:srcRect b="9957"/>
          <a:stretch/>
        </p:blipFill>
        <p:spPr>
          <a:xfrm>
            <a:off x="58585" y="2103992"/>
            <a:ext cx="6635502" cy="4179147"/>
          </a:xfrm>
          <a:prstGeom prst="rect">
            <a:avLst/>
          </a:prstGeom>
        </p:spPr>
      </p:pic>
      <p:sp>
        <p:nvSpPr>
          <p:cNvPr id="2" name="Title 1"/>
          <p:cNvSpPr>
            <a:spLocks noGrp="1"/>
          </p:cNvSpPr>
          <p:nvPr>
            <p:ph type="title"/>
          </p:nvPr>
        </p:nvSpPr>
        <p:spPr/>
        <p:txBody>
          <a:bodyPr/>
          <a:lstStyle/>
          <a:p>
            <a:r>
              <a:rPr lang="en-US" altLang="zh-CN" dirty="0" smtClean="0"/>
              <a:t>Unary Rule</a:t>
            </a:r>
            <a:endParaRPr lang="zh-CN" altLang="en-US" dirty="0"/>
          </a:p>
        </p:txBody>
      </p:sp>
      <p:sp>
        <p:nvSpPr>
          <p:cNvPr id="4" name="Rectangle 3"/>
          <p:cNvSpPr/>
          <p:nvPr/>
        </p:nvSpPr>
        <p:spPr>
          <a:xfrm>
            <a:off x="146050" y="1475997"/>
            <a:ext cx="6485338" cy="646331"/>
          </a:xfrm>
          <a:prstGeom prst="rect">
            <a:avLst/>
          </a:prstGeom>
        </p:spPr>
        <p:txBody>
          <a:bodyPr wrap="square">
            <a:spAutoFit/>
          </a:bodyPr>
          <a:lstStyle/>
          <a:p>
            <a:r>
              <a:rPr lang="en-US" altLang="zh-CN" sz="2800" b="1" dirty="0" smtClean="0">
                <a:solidFill>
                  <a:srgbClr val="430166"/>
                </a:solidFill>
              </a:rPr>
              <a:t>         </a:t>
            </a:r>
            <a:r>
              <a:rPr lang="en-US" altLang="zh-CN" sz="3600" b="1" dirty="0" smtClean="0">
                <a:solidFill>
                  <a:srgbClr val="430166"/>
                </a:solidFill>
              </a:rPr>
              <a:t>Without                   With</a:t>
            </a:r>
            <a:endParaRPr lang="en-US" altLang="zh-CN" sz="3600" b="1" dirty="0">
              <a:solidFill>
                <a:srgbClr val="430166"/>
              </a:solidFill>
            </a:endParaRPr>
          </a:p>
        </p:txBody>
      </p:sp>
      <p:sp>
        <p:nvSpPr>
          <p:cNvPr id="21" name="Rectangle 20"/>
          <p:cNvSpPr/>
          <p:nvPr/>
        </p:nvSpPr>
        <p:spPr>
          <a:xfrm>
            <a:off x="496957" y="2377413"/>
            <a:ext cx="2315817" cy="411512"/>
          </a:xfrm>
          <a:prstGeom prst="rect">
            <a:avLst/>
          </a:prstGeom>
          <a:noFill/>
          <a:ln w="19050">
            <a:solidFill>
              <a:srgbClr val="66FF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2" name="Rectangle 21"/>
          <p:cNvSpPr/>
          <p:nvPr/>
        </p:nvSpPr>
        <p:spPr>
          <a:xfrm>
            <a:off x="1143313" y="3664104"/>
            <a:ext cx="446947" cy="278580"/>
          </a:xfrm>
          <a:prstGeom prst="rect">
            <a:avLst/>
          </a:prstGeom>
          <a:noFill/>
          <a:ln w="19050">
            <a:solidFill>
              <a:srgbClr val="66FF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3" name="Rectangle 22"/>
          <p:cNvSpPr/>
          <p:nvPr/>
        </p:nvSpPr>
        <p:spPr>
          <a:xfrm>
            <a:off x="1762125" y="3727153"/>
            <a:ext cx="742950" cy="431063"/>
          </a:xfrm>
          <a:prstGeom prst="rect">
            <a:avLst/>
          </a:prstGeom>
          <a:noFill/>
          <a:ln w="19050">
            <a:solidFill>
              <a:srgbClr val="66FF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6" name="Rectangle 25"/>
          <p:cNvSpPr/>
          <p:nvPr/>
        </p:nvSpPr>
        <p:spPr>
          <a:xfrm>
            <a:off x="237942" y="4308443"/>
            <a:ext cx="885825" cy="318887"/>
          </a:xfrm>
          <a:prstGeom prst="rect">
            <a:avLst/>
          </a:prstGeom>
          <a:noFill/>
          <a:ln w="19050">
            <a:solidFill>
              <a:srgbClr val="66FF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8" name="Rectangle 27"/>
          <p:cNvSpPr/>
          <p:nvPr/>
        </p:nvSpPr>
        <p:spPr>
          <a:xfrm rot="20584391">
            <a:off x="893423" y="5221386"/>
            <a:ext cx="885825" cy="185254"/>
          </a:xfrm>
          <a:prstGeom prst="rect">
            <a:avLst/>
          </a:prstGeom>
          <a:noFill/>
          <a:ln w="19050">
            <a:solidFill>
              <a:srgbClr val="66FF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p:nvGrpSpPr>
          <p:cNvPr id="34" name="Group 33"/>
          <p:cNvGrpSpPr/>
          <p:nvPr/>
        </p:nvGrpSpPr>
        <p:grpSpPr>
          <a:xfrm>
            <a:off x="208423" y="4864926"/>
            <a:ext cx="2689277" cy="1016144"/>
            <a:chOff x="208423" y="4864926"/>
            <a:chExt cx="2689277" cy="1016144"/>
          </a:xfrm>
        </p:grpSpPr>
        <p:sp>
          <p:nvSpPr>
            <p:cNvPr id="27" name="Rectangle 26"/>
            <p:cNvSpPr/>
            <p:nvPr/>
          </p:nvSpPr>
          <p:spPr>
            <a:xfrm rot="20769646">
              <a:off x="1104146" y="5540948"/>
              <a:ext cx="885825" cy="340122"/>
            </a:xfrm>
            <a:prstGeom prst="rect">
              <a:avLst/>
            </a:prstGeom>
            <a:noFill/>
            <a:ln w="19050">
              <a:solidFill>
                <a:srgbClr val="66FF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1" name="Rectangle 30"/>
            <p:cNvSpPr/>
            <p:nvPr/>
          </p:nvSpPr>
          <p:spPr>
            <a:xfrm rot="696653">
              <a:off x="2278048" y="4864926"/>
              <a:ext cx="619652" cy="355751"/>
            </a:xfrm>
            <a:prstGeom prst="rect">
              <a:avLst/>
            </a:prstGeom>
            <a:noFill/>
            <a:ln w="19050">
              <a:solidFill>
                <a:srgbClr val="66FF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2" name="Rectangle 31"/>
            <p:cNvSpPr/>
            <p:nvPr/>
          </p:nvSpPr>
          <p:spPr>
            <a:xfrm rot="4950130">
              <a:off x="249183" y="5277357"/>
              <a:ext cx="274231" cy="355751"/>
            </a:xfrm>
            <a:prstGeom prst="rect">
              <a:avLst/>
            </a:prstGeom>
            <a:noFill/>
            <a:ln w="19050">
              <a:solidFill>
                <a:srgbClr val="66FF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p:sp>
        <p:nvSpPr>
          <p:cNvPr id="33" name="Rectangle 32"/>
          <p:cNvSpPr/>
          <p:nvPr/>
        </p:nvSpPr>
        <p:spPr>
          <a:xfrm>
            <a:off x="2260343" y="5534479"/>
            <a:ext cx="885825" cy="621943"/>
          </a:xfrm>
          <a:prstGeom prst="rect">
            <a:avLst/>
          </a:prstGeom>
          <a:noFill/>
          <a:ln w="19050">
            <a:solidFill>
              <a:srgbClr val="66FF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8" name="内容占位符 2"/>
          <p:cNvSpPr>
            <a:spLocks noGrp="1"/>
          </p:cNvSpPr>
          <p:nvPr>
            <p:ph sz="quarter" idx="10"/>
          </p:nvPr>
        </p:nvSpPr>
        <p:spPr>
          <a:xfrm>
            <a:off x="3446995" y="1381538"/>
            <a:ext cx="3247091" cy="4901601"/>
          </a:xfrm>
          <a:solidFill>
            <a:srgbClr val="FFFFFF"/>
          </a:solidFill>
        </p:spPr>
        <p:txBody>
          <a:bodyPr>
            <a:normAutofit/>
          </a:bodyPr>
          <a:lstStyle/>
          <a:p>
            <a:endParaRPr lang="en-US" altLang="zh-CN" sz="2400" dirty="0" smtClean="0"/>
          </a:p>
          <a:p>
            <a:endParaRPr lang="en-US" altLang="zh-CN" sz="2400" dirty="0"/>
          </a:p>
          <a:p>
            <a:r>
              <a:rPr lang="en-US" altLang="zh-CN" sz="2400" dirty="0" smtClean="0"/>
              <a:t>Living room</a:t>
            </a:r>
          </a:p>
          <a:p>
            <a:pPr lvl="1"/>
            <a:r>
              <a:rPr lang="en-US" altLang="zh-CN" sz="2000" b="1" i="1" dirty="0" smtClean="0">
                <a:solidFill>
                  <a:srgbClr val="66FF66"/>
                </a:solidFill>
              </a:rPr>
              <a:t>metal</a:t>
            </a:r>
            <a:r>
              <a:rPr lang="en-US" altLang="zh-CN" sz="2000" dirty="0" smtClean="0"/>
              <a:t> cabinets</a:t>
            </a:r>
          </a:p>
          <a:p>
            <a:pPr lvl="1"/>
            <a:r>
              <a:rPr lang="en-US" altLang="zh-CN" sz="2000" b="1" i="1" dirty="0">
                <a:solidFill>
                  <a:srgbClr val="66FF66"/>
                </a:solidFill>
              </a:rPr>
              <a:t>m</a:t>
            </a:r>
            <a:r>
              <a:rPr lang="en-US" altLang="zh-CN" sz="2000" b="1" i="1" dirty="0" smtClean="0">
                <a:solidFill>
                  <a:srgbClr val="66FF66"/>
                </a:solidFill>
              </a:rPr>
              <a:t>arble </a:t>
            </a:r>
            <a:r>
              <a:rPr lang="en-US" altLang="zh-CN" sz="2000" dirty="0"/>
              <a:t>chair</a:t>
            </a:r>
            <a:endParaRPr lang="en-US" altLang="zh-CN" sz="2000" dirty="0" smtClean="0"/>
          </a:p>
          <a:p>
            <a:pPr lvl="1"/>
            <a:r>
              <a:rPr lang="en-US" altLang="zh-CN" sz="2000" b="1" dirty="0">
                <a:solidFill>
                  <a:srgbClr val="66FF66"/>
                </a:solidFill>
              </a:rPr>
              <a:t>leather </a:t>
            </a:r>
            <a:r>
              <a:rPr lang="en-US" altLang="zh-CN" sz="2000" dirty="0" smtClean="0"/>
              <a:t>rug</a:t>
            </a:r>
            <a:endParaRPr lang="en-US" altLang="zh-CN" sz="2000" dirty="0"/>
          </a:p>
          <a:p>
            <a:r>
              <a:rPr lang="en-US" altLang="zh-CN" sz="2400" dirty="0"/>
              <a:t>B</a:t>
            </a:r>
            <a:r>
              <a:rPr lang="en-US" altLang="zh-CN" sz="2400" dirty="0" smtClean="0"/>
              <a:t>edroom</a:t>
            </a:r>
          </a:p>
          <a:p>
            <a:pPr lvl="1"/>
            <a:r>
              <a:rPr lang="en-US" altLang="zh-CN" sz="2000" b="1" i="1" dirty="0" smtClean="0">
                <a:solidFill>
                  <a:srgbClr val="66FF66"/>
                </a:solidFill>
              </a:rPr>
              <a:t>marble</a:t>
            </a:r>
            <a:r>
              <a:rPr lang="en-US" altLang="zh-CN" sz="2000" dirty="0" smtClean="0"/>
              <a:t> walls</a:t>
            </a:r>
          </a:p>
          <a:p>
            <a:pPr lvl="1"/>
            <a:r>
              <a:rPr lang="en-US" altLang="zh-CN" sz="2000" b="1" i="1" dirty="0" smtClean="0">
                <a:solidFill>
                  <a:srgbClr val="66FF66"/>
                </a:solidFill>
              </a:rPr>
              <a:t>wooden</a:t>
            </a:r>
            <a:r>
              <a:rPr lang="en-US" altLang="zh-CN" sz="2000" dirty="0" smtClean="0"/>
              <a:t> quilt</a:t>
            </a:r>
          </a:p>
          <a:p>
            <a:pPr lvl="1"/>
            <a:r>
              <a:rPr lang="en-US" altLang="zh-CN" sz="2000" b="1" i="1" dirty="0" smtClean="0">
                <a:solidFill>
                  <a:srgbClr val="66FF66"/>
                </a:solidFill>
              </a:rPr>
              <a:t>metal</a:t>
            </a:r>
            <a:r>
              <a:rPr lang="en-US" altLang="zh-CN" sz="2000" dirty="0" smtClean="0"/>
              <a:t> </a:t>
            </a:r>
            <a:r>
              <a:rPr lang="en-US" altLang="zh-CN" sz="2000" dirty="0"/>
              <a:t>night </a:t>
            </a:r>
            <a:r>
              <a:rPr lang="en-US" altLang="zh-CN" sz="2000" dirty="0" smtClean="0"/>
              <a:t>tables, dresser, bed frame</a:t>
            </a:r>
          </a:p>
          <a:p>
            <a:pPr lvl="1"/>
            <a:r>
              <a:rPr lang="en-US" altLang="zh-CN" sz="2000" b="1" i="1" dirty="0">
                <a:solidFill>
                  <a:srgbClr val="66FF66"/>
                </a:solidFill>
              </a:rPr>
              <a:t>l</a:t>
            </a:r>
            <a:r>
              <a:rPr lang="en-US" altLang="zh-CN" sz="2000" b="1" i="1" dirty="0" smtClean="0">
                <a:solidFill>
                  <a:srgbClr val="66FF66"/>
                </a:solidFill>
              </a:rPr>
              <a:t>eather</a:t>
            </a:r>
            <a:r>
              <a:rPr lang="en-US" altLang="zh-CN" sz="2000" dirty="0" smtClean="0"/>
              <a:t> floor</a:t>
            </a:r>
            <a:endParaRPr lang="zh-CN" altLang="en-US" sz="2000" dirty="0"/>
          </a:p>
        </p:txBody>
      </p:sp>
      <p:pic>
        <p:nvPicPr>
          <p:cNvPr id="16" name="图片 5"/>
          <p:cNvPicPr>
            <a:picLocks noChangeAspect="1"/>
          </p:cNvPicPr>
          <p:nvPr/>
        </p:nvPicPr>
        <p:blipFill>
          <a:blip r:embed="rId4"/>
          <a:stretch>
            <a:fillRect/>
          </a:stretch>
        </p:blipFill>
        <p:spPr>
          <a:xfrm>
            <a:off x="3146168" y="1064804"/>
            <a:ext cx="5823645" cy="411193"/>
          </a:xfrm>
          <a:prstGeom prst="rect">
            <a:avLst/>
          </a:prstGeom>
        </p:spPr>
      </p:pic>
      <p:sp>
        <p:nvSpPr>
          <p:cNvPr id="3" name="Rectangle 2"/>
          <p:cNvSpPr/>
          <p:nvPr/>
        </p:nvSpPr>
        <p:spPr>
          <a:xfrm>
            <a:off x="4188914" y="1073421"/>
            <a:ext cx="1670115" cy="36844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9" name="Rectangle 18"/>
          <p:cNvSpPr/>
          <p:nvPr/>
        </p:nvSpPr>
        <p:spPr>
          <a:xfrm>
            <a:off x="58585" y="1651800"/>
            <a:ext cx="3522815" cy="463133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9108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19"/>
                                        </p:tgtEl>
                                      </p:cBhvr>
                                    </p:animEffect>
                                    <p:set>
                                      <p:cBhvr>
                                        <p:cTn id="11" dur="1" fill="hold">
                                          <p:stCondLst>
                                            <p:cond delay="499"/>
                                          </p:stCondLst>
                                        </p:cTn>
                                        <p:tgtEl>
                                          <p:spTgt spid="1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18">
                                            <p:txEl>
                                              <p:pRg st="2" end="2"/>
                                            </p:txEl>
                                          </p:spTgt>
                                        </p:tgtEl>
                                        <p:attrNameLst>
                                          <p:attrName>style.visibility</p:attrName>
                                        </p:attrNameLst>
                                      </p:cBhvr>
                                      <p:to>
                                        <p:strVal val="visible"/>
                                      </p:to>
                                    </p:set>
                                    <p:animEffect transition="in" filter="circle(in)">
                                      <p:cBhvr>
                                        <p:cTn id="16" dur="1000"/>
                                        <p:tgtEl>
                                          <p:spTgt spid="18">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circle(in)">
                                      <p:cBhvr>
                                        <p:cTn id="21" dur="1000"/>
                                        <p:tgtEl>
                                          <p:spTgt spid="21"/>
                                        </p:tgtEl>
                                      </p:cBhvr>
                                    </p:animEffect>
                                  </p:childTnLst>
                                </p:cTn>
                              </p:par>
                              <p:par>
                                <p:cTn id="22" presetID="6" presetClass="entr" presetSubtype="16" fill="hold" nodeType="withEffect">
                                  <p:stCondLst>
                                    <p:cond delay="0"/>
                                  </p:stCondLst>
                                  <p:childTnLst>
                                    <p:set>
                                      <p:cBhvr>
                                        <p:cTn id="23" dur="1" fill="hold">
                                          <p:stCondLst>
                                            <p:cond delay="0"/>
                                          </p:stCondLst>
                                        </p:cTn>
                                        <p:tgtEl>
                                          <p:spTgt spid="18">
                                            <p:txEl>
                                              <p:pRg st="3" end="3"/>
                                            </p:txEl>
                                          </p:spTgt>
                                        </p:tgtEl>
                                        <p:attrNameLst>
                                          <p:attrName>style.visibility</p:attrName>
                                        </p:attrNameLst>
                                      </p:cBhvr>
                                      <p:to>
                                        <p:strVal val="visible"/>
                                      </p:to>
                                    </p:set>
                                    <p:animEffect transition="in" filter="circle(in)">
                                      <p:cBhvr>
                                        <p:cTn id="24" dur="1000"/>
                                        <p:tgtEl>
                                          <p:spTgt spid="18">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circle(in)">
                                      <p:cBhvr>
                                        <p:cTn id="29" dur="1000"/>
                                        <p:tgtEl>
                                          <p:spTgt spid="22"/>
                                        </p:tgtEl>
                                      </p:cBhvr>
                                    </p:animEffect>
                                  </p:childTnLst>
                                </p:cTn>
                              </p:par>
                              <p:par>
                                <p:cTn id="30" presetID="6" presetClass="entr" presetSubtype="16" fill="hold" nodeType="withEffect">
                                  <p:stCondLst>
                                    <p:cond delay="0"/>
                                  </p:stCondLst>
                                  <p:childTnLst>
                                    <p:set>
                                      <p:cBhvr>
                                        <p:cTn id="31" dur="1" fill="hold">
                                          <p:stCondLst>
                                            <p:cond delay="0"/>
                                          </p:stCondLst>
                                        </p:cTn>
                                        <p:tgtEl>
                                          <p:spTgt spid="18">
                                            <p:txEl>
                                              <p:pRg st="4" end="4"/>
                                            </p:txEl>
                                          </p:spTgt>
                                        </p:tgtEl>
                                        <p:attrNameLst>
                                          <p:attrName>style.visibility</p:attrName>
                                        </p:attrNameLst>
                                      </p:cBhvr>
                                      <p:to>
                                        <p:strVal val="visible"/>
                                      </p:to>
                                    </p:set>
                                    <p:animEffect transition="in" filter="circle(in)">
                                      <p:cBhvr>
                                        <p:cTn id="32" dur="1000"/>
                                        <p:tgtEl>
                                          <p:spTgt spid="18">
                                            <p:txEl>
                                              <p:pRg st="4" end="4"/>
                                            </p:txEl>
                                          </p:spTgt>
                                        </p:tgtEl>
                                      </p:cBhvr>
                                    </p:animEffect>
                                  </p:childTnLst>
                                </p:cTn>
                              </p:par>
                              <p:par>
                                <p:cTn id="33" presetID="10" presetClass="exit" presetSubtype="0" fill="hold" grpId="1" nodeType="withEffect">
                                  <p:stCondLst>
                                    <p:cond delay="0"/>
                                  </p:stCondLst>
                                  <p:childTnLst>
                                    <p:animEffect transition="out" filter="fade">
                                      <p:cBhvr>
                                        <p:cTn id="34" dur="500"/>
                                        <p:tgtEl>
                                          <p:spTgt spid="21"/>
                                        </p:tgtEl>
                                      </p:cBhvr>
                                    </p:animEffect>
                                    <p:set>
                                      <p:cBhvr>
                                        <p:cTn id="35" dur="1" fill="hold">
                                          <p:stCondLst>
                                            <p:cond delay="499"/>
                                          </p:stCondLst>
                                        </p:cTn>
                                        <p:tgtEl>
                                          <p:spTgt spid="2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circle(in)">
                                      <p:cBhvr>
                                        <p:cTn id="40" dur="1000"/>
                                        <p:tgtEl>
                                          <p:spTgt spid="23"/>
                                        </p:tgtEl>
                                      </p:cBhvr>
                                    </p:animEffect>
                                  </p:childTnLst>
                                </p:cTn>
                              </p:par>
                              <p:par>
                                <p:cTn id="41" presetID="6" presetClass="entr" presetSubtype="16" fill="hold" nodeType="withEffect">
                                  <p:stCondLst>
                                    <p:cond delay="0"/>
                                  </p:stCondLst>
                                  <p:childTnLst>
                                    <p:set>
                                      <p:cBhvr>
                                        <p:cTn id="42" dur="1" fill="hold">
                                          <p:stCondLst>
                                            <p:cond delay="0"/>
                                          </p:stCondLst>
                                        </p:cTn>
                                        <p:tgtEl>
                                          <p:spTgt spid="18">
                                            <p:txEl>
                                              <p:pRg st="5" end="5"/>
                                            </p:txEl>
                                          </p:spTgt>
                                        </p:tgtEl>
                                        <p:attrNameLst>
                                          <p:attrName>style.visibility</p:attrName>
                                        </p:attrNameLst>
                                      </p:cBhvr>
                                      <p:to>
                                        <p:strVal val="visible"/>
                                      </p:to>
                                    </p:set>
                                    <p:animEffect transition="in" filter="circle(in)">
                                      <p:cBhvr>
                                        <p:cTn id="43" dur="1000"/>
                                        <p:tgtEl>
                                          <p:spTgt spid="18">
                                            <p:txEl>
                                              <p:pRg st="5" end="5"/>
                                            </p:txEl>
                                          </p:spTgt>
                                        </p:tgtEl>
                                      </p:cBhvr>
                                    </p:animEffect>
                                  </p:childTnLst>
                                </p:cTn>
                              </p:par>
                              <p:par>
                                <p:cTn id="44" presetID="10" presetClass="exit" presetSubtype="0" fill="hold" grpId="1" nodeType="withEffect">
                                  <p:stCondLst>
                                    <p:cond delay="0"/>
                                  </p:stCondLst>
                                  <p:childTnLst>
                                    <p:animEffect transition="out" filter="fade">
                                      <p:cBhvr>
                                        <p:cTn id="45" dur="500"/>
                                        <p:tgtEl>
                                          <p:spTgt spid="22"/>
                                        </p:tgtEl>
                                      </p:cBhvr>
                                    </p:animEffect>
                                    <p:set>
                                      <p:cBhvr>
                                        <p:cTn id="46" dur="1" fill="hold">
                                          <p:stCondLst>
                                            <p:cond delay="499"/>
                                          </p:stCondLst>
                                        </p:cTn>
                                        <p:tgtEl>
                                          <p:spTgt spid="2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18">
                                            <p:txEl>
                                              <p:pRg st="6" end="6"/>
                                            </p:txEl>
                                          </p:spTgt>
                                        </p:tgtEl>
                                        <p:attrNameLst>
                                          <p:attrName>style.visibility</p:attrName>
                                        </p:attrNameLst>
                                      </p:cBhvr>
                                      <p:to>
                                        <p:strVal val="visible"/>
                                      </p:to>
                                    </p:set>
                                    <p:animEffect transition="in" filter="circle(in)">
                                      <p:cBhvr>
                                        <p:cTn id="51" dur="1000"/>
                                        <p:tgtEl>
                                          <p:spTgt spid="18">
                                            <p:txEl>
                                              <p:pRg st="6" end="6"/>
                                            </p:txEl>
                                          </p:spTgt>
                                        </p:tgtEl>
                                      </p:cBhvr>
                                    </p:animEffect>
                                  </p:childTnLst>
                                </p:cTn>
                              </p:par>
                              <p:par>
                                <p:cTn id="52" presetID="10" presetClass="exit" presetSubtype="0" fill="hold" grpId="1" nodeType="withEffect">
                                  <p:stCondLst>
                                    <p:cond delay="0"/>
                                  </p:stCondLst>
                                  <p:childTnLst>
                                    <p:animEffect transition="out" filter="fade">
                                      <p:cBhvr>
                                        <p:cTn id="53" dur="500"/>
                                        <p:tgtEl>
                                          <p:spTgt spid="23"/>
                                        </p:tgtEl>
                                      </p:cBhvr>
                                    </p:animEffect>
                                    <p:set>
                                      <p:cBhvr>
                                        <p:cTn id="54" dur="1" fill="hold">
                                          <p:stCondLst>
                                            <p:cond delay="499"/>
                                          </p:stCondLst>
                                        </p:cTn>
                                        <p:tgtEl>
                                          <p:spTgt spid="2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circle(in)">
                                      <p:cBhvr>
                                        <p:cTn id="59" dur="1000"/>
                                        <p:tgtEl>
                                          <p:spTgt spid="26"/>
                                        </p:tgtEl>
                                      </p:cBhvr>
                                    </p:animEffect>
                                  </p:childTnLst>
                                </p:cTn>
                              </p:par>
                              <p:par>
                                <p:cTn id="60" presetID="6" presetClass="entr" presetSubtype="16" fill="hold" nodeType="withEffect">
                                  <p:stCondLst>
                                    <p:cond delay="0"/>
                                  </p:stCondLst>
                                  <p:childTnLst>
                                    <p:set>
                                      <p:cBhvr>
                                        <p:cTn id="61" dur="1" fill="hold">
                                          <p:stCondLst>
                                            <p:cond delay="0"/>
                                          </p:stCondLst>
                                        </p:cTn>
                                        <p:tgtEl>
                                          <p:spTgt spid="18">
                                            <p:txEl>
                                              <p:pRg st="7" end="7"/>
                                            </p:txEl>
                                          </p:spTgt>
                                        </p:tgtEl>
                                        <p:attrNameLst>
                                          <p:attrName>style.visibility</p:attrName>
                                        </p:attrNameLst>
                                      </p:cBhvr>
                                      <p:to>
                                        <p:strVal val="visible"/>
                                      </p:to>
                                    </p:set>
                                    <p:animEffect transition="in" filter="circle(in)">
                                      <p:cBhvr>
                                        <p:cTn id="62" dur="1000"/>
                                        <p:tgtEl>
                                          <p:spTgt spid="18">
                                            <p:txEl>
                                              <p:pRg st="7" end="7"/>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circle(in)">
                                      <p:cBhvr>
                                        <p:cTn id="67" dur="1000"/>
                                        <p:tgtEl>
                                          <p:spTgt spid="28"/>
                                        </p:tgtEl>
                                      </p:cBhvr>
                                    </p:animEffect>
                                  </p:childTnLst>
                                </p:cTn>
                              </p:par>
                              <p:par>
                                <p:cTn id="68" presetID="10" presetClass="exit" presetSubtype="0" fill="hold" grpId="1" nodeType="withEffect">
                                  <p:stCondLst>
                                    <p:cond delay="0"/>
                                  </p:stCondLst>
                                  <p:childTnLst>
                                    <p:animEffect transition="out" filter="fade">
                                      <p:cBhvr>
                                        <p:cTn id="69" dur="500"/>
                                        <p:tgtEl>
                                          <p:spTgt spid="26"/>
                                        </p:tgtEl>
                                      </p:cBhvr>
                                    </p:animEffect>
                                    <p:set>
                                      <p:cBhvr>
                                        <p:cTn id="70" dur="1" fill="hold">
                                          <p:stCondLst>
                                            <p:cond delay="499"/>
                                          </p:stCondLst>
                                        </p:cTn>
                                        <p:tgtEl>
                                          <p:spTgt spid="26"/>
                                        </p:tgtEl>
                                        <p:attrNameLst>
                                          <p:attrName>style.visibility</p:attrName>
                                        </p:attrNameLst>
                                      </p:cBhvr>
                                      <p:to>
                                        <p:strVal val="hidden"/>
                                      </p:to>
                                    </p:set>
                                  </p:childTnLst>
                                </p:cTn>
                              </p:par>
                              <p:par>
                                <p:cTn id="71" presetID="6" presetClass="entr" presetSubtype="16" fill="hold" nodeType="withEffect">
                                  <p:stCondLst>
                                    <p:cond delay="0"/>
                                  </p:stCondLst>
                                  <p:childTnLst>
                                    <p:set>
                                      <p:cBhvr>
                                        <p:cTn id="72" dur="1" fill="hold">
                                          <p:stCondLst>
                                            <p:cond delay="0"/>
                                          </p:stCondLst>
                                        </p:cTn>
                                        <p:tgtEl>
                                          <p:spTgt spid="18">
                                            <p:txEl>
                                              <p:pRg st="8" end="8"/>
                                            </p:txEl>
                                          </p:spTgt>
                                        </p:tgtEl>
                                        <p:attrNameLst>
                                          <p:attrName>style.visibility</p:attrName>
                                        </p:attrNameLst>
                                      </p:cBhvr>
                                      <p:to>
                                        <p:strVal val="visible"/>
                                      </p:to>
                                    </p:set>
                                    <p:animEffect transition="in" filter="circle(in)">
                                      <p:cBhvr>
                                        <p:cTn id="73" dur="1000"/>
                                        <p:tgtEl>
                                          <p:spTgt spid="18">
                                            <p:txEl>
                                              <p:pRg st="8" end="8"/>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6" presetClass="entr" presetSubtype="16" fill="hold" nodeType="click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circle(in)">
                                      <p:cBhvr>
                                        <p:cTn id="78" dur="1000"/>
                                        <p:tgtEl>
                                          <p:spTgt spid="34"/>
                                        </p:tgtEl>
                                      </p:cBhvr>
                                    </p:animEffect>
                                  </p:childTnLst>
                                </p:cTn>
                              </p:par>
                              <p:par>
                                <p:cTn id="79" presetID="6" presetClass="entr" presetSubtype="16" fill="hold" nodeType="withEffect">
                                  <p:stCondLst>
                                    <p:cond delay="0"/>
                                  </p:stCondLst>
                                  <p:childTnLst>
                                    <p:set>
                                      <p:cBhvr>
                                        <p:cTn id="80" dur="1" fill="hold">
                                          <p:stCondLst>
                                            <p:cond delay="0"/>
                                          </p:stCondLst>
                                        </p:cTn>
                                        <p:tgtEl>
                                          <p:spTgt spid="18">
                                            <p:txEl>
                                              <p:pRg st="9" end="9"/>
                                            </p:txEl>
                                          </p:spTgt>
                                        </p:tgtEl>
                                        <p:attrNameLst>
                                          <p:attrName>style.visibility</p:attrName>
                                        </p:attrNameLst>
                                      </p:cBhvr>
                                      <p:to>
                                        <p:strVal val="visible"/>
                                      </p:to>
                                    </p:set>
                                    <p:animEffect transition="in" filter="circle(in)">
                                      <p:cBhvr>
                                        <p:cTn id="81" dur="1000"/>
                                        <p:tgtEl>
                                          <p:spTgt spid="18">
                                            <p:txEl>
                                              <p:pRg st="9" end="9"/>
                                            </p:txEl>
                                          </p:spTgt>
                                        </p:tgtEl>
                                      </p:cBhvr>
                                    </p:animEffect>
                                  </p:childTnLst>
                                </p:cTn>
                              </p:par>
                              <p:par>
                                <p:cTn id="82" presetID="10" presetClass="exit" presetSubtype="0" fill="hold" grpId="1" nodeType="withEffect">
                                  <p:stCondLst>
                                    <p:cond delay="0"/>
                                  </p:stCondLst>
                                  <p:childTnLst>
                                    <p:animEffect transition="out" filter="fade">
                                      <p:cBhvr>
                                        <p:cTn id="83" dur="500"/>
                                        <p:tgtEl>
                                          <p:spTgt spid="28"/>
                                        </p:tgtEl>
                                      </p:cBhvr>
                                    </p:animEffect>
                                    <p:set>
                                      <p:cBhvr>
                                        <p:cTn id="84" dur="1" fill="hold">
                                          <p:stCondLst>
                                            <p:cond delay="499"/>
                                          </p:stCondLst>
                                        </p:cTn>
                                        <p:tgtEl>
                                          <p:spTgt spid="28"/>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6" presetClass="entr" presetSubtype="16" fill="hold" grpId="0" nodeType="click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circle(in)">
                                      <p:cBhvr>
                                        <p:cTn id="89" dur="1000"/>
                                        <p:tgtEl>
                                          <p:spTgt spid="33"/>
                                        </p:tgtEl>
                                      </p:cBhvr>
                                    </p:animEffect>
                                  </p:childTnLst>
                                </p:cTn>
                              </p:par>
                              <p:par>
                                <p:cTn id="90" presetID="6" presetClass="entr" presetSubtype="16" fill="hold" nodeType="withEffect">
                                  <p:stCondLst>
                                    <p:cond delay="0"/>
                                  </p:stCondLst>
                                  <p:childTnLst>
                                    <p:set>
                                      <p:cBhvr>
                                        <p:cTn id="91" dur="1" fill="hold">
                                          <p:stCondLst>
                                            <p:cond delay="0"/>
                                          </p:stCondLst>
                                        </p:cTn>
                                        <p:tgtEl>
                                          <p:spTgt spid="18">
                                            <p:txEl>
                                              <p:pRg st="10" end="10"/>
                                            </p:txEl>
                                          </p:spTgt>
                                        </p:tgtEl>
                                        <p:attrNameLst>
                                          <p:attrName>style.visibility</p:attrName>
                                        </p:attrNameLst>
                                      </p:cBhvr>
                                      <p:to>
                                        <p:strVal val="visible"/>
                                      </p:to>
                                    </p:set>
                                    <p:animEffect transition="in" filter="circle(in)">
                                      <p:cBhvr>
                                        <p:cTn id="92" dur="1000"/>
                                        <p:tgtEl>
                                          <p:spTgt spid="18">
                                            <p:txEl>
                                              <p:pRg st="10" end="10"/>
                                            </p:txEl>
                                          </p:spTgt>
                                        </p:tgtEl>
                                      </p:cBhvr>
                                    </p:animEffect>
                                  </p:childTnLst>
                                </p:cTn>
                              </p:par>
                              <p:par>
                                <p:cTn id="93" presetID="10" presetClass="exit" presetSubtype="0" fill="hold" nodeType="withEffect">
                                  <p:stCondLst>
                                    <p:cond delay="0"/>
                                  </p:stCondLst>
                                  <p:childTnLst>
                                    <p:animEffect transition="out" filter="fade">
                                      <p:cBhvr>
                                        <p:cTn id="94" dur="500"/>
                                        <p:tgtEl>
                                          <p:spTgt spid="34"/>
                                        </p:tgtEl>
                                      </p:cBhvr>
                                    </p:animEffect>
                                    <p:set>
                                      <p:cBhvr>
                                        <p:cTn id="95" dur="1" fill="hold">
                                          <p:stCondLst>
                                            <p:cond delay="499"/>
                                          </p:stCondLst>
                                        </p:cTn>
                                        <p:tgtEl>
                                          <p:spTgt spid="34"/>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grpId="1" nodeType="clickEffect">
                                  <p:stCondLst>
                                    <p:cond delay="0"/>
                                  </p:stCondLst>
                                  <p:childTnLst>
                                    <p:animEffect transition="out" filter="fade">
                                      <p:cBhvr>
                                        <p:cTn id="99" dur="500"/>
                                        <p:tgtEl>
                                          <p:spTgt spid="33"/>
                                        </p:tgtEl>
                                      </p:cBhvr>
                                    </p:animEffect>
                                    <p:set>
                                      <p:cBhvr>
                                        <p:cTn id="100" dur="1" fill="hold">
                                          <p:stCondLst>
                                            <p:cond delay="499"/>
                                          </p:stCondLst>
                                        </p:cTn>
                                        <p:tgtEl>
                                          <p:spTgt spid="33"/>
                                        </p:tgtEl>
                                        <p:attrNameLst>
                                          <p:attrName>style.visibility</p:attrName>
                                        </p:attrNameLst>
                                      </p:cBhvr>
                                      <p:to>
                                        <p:strVal val="hidden"/>
                                      </p:to>
                                    </p:set>
                                  </p:childTnLst>
                                </p:cTn>
                              </p:par>
                            </p:childTnLst>
                          </p:cTn>
                        </p:par>
                        <p:par>
                          <p:cTn id="101" fill="hold">
                            <p:stCondLst>
                              <p:cond delay="500"/>
                            </p:stCondLst>
                            <p:childTnLst>
                              <p:par>
                                <p:cTn id="102" presetID="22" presetClass="exit" presetSubtype="8" fill="hold" grpId="0" nodeType="afterEffect">
                                  <p:stCondLst>
                                    <p:cond delay="0"/>
                                  </p:stCondLst>
                                  <p:childTnLst>
                                    <p:animEffect transition="out" filter="wipe(left)">
                                      <p:cBhvr>
                                        <p:cTn id="103" dur="500"/>
                                        <p:tgtEl>
                                          <p:spTgt spid="18">
                                            <p:bg/>
                                          </p:spTgt>
                                        </p:tgtEl>
                                      </p:cBhvr>
                                    </p:animEffect>
                                    <p:set>
                                      <p:cBhvr>
                                        <p:cTn id="104" dur="1" fill="hold">
                                          <p:stCondLst>
                                            <p:cond delay="499"/>
                                          </p:stCondLst>
                                        </p:cTn>
                                        <p:tgtEl>
                                          <p:spTgt spid="18">
                                            <p:bg/>
                                          </p:spTgt>
                                        </p:tgtEl>
                                        <p:attrNameLst>
                                          <p:attrName>style.visibility</p:attrName>
                                        </p:attrNameLst>
                                      </p:cBhvr>
                                      <p:to>
                                        <p:strVal val="hidden"/>
                                      </p:to>
                                    </p:set>
                                  </p:childTnLst>
                                </p:cTn>
                              </p:par>
                              <p:par>
                                <p:cTn id="105" presetID="22" presetClass="exit" presetSubtype="8" fill="hold" nodeType="withEffect">
                                  <p:stCondLst>
                                    <p:cond delay="0"/>
                                  </p:stCondLst>
                                  <p:childTnLst>
                                    <p:animEffect transition="out" filter="wipe(left)">
                                      <p:cBhvr>
                                        <p:cTn id="106" dur="500"/>
                                        <p:tgtEl>
                                          <p:spTgt spid="18">
                                            <p:txEl>
                                              <p:pRg st="2" end="2"/>
                                            </p:txEl>
                                          </p:spTgt>
                                        </p:tgtEl>
                                      </p:cBhvr>
                                    </p:animEffect>
                                    <p:set>
                                      <p:cBhvr>
                                        <p:cTn id="107" dur="1" fill="hold">
                                          <p:stCondLst>
                                            <p:cond delay="499"/>
                                          </p:stCondLst>
                                        </p:cTn>
                                        <p:tgtEl>
                                          <p:spTgt spid="18">
                                            <p:txEl>
                                              <p:pRg st="2" end="2"/>
                                            </p:txEl>
                                          </p:spTgt>
                                        </p:tgtEl>
                                        <p:attrNameLst>
                                          <p:attrName>style.visibility</p:attrName>
                                        </p:attrNameLst>
                                      </p:cBhvr>
                                      <p:to>
                                        <p:strVal val="hidden"/>
                                      </p:to>
                                    </p:set>
                                  </p:childTnLst>
                                </p:cTn>
                              </p:par>
                              <p:par>
                                <p:cTn id="108" presetID="22" presetClass="exit" presetSubtype="8" fill="hold" nodeType="withEffect">
                                  <p:stCondLst>
                                    <p:cond delay="0"/>
                                  </p:stCondLst>
                                  <p:childTnLst>
                                    <p:animEffect transition="out" filter="wipe(left)">
                                      <p:cBhvr>
                                        <p:cTn id="109" dur="500"/>
                                        <p:tgtEl>
                                          <p:spTgt spid="18">
                                            <p:txEl>
                                              <p:pRg st="3" end="3"/>
                                            </p:txEl>
                                          </p:spTgt>
                                        </p:tgtEl>
                                      </p:cBhvr>
                                    </p:animEffect>
                                    <p:set>
                                      <p:cBhvr>
                                        <p:cTn id="110" dur="1" fill="hold">
                                          <p:stCondLst>
                                            <p:cond delay="499"/>
                                          </p:stCondLst>
                                        </p:cTn>
                                        <p:tgtEl>
                                          <p:spTgt spid="18">
                                            <p:txEl>
                                              <p:pRg st="3" end="3"/>
                                            </p:txEl>
                                          </p:spTgt>
                                        </p:tgtEl>
                                        <p:attrNameLst>
                                          <p:attrName>style.visibility</p:attrName>
                                        </p:attrNameLst>
                                      </p:cBhvr>
                                      <p:to>
                                        <p:strVal val="hidden"/>
                                      </p:to>
                                    </p:set>
                                  </p:childTnLst>
                                </p:cTn>
                              </p:par>
                              <p:par>
                                <p:cTn id="111" presetID="22" presetClass="exit" presetSubtype="8" fill="hold" nodeType="withEffect">
                                  <p:stCondLst>
                                    <p:cond delay="0"/>
                                  </p:stCondLst>
                                  <p:childTnLst>
                                    <p:animEffect transition="out" filter="wipe(left)">
                                      <p:cBhvr>
                                        <p:cTn id="112" dur="500"/>
                                        <p:tgtEl>
                                          <p:spTgt spid="18">
                                            <p:txEl>
                                              <p:pRg st="4" end="4"/>
                                            </p:txEl>
                                          </p:spTgt>
                                        </p:tgtEl>
                                      </p:cBhvr>
                                    </p:animEffect>
                                    <p:set>
                                      <p:cBhvr>
                                        <p:cTn id="113" dur="1" fill="hold">
                                          <p:stCondLst>
                                            <p:cond delay="499"/>
                                          </p:stCondLst>
                                        </p:cTn>
                                        <p:tgtEl>
                                          <p:spTgt spid="18">
                                            <p:txEl>
                                              <p:pRg st="4" end="4"/>
                                            </p:txEl>
                                          </p:spTgt>
                                        </p:tgtEl>
                                        <p:attrNameLst>
                                          <p:attrName>style.visibility</p:attrName>
                                        </p:attrNameLst>
                                      </p:cBhvr>
                                      <p:to>
                                        <p:strVal val="hidden"/>
                                      </p:to>
                                    </p:set>
                                  </p:childTnLst>
                                </p:cTn>
                              </p:par>
                              <p:par>
                                <p:cTn id="114" presetID="22" presetClass="exit" presetSubtype="8" fill="hold" nodeType="withEffect">
                                  <p:stCondLst>
                                    <p:cond delay="0"/>
                                  </p:stCondLst>
                                  <p:childTnLst>
                                    <p:animEffect transition="out" filter="wipe(left)">
                                      <p:cBhvr>
                                        <p:cTn id="115" dur="500"/>
                                        <p:tgtEl>
                                          <p:spTgt spid="18">
                                            <p:txEl>
                                              <p:pRg st="5" end="5"/>
                                            </p:txEl>
                                          </p:spTgt>
                                        </p:tgtEl>
                                      </p:cBhvr>
                                    </p:animEffect>
                                    <p:set>
                                      <p:cBhvr>
                                        <p:cTn id="116" dur="1" fill="hold">
                                          <p:stCondLst>
                                            <p:cond delay="499"/>
                                          </p:stCondLst>
                                        </p:cTn>
                                        <p:tgtEl>
                                          <p:spTgt spid="18">
                                            <p:txEl>
                                              <p:pRg st="5" end="5"/>
                                            </p:txEl>
                                          </p:spTgt>
                                        </p:tgtEl>
                                        <p:attrNameLst>
                                          <p:attrName>style.visibility</p:attrName>
                                        </p:attrNameLst>
                                      </p:cBhvr>
                                      <p:to>
                                        <p:strVal val="hidden"/>
                                      </p:to>
                                    </p:set>
                                  </p:childTnLst>
                                </p:cTn>
                              </p:par>
                              <p:par>
                                <p:cTn id="117" presetID="22" presetClass="exit" presetSubtype="8" fill="hold" nodeType="withEffect">
                                  <p:stCondLst>
                                    <p:cond delay="0"/>
                                  </p:stCondLst>
                                  <p:childTnLst>
                                    <p:animEffect transition="out" filter="wipe(left)">
                                      <p:cBhvr>
                                        <p:cTn id="118" dur="500"/>
                                        <p:tgtEl>
                                          <p:spTgt spid="18">
                                            <p:txEl>
                                              <p:pRg st="6" end="6"/>
                                            </p:txEl>
                                          </p:spTgt>
                                        </p:tgtEl>
                                      </p:cBhvr>
                                    </p:animEffect>
                                    <p:set>
                                      <p:cBhvr>
                                        <p:cTn id="119" dur="1" fill="hold">
                                          <p:stCondLst>
                                            <p:cond delay="499"/>
                                          </p:stCondLst>
                                        </p:cTn>
                                        <p:tgtEl>
                                          <p:spTgt spid="18">
                                            <p:txEl>
                                              <p:pRg st="6" end="6"/>
                                            </p:txEl>
                                          </p:spTgt>
                                        </p:tgtEl>
                                        <p:attrNameLst>
                                          <p:attrName>style.visibility</p:attrName>
                                        </p:attrNameLst>
                                      </p:cBhvr>
                                      <p:to>
                                        <p:strVal val="hidden"/>
                                      </p:to>
                                    </p:set>
                                  </p:childTnLst>
                                </p:cTn>
                              </p:par>
                              <p:par>
                                <p:cTn id="120" presetID="22" presetClass="exit" presetSubtype="8" fill="hold" nodeType="withEffect">
                                  <p:stCondLst>
                                    <p:cond delay="0"/>
                                  </p:stCondLst>
                                  <p:childTnLst>
                                    <p:animEffect transition="out" filter="wipe(left)">
                                      <p:cBhvr>
                                        <p:cTn id="121" dur="500"/>
                                        <p:tgtEl>
                                          <p:spTgt spid="18">
                                            <p:txEl>
                                              <p:pRg st="7" end="7"/>
                                            </p:txEl>
                                          </p:spTgt>
                                        </p:tgtEl>
                                      </p:cBhvr>
                                    </p:animEffect>
                                    <p:set>
                                      <p:cBhvr>
                                        <p:cTn id="122" dur="1" fill="hold">
                                          <p:stCondLst>
                                            <p:cond delay="499"/>
                                          </p:stCondLst>
                                        </p:cTn>
                                        <p:tgtEl>
                                          <p:spTgt spid="18">
                                            <p:txEl>
                                              <p:pRg st="7" end="7"/>
                                            </p:txEl>
                                          </p:spTgt>
                                        </p:tgtEl>
                                        <p:attrNameLst>
                                          <p:attrName>style.visibility</p:attrName>
                                        </p:attrNameLst>
                                      </p:cBhvr>
                                      <p:to>
                                        <p:strVal val="hidden"/>
                                      </p:to>
                                    </p:set>
                                  </p:childTnLst>
                                </p:cTn>
                              </p:par>
                              <p:par>
                                <p:cTn id="123" presetID="22" presetClass="exit" presetSubtype="8" fill="hold" nodeType="withEffect">
                                  <p:stCondLst>
                                    <p:cond delay="0"/>
                                  </p:stCondLst>
                                  <p:childTnLst>
                                    <p:animEffect transition="out" filter="wipe(left)">
                                      <p:cBhvr>
                                        <p:cTn id="124" dur="500"/>
                                        <p:tgtEl>
                                          <p:spTgt spid="18">
                                            <p:txEl>
                                              <p:pRg st="8" end="8"/>
                                            </p:txEl>
                                          </p:spTgt>
                                        </p:tgtEl>
                                      </p:cBhvr>
                                    </p:animEffect>
                                    <p:set>
                                      <p:cBhvr>
                                        <p:cTn id="125" dur="1" fill="hold">
                                          <p:stCondLst>
                                            <p:cond delay="499"/>
                                          </p:stCondLst>
                                        </p:cTn>
                                        <p:tgtEl>
                                          <p:spTgt spid="18">
                                            <p:txEl>
                                              <p:pRg st="8" end="8"/>
                                            </p:txEl>
                                          </p:spTgt>
                                        </p:tgtEl>
                                        <p:attrNameLst>
                                          <p:attrName>style.visibility</p:attrName>
                                        </p:attrNameLst>
                                      </p:cBhvr>
                                      <p:to>
                                        <p:strVal val="hidden"/>
                                      </p:to>
                                    </p:set>
                                  </p:childTnLst>
                                </p:cTn>
                              </p:par>
                              <p:par>
                                <p:cTn id="126" presetID="22" presetClass="exit" presetSubtype="8" fill="hold" nodeType="withEffect">
                                  <p:stCondLst>
                                    <p:cond delay="0"/>
                                  </p:stCondLst>
                                  <p:childTnLst>
                                    <p:animEffect transition="out" filter="wipe(left)">
                                      <p:cBhvr>
                                        <p:cTn id="127" dur="500"/>
                                        <p:tgtEl>
                                          <p:spTgt spid="18">
                                            <p:txEl>
                                              <p:pRg st="9" end="9"/>
                                            </p:txEl>
                                          </p:spTgt>
                                        </p:tgtEl>
                                      </p:cBhvr>
                                    </p:animEffect>
                                    <p:set>
                                      <p:cBhvr>
                                        <p:cTn id="128" dur="1" fill="hold">
                                          <p:stCondLst>
                                            <p:cond delay="499"/>
                                          </p:stCondLst>
                                        </p:cTn>
                                        <p:tgtEl>
                                          <p:spTgt spid="18">
                                            <p:txEl>
                                              <p:pRg st="9" end="9"/>
                                            </p:txEl>
                                          </p:spTgt>
                                        </p:tgtEl>
                                        <p:attrNameLst>
                                          <p:attrName>style.visibility</p:attrName>
                                        </p:attrNameLst>
                                      </p:cBhvr>
                                      <p:to>
                                        <p:strVal val="hidden"/>
                                      </p:to>
                                    </p:set>
                                  </p:childTnLst>
                                </p:cTn>
                              </p:par>
                              <p:par>
                                <p:cTn id="129" presetID="22" presetClass="exit" presetSubtype="8" fill="hold" nodeType="withEffect">
                                  <p:stCondLst>
                                    <p:cond delay="0"/>
                                  </p:stCondLst>
                                  <p:childTnLst>
                                    <p:animEffect transition="out" filter="wipe(left)">
                                      <p:cBhvr>
                                        <p:cTn id="130" dur="500"/>
                                        <p:tgtEl>
                                          <p:spTgt spid="18">
                                            <p:txEl>
                                              <p:pRg st="10" end="10"/>
                                            </p:txEl>
                                          </p:spTgt>
                                        </p:tgtEl>
                                      </p:cBhvr>
                                    </p:animEffect>
                                    <p:set>
                                      <p:cBhvr>
                                        <p:cTn id="131" dur="1" fill="hold">
                                          <p:stCondLst>
                                            <p:cond delay="499"/>
                                          </p:stCondLst>
                                        </p:cTn>
                                        <p:tgtEl>
                                          <p:spTgt spid="18">
                                            <p:txEl>
                                              <p:pRg st="10" end="10"/>
                                            </p:txEl>
                                          </p:spTgt>
                                        </p:tgtEl>
                                        <p:attrNameLst>
                                          <p:attrName>style.visibility</p:attrName>
                                        </p:attrNameLst>
                                      </p:cBhvr>
                                      <p:to>
                                        <p:strVal val="hidden"/>
                                      </p:to>
                                    </p:set>
                                  </p:childTnLst>
                                </p:cTn>
                              </p:par>
                              <p:par>
                                <p:cTn id="132" presetID="22" presetClass="exit" presetSubtype="8" fill="hold" grpId="1" nodeType="withEffect">
                                  <p:stCondLst>
                                    <p:cond delay="0"/>
                                  </p:stCondLst>
                                  <p:childTnLst>
                                    <p:animEffect transition="out" filter="wipe(left)">
                                      <p:cBhvr>
                                        <p:cTn id="133" dur="500"/>
                                        <p:tgtEl>
                                          <p:spTgt spid="3"/>
                                        </p:tgtEl>
                                      </p:cBhvr>
                                    </p:animEffect>
                                    <p:set>
                                      <p:cBhvr>
                                        <p:cTn id="13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2" grpId="0" animBg="1"/>
      <p:bldP spid="22" grpId="1" animBg="1"/>
      <p:bldP spid="23" grpId="0" animBg="1"/>
      <p:bldP spid="23" grpId="1" animBg="1"/>
      <p:bldP spid="26" grpId="0" animBg="1"/>
      <p:bldP spid="26" grpId="1" animBg="1"/>
      <p:bldP spid="28" grpId="0" animBg="1"/>
      <p:bldP spid="28" grpId="1" animBg="1"/>
      <p:bldP spid="33" grpId="0" animBg="1"/>
      <p:bldP spid="33" grpId="1" animBg="1"/>
      <p:bldP spid="18" grpId="0" uiExpand="1" build="p" animBg="1"/>
      <p:bldP spid="3" grpId="0" animBg="1"/>
      <p:bldP spid="3" grpId="1"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Magic Decorator</a:t>
            </a:r>
            <a:endParaRPr lang="en-US" dirty="0"/>
          </a:p>
        </p:txBody>
      </p:sp>
      <p:sp>
        <p:nvSpPr>
          <p:cNvPr id="3" name="Content Placeholder 2"/>
          <p:cNvSpPr>
            <a:spLocks noGrp="1"/>
          </p:cNvSpPr>
          <p:nvPr>
            <p:ph sz="quarter" idx="10"/>
          </p:nvPr>
        </p:nvSpPr>
        <p:spPr/>
        <p:txBody>
          <a:bodyPr/>
          <a:lstStyle/>
          <a:p>
            <a:endParaRPr lang="en-US" dirty="0"/>
          </a:p>
        </p:txBody>
      </p:sp>
      <p:pic>
        <p:nvPicPr>
          <p:cNvPr id="4" name="图片 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92572" y="2729025"/>
            <a:ext cx="2880000" cy="1800000"/>
          </a:xfrm>
          <a:prstGeom prst="rect">
            <a:avLst/>
          </a:prstGeom>
          <a:ln>
            <a:noFill/>
          </a:ln>
          <a:effectLst>
            <a:outerShdw blurRad="190500" algn="tl" rotWithShape="0">
              <a:srgbClr val="000000">
                <a:alpha val="70000"/>
              </a:srgbClr>
            </a:outerShdw>
          </a:effectLst>
        </p:spPr>
      </p:pic>
      <p:pic>
        <p:nvPicPr>
          <p:cNvPr id="5" name="图片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097063" y="2667708"/>
            <a:ext cx="4032000" cy="252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图片 7"/>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rot="415507">
            <a:off x="4301630" y="2554408"/>
            <a:ext cx="4032000" cy="252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图片 8"/>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rot="21251418">
            <a:off x="4519685" y="2373702"/>
            <a:ext cx="4032000" cy="252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图片 9"/>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737740" y="2260716"/>
            <a:ext cx="4032000" cy="252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图片 10"/>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rot="533845">
            <a:off x="4859996" y="2109689"/>
            <a:ext cx="4032000" cy="252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右箭头 11"/>
          <p:cNvSpPr/>
          <p:nvPr/>
        </p:nvSpPr>
        <p:spPr>
          <a:xfrm>
            <a:off x="3119093" y="3405833"/>
            <a:ext cx="754522" cy="401857"/>
          </a:xfrm>
          <a:prstGeom prst="rightArrow">
            <a:avLst/>
          </a:prstGeom>
          <a:solidFill>
            <a:schemeClr val="tx2">
              <a:lumMod val="40000"/>
              <a:lumOff val="60000"/>
            </a:schemeClr>
          </a:solidFill>
          <a:ln>
            <a:solidFill>
              <a:srgbClr val="7030A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1" name="TextBox 10"/>
          <p:cNvSpPr txBox="1"/>
          <p:nvPr/>
        </p:nvSpPr>
        <p:spPr>
          <a:xfrm>
            <a:off x="481375" y="2082933"/>
            <a:ext cx="2302393" cy="584775"/>
          </a:xfrm>
          <a:prstGeom prst="rect">
            <a:avLst/>
          </a:prstGeom>
          <a:noFill/>
        </p:spPr>
        <p:txBody>
          <a:bodyPr wrap="square" rtlCol="0">
            <a:spAutoFit/>
          </a:bodyPr>
          <a:lstStyle/>
          <a:p>
            <a:pPr algn="ctr"/>
            <a:r>
              <a:rPr lang="en-US" altLang="zh-CN" sz="3200" b="1" dirty="0" smtClean="0">
                <a:solidFill>
                  <a:srgbClr val="430166"/>
                </a:solidFill>
              </a:rPr>
              <a:t>Input Scene</a:t>
            </a:r>
            <a:endParaRPr lang="zh-CN" altLang="en-US" sz="3200" b="1" dirty="0">
              <a:solidFill>
                <a:srgbClr val="430166"/>
              </a:solidFill>
            </a:endParaRPr>
          </a:p>
        </p:txBody>
      </p:sp>
    </p:spTree>
    <p:extLst>
      <p:ext uri="{BB962C8B-B14F-4D97-AF65-F5344CB8AC3E}">
        <p14:creationId xmlns:p14="http://schemas.microsoft.com/office/powerpoint/2010/main" val="133644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750"/>
                                        <p:tgtEl>
                                          <p:spTgt spid="5"/>
                                        </p:tgtEl>
                                      </p:cBhvr>
                                    </p:animEffect>
                                  </p:childTnLst>
                                </p:cTn>
                              </p:par>
                            </p:childTnLst>
                          </p:cTn>
                        </p:par>
                        <p:par>
                          <p:cTn id="12" fill="hold">
                            <p:stCondLst>
                              <p:cond delay="1250"/>
                            </p:stCondLst>
                            <p:childTnLst>
                              <p:par>
                                <p:cTn id="13" presetID="16" presetClass="entr" presetSubtype="21" fill="hold" nodeType="afterEffect">
                                  <p:stCondLst>
                                    <p:cond delay="30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750"/>
                                        <p:tgtEl>
                                          <p:spTgt spid="6"/>
                                        </p:tgtEl>
                                      </p:cBhvr>
                                    </p:animEffect>
                                  </p:childTnLst>
                                </p:cTn>
                              </p:par>
                            </p:childTnLst>
                          </p:cTn>
                        </p:par>
                        <p:par>
                          <p:cTn id="16" fill="hold">
                            <p:stCondLst>
                              <p:cond delay="2300"/>
                            </p:stCondLst>
                            <p:childTnLst>
                              <p:par>
                                <p:cTn id="17" presetID="16" presetClass="entr" presetSubtype="21" fill="hold" nodeType="afterEffect">
                                  <p:stCondLst>
                                    <p:cond delay="30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750"/>
                                        <p:tgtEl>
                                          <p:spTgt spid="7"/>
                                        </p:tgtEl>
                                      </p:cBhvr>
                                    </p:animEffect>
                                  </p:childTnLst>
                                </p:cTn>
                              </p:par>
                            </p:childTnLst>
                          </p:cTn>
                        </p:par>
                        <p:par>
                          <p:cTn id="20" fill="hold">
                            <p:stCondLst>
                              <p:cond delay="3350"/>
                            </p:stCondLst>
                            <p:childTnLst>
                              <p:par>
                                <p:cTn id="21" presetID="16" presetClass="entr" presetSubtype="21" fill="hold" nodeType="afterEffect">
                                  <p:stCondLst>
                                    <p:cond delay="30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750"/>
                                        <p:tgtEl>
                                          <p:spTgt spid="8"/>
                                        </p:tgtEl>
                                      </p:cBhvr>
                                    </p:animEffect>
                                  </p:childTnLst>
                                </p:cTn>
                              </p:par>
                            </p:childTnLst>
                          </p:cTn>
                        </p:par>
                        <p:par>
                          <p:cTn id="24" fill="hold">
                            <p:stCondLst>
                              <p:cond delay="4400"/>
                            </p:stCondLst>
                            <p:childTnLst>
                              <p:par>
                                <p:cTn id="25" presetID="16" presetClass="entr" presetSubtype="21" fill="hold" nodeType="afterEffect">
                                  <p:stCondLst>
                                    <p:cond delay="30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Pairwise Rule</a:t>
            </a:r>
            <a:endParaRPr lang="zh-CN" altLang="en-US" dirty="0"/>
          </a:p>
        </p:txBody>
      </p:sp>
      <p:pic>
        <p:nvPicPr>
          <p:cNvPr id="4" name="图片 4"/>
          <p:cNvPicPr>
            <a:picLocks noChangeAspect="1"/>
          </p:cNvPicPr>
          <p:nvPr/>
        </p:nvPicPr>
        <p:blipFill rotWithShape="1">
          <a:blip r:embed="rId3"/>
          <a:srcRect b="10627"/>
          <a:stretch/>
        </p:blipFill>
        <p:spPr>
          <a:xfrm>
            <a:off x="146050" y="2104041"/>
            <a:ext cx="6553349" cy="4173387"/>
          </a:xfrm>
          <a:prstGeom prst="rect">
            <a:avLst/>
          </a:prstGeom>
        </p:spPr>
      </p:pic>
      <p:sp>
        <p:nvSpPr>
          <p:cNvPr id="5" name="Rectangle 4"/>
          <p:cNvSpPr/>
          <p:nvPr/>
        </p:nvSpPr>
        <p:spPr>
          <a:xfrm>
            <a:off x="146050" y="1475997"/>
            <a:ext cx="6485338" cy="646331"/>
          </a:xfrm>
          <a:prstGeom prst="rect">
            <a:avLst/>
          </a:prstGeom>
        </p:spPr>
        <p:txBody>
          <a:bodyPr wrap="square">
            <a:spAutoFit/>
          </a:bodyPr>
          <a:lstStyle/>
          <a:p>
            <a:r>
              <a:rPr lang="en-US" altLang="zh-CN" sz="2800" b="1" dirty="0" smtClean="0">
                <a:solidFill>
                  <a:srgbClr val="430166"/>
                </a:solidFill>
              </a:rPr>
              <a:t>         </a:t>
            </a:r>
            <a:r>
              <a:rPr lang="en-US" altLang="zh-CN" sz="3600" b="1" dirty="0" smtClean="0">
                <a:solidFill>
                  <a:srgbClr val="430166"/>
                </a:solidFill>
              </a:rPr>
              <a:t>Without                   With</a:t>
            </a:r>
            <a:endParaRPr lang="en-US" altLang="zh-CN" sz="3600" b="1" dirty="0">
              <a:solidFill>
                <a:srgbClr val="430166"/>
              </a:solidFill>
            </a:endParaRPr>
          </a:p>
        </p:txBody>
      </p:sp>
      <p:sp>
        <p:nvSpPr>
          <p:cNvPr id="6" name="Rectangle 5"/>
          <p:cNvSpPr/>
          <p:nvPr/>
        </p:nvSpPr>
        <p:spPr>
          <a:xfrm>
            <a:off x="3388719" y="1310640"/>
            <a:ext cx="3242669" cy="503682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7" name="Rectangle 6"/>
          <p:cNvSpPr/>
          <p:nvPr/>
        </p:nvSpPr>
        <p:spPr>
          <a:xfrm>
            <a:off x="1449704" y="2407387"/>
            <a:ext cx="1644015" cy="1181633"/>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8" name="Rectangle 7"/>
          <p:cNvSpPr/>
          <p:nvPr/>
        </p:nvSpPr>
        <p:spPr>
          <a:xfrm>
            <a:off x="236220" y="4539995"/>
            <a:ext cx="3084487" cy="1289305"/>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9" name="内容占位符 2"/>
          <p:cNvSpPr>
            <a:spLocks noGrp="1"/>
          </p:cNvSpPr>
          <p:nvPr>
            <p:ph sz="quarter" idx="10"/>
          </p:nvPr>
        </p:nvSpPr>
        <p:spPr>
          <a:xfrm>
            <a:off x="3446995" y="1375827"/>
            <a:ext cx="3247091" cy="4901601"/>
          </a:xfrm>
          <a:solidFill>
            <a:srgbClr val="FFFFFF"/>
          </a:solidFill>
        </p:spPr>
        <p:txBody>
          <a:bodyPr>
            <a:normAutofit/>
          </a:bodyPr>
          <a:lstStyle/>
          <a:p>
            <a:endParaRPr lang="en-US" altLang="zh-CN" sz="2400" dirty="0" smtClean="0"/>
          </a:p>
          <a:p>
            <a:endParaRPr lang="en-US" altLang="zh-CN" sz="2400" dirty="0"/>
          </a:p>
          <a:p>
            <a:r>
              <a:rPr lang="en-US" altLang="zh-CN" sz="2400" dirty="0" smtClean="0"/>
              <a:t>Kitchen</a:t>
            </a:r>
          </a:p>
          <a:p>
            <a:pPr lvl="1"/>
            <a:r>
              <a:rPr lang="en-US" altLang="zh-CN" sz="2000" dirty="0" smtClean="0">
                <a:solidFill>
                  <a:srgbClr val="FF0000"/>
                </a:solidFill>
              </a:rPr>
              <a:t>refrigerator</a:t>
            </a:r>
          </a:p>
          <a:p>
            <a:pPr lvl="1"/>
            <a:r>
              <a:rPr lang="en-US" altLang="zh-CN" sz="2000" dirty="0" smtClean="0">
                <a:solidFill>
                  <a:srgbClr val="FF0000"/>
                </a:solidFill>
              </a:rPr>
              <a:t>oven</a:t>
            </a:r>
          </a:p>
          <a:p>
            <a:pPr lvl="1"/>
            <a:r>
              <a:rPr lang="en-US" altLang="zh-CN" sz="2000" dirty="0">
                <a:solidFill>
                  <a:srgbClr val="FF0000"/>
                </a:solidFill>
              </a:rPr>
              <a:t>microwave oven</a:t>
            </a:r>
            <a:endParaRPr lang="en-US" altLang="zh-CN" sz="2000" dirty="0" smtClean="0">
              <a:solidFill>
                <a:srgbClr val="FF0000"/>
              </a:solidFill>
            </a:endParaRPr>
          </a:p>
          <a:p>
            <a:r>
              <a:rPr lang="en-US" altLang="zh-CN" sz="2400" dirty="0" smtClean="0"/>
              <a:t>Bedroom</a:t>
            </a:r>
          </a:p>
          <a:p>
            <a:pPr lvl="1"/>
            <a:r>
              <a:rPr lang="en-US" altLang="zh-CN" sz="2000" dirty="0">
                <a:solidFill>
                  <a:srgbClr val="FF0000"/>
                </a:solidFill>
              </a:rPr>
              <a:t>bed </a:t>
            </a:r>
            <a:r>
              <a:rPr lang="en-US" altLang="zh-CN" sz="2000" dirty="0" smtClean="0">
                <a:solidFill>
                  <a:srgbClr val="FF0000"/>
                </a:solidFill>
              </a:rPr>
              <a:t>frame</a:t>
            </a:r>
          </a:p>
          <a:p>
            <a:pPr lvl="1"/>
            <a:r>
              <a:rPr lang="en-US" altLang="zh-CN" sz="2000" dirty="0">
                <a:solidFill>
                  <a:srgbClr val="FF0000"/>
                </a:solidFill>
              </a:rPr>
              <a:t>night </a:t>
            </a:r>
            <a:r>
              <a:rPr lang="en-US" altLang="zh-CN" sz="2000" dirty="0" smtClean="0">
                <a:solidFill>
                  <a:srgbClr val="FF0000"/>
                </a:solidFill>
              </a:rPr>
              <a:t>table</a:t>
            </a:r>
          </a:p>
          <a:p>
            <a:pPr lvl="1"/>
            <a:r>
              <a:rPr lang="en-US" altLang="zh-CN" sz="2000" dirty="0" smtClean="0">
                <a:solidFill>
                  <a:srgbClr val="FF0000"/>
                </a:solidFill>
              </a:rPr>
              <a:t>dresser</a:t>
            </a:r>
          </a:p>
          <a:p>
            <a:pPr lvl="1"/>
            <a:r>
              <a:rPr lang="en-US" altLang="zh-CN" sz="2000" dirty="0" smtClean="0">
                <a:solidFill>
                  <a:srgbClr val="FF0000"/>
                </a:solidFill>
              </a:rPr>
              <a:t>wardrobe</a:t>
            </a:r>
          </a:p>
        </p:txBody>
      </p:sp>
      <p:sp>
        <p:nvSpPr>
          <p:cNvPr id="11" name="Rectangle 10"/>
          <p:cNvSpPr/>
          <p:nvPr/>
        </p:nvSpPr>
        <p:spPr>
          <a:xfrm>
            <a:off x="58585" y="1651800"/>
            <a:ext cx="3522815" cy="463133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12" name="图片 5"/>
          <p:cNvPicPr>
            <a:picLocks noChangeAspect="1"/>
          </p:cNvPicPr>
          <p:nvPr/>
        </p:nvPicPr>
        <p:blipFill>
          <a:blip r:embed="rId4"/>
          <a:stretch>
            <a:fillRect/>
          </a:stretch>
        </p:blipFill>
        <p:spPr>
          <a:xfrm>
            <a:off x="3146168" y="1064804"/>
            <a:ext cx="5823645" cy="411193"/>
          </a:xfrm>
          <a:prstGeom prst="rect">
            <a:avLst/>
          </a:prstGeom>
        </p:spPr>
      </p:pic>
      <p:sp>
        <p:nvSpPr>
          <p:cNvPr id="10" name="Rectangle 9"/>
          <p:cNvSpPr/>
          <p:nvPr/>
        </p:nvSpPr>
        <p:spPr>
          <a:xfrm>
            <a:off x="5613464" y="1126416"/>
            <a:ext cx="1670115" cy="36844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2498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100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circle(in)">
                                      <p:cBhvr>
                                        <p:cTn id="19" dur="1000"/>
                                        <p:tgtEl>
                                          <p:spTgt spid="9">
                                            <p:txEl>
                                              <p:pRg st="2" end="2"/>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circle(in)">
                                      <p:cBhvr>
                                        <p:cTn id="22" dur="1000"/>
                                        <p:tgtEl>
                                          <p:spTgt spid="9">
                                            <p:txEl>
                                              <p:pRg st="3" end="3"/>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Effect transition="in" filter="circle(in)">
                                      <p:cBhvr>
                                        <p:cTn id="25" dur="1000"/>
                                        <p:tgtEl>
                                          <p:spTgt spid="9">
                                            <p:txEl>
                                              <p:pRg st="4" end="4"/>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9">
                                            <p:txEl>
                                              <p:pRg st="5" end="5"/>
                                            </p:txEl>
                                          </p:spTgt>
                                        </p:tgtEl>
                                        <p:attrNameLst>
                                          <p:attrName>style.visibility</p:attrName>
                                        </p:attrNameLst>
                                      </p:cBhvr>
                                      <p:to>
                                        <p:strVal val="visible"/>
                                      </p:to>
                                    </p:set>
                                    <p:animEffect transition="in" filter="circle(in)">
                                      <p:cBhvr>
                                        <p:cTn id="28" dur="1000"/>
                                        <p:tgtEl>
                                          <p:spTgt spid="9">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100"/>
                                  </p:stCondLst>
                                  <p:childTnLst>
                                    <p:set>
                                      <p:cBhvr>
                                        <p:cTn id="32" dur="1" fill="hold">
                                          <p:stCondLst>
                                            <p:cond delay="0"/>
                                          </p:stCondLst>
                                        </p:cTn>
                                        <p:tgtEl>
                                          <p:spTgt spid="8"/>
                                        </p:tgtEl>
                                        <p:attrNameLst>
                                          <p:attrName>style.visibility</p:attrName>
                                        </p:attrNameLst>
                                      </p:cBhvr>
                                      <p:to>
                                        <p:strVal val="visible"/>
                                      </p:to>
                                    </p:set>
                                    <p:animEffect transition="in" filter="circle(in)">
                                      <p:cBhvr>
                                        <p:cTn id="33" dur="1000"/>
                                        <p:tgtEl>
                                          <p:spTgt spid="8"/>
                                        </p:tgtEl>
                                      </p:cBhvr>
                                    </p:animEffect>
                                  </p:childTnLst>
                                </p:cTn>
                              </p:par>
                              <p:par>
                                <p:cTn id="34" presetID="10" presetClass="exit" presetSubtype="0" fill="hold" grpId="1" nodeType="with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par>
                                <p:cTn id="37" presetID="6" presetClass="entr" presetSubtype="16" fill="hold" nodeType="withEffect">
                                  <p:stCondLst>
                                    <p:cond delay="0"/>
                                  </p:stCondLst>
                                  <p:childTnLst>
                                    <p:set>
                                      <p:cBhvr>
                                        <p:cTn id="38" dur="1" fill="hold">
                                          <p:stCondLst>
                                            <p:cond delay="0"/>
                                          </p:stCondLst>
                                        </p:cTn>
                                        <p:tgtEl>
                                          <p:spTgt spid="9">
                                            <p:txEl>
                                              <p:pRg st="6" end="6"/>
                                            </p:txEl>
                                          </p:spTgt>
                                        </p:tgtEl>
                                        <p:attrNameLst>
                                          <p:attrName>style.visibility</p:attrName>
                                        </p:attrNameLst>
                                      </p:cBhvr>
                                      <p:to>
                                        <p:strVal val="visible"/>
                                      </p:to>
                                    </p:set>
                                    <p:animEffect transition="in" filter="circle(in)">
                                      <p:cBhvr>
                                        <p:cTn id="39" dur="1000"/>
                                        <p:tgtEl>
                                          <p:spTgt spid="9">
                                            <p:txEl>
                                              <p:pRg st="6" end="6"/>
                                            </p:txEl>
                                          </p:spTgt>
                                        </p:tgtEl>
                                      </p:cBhvr>
                                    </p:animEffect>
                                  </p:childTnLst>
                                </p:cTn>
                              </p:par>
                              <p:par>
                                <p:cTn id="40" presetID="6" presetClass="entr" presetSubtype="16" fill="hold" nodeType="withEffect">
                                  <p:stCondLst>
                                    <p:cond delay="0"/>
                                  </p:stCondLst>
                                  <p:childTnLst>
                                    <p:set>
                                      <p:cBhvr>
                                        <p:cTn id="41" dur="1" fill="hold">
                                          <p:stCondLst>
                                            <p:cond delay="0"/>
                                          </p:stCondLst>
                                        </p:cTn>
                                        <p:tgtEl>
                                          <p:spTgt spid="9">
                                            <p:txEl>
                                              <p:pRg st="7" end="7"/>
                                            </p:txEl>
                                          </p:spTgt>
                                        </p:tgtEl>
                                        <p:attrNameLst>
                                          <p:attrName>style.visibility</p:attrName>
                                        </p:attrNameLst>
                                      </p:cBhvr>
                                      <p:to>
                                        <p:strVal val="visible"/>
                                      </p:to>
                                    </p:set>
                                    <p:animEffect transition="in" filter="circle(in)">
                                      <p:cBhvr>
                                        <p:cTn id="42" dur="1000"/>
                                        <p:tgtEl>
                                          <p:spTgt spid="9">
                                            <p:txEl>
                                              <p:pRg st="7" end="7"/>
                                            </p:txEl>
                                          </p:spTgt>
                                        </p:tgtEl>
                                      </p:cBhvr>
                                    </p:animEffect>
                                  </p:childTnLst>
                                </p:cTn>
                              </p:par>
                              <p:par>
                                <p:cTn id="43" presetID="6" presetClass="entr" presetSubtype="16" fill="hold" nodeType="withEffect">
                                  <p:stCondLst>
                                    <p:cond delay="0"/>
                                  </p:stCondLst>
                                  <p:childTnLst>
                                    <p:set>
                                      <p:cBhvr>
                                        <p:cTn id="44" dur="1" fill="hold">
                                          <p:stCondLst>
                                            <p:cond delay="0"/>
                                          </p:stCondLst>
                                        </p:cTn>
                                        <p:tgtEl>
                                          <p:spTgt spid="9">
                                            <p:txEl>
                                              <p:pRg st="8" end="8"/>
                                            </p:txEl>
                                          </p:spTgt>
                                        </p:tgtEl>
                                        <p:attrNameLst>
                                          <p:attrName>style.visibility</p:attrName>
                                        </p:attrNameLst>
                                      </p:cBhvr>
                                      <p:to>
                                        <p:strVal val="visible"/>
                                      </p:to>
                                    </p:set>
                                    <p:animEffect transition="in" filter="circle(in)">
                                      <p:cBhvr>
                                        <p:cTn id="45" dur="1000"/>
                                        <p:tgtEl>
                                          <p:spTgt spid="9">
                                            <p:txEl>
                                              <p:pRg st="8" end="8"/>
                                            </p:txEl>
                                          </p:spTgt>
                                        </p:tgtEl>
                                      </p:cBhvr>
                                    </p:animEffect>
                                  </p:childTnLst>
                                </p:cTn>
                              </p:par>
                              <p:par>
                                <p:cTn id="46" presetID="6" presetClass="entr" presetSubtype="16" fill="hold" nodeType="withEffect">
                                  <p:stCondLst>
                                    <p:cond delay="0"/>
                                  </p:stCondLst>
                                  <p:childTnLst>
                                    <p:set>
                                      <p:cBhvr>
                                        <p:cTn id="47" dur="1" fill="hold">
                                          <p:stCondLst>
                                            <p:cond delay="0"/>
                                          </p:stCondLst>
                                        </p:cTn>
                                        <p:tgtEl>
                                          <p:spTgt spid="9">
                                            <p:txEl>
                                              <p:pRg st="9" end="9"/>
                                            </p:txEl>
                                          </p:spTgt>
                                        </p:tgtEl>
                                        <p:attrNameLst>
                                          <p:attrName>style.visibility</p:attrName>
                                        </p:attrNameLst>
                                      </p:cBhvr>
                                      <p:to>
                                        <p:strVal val="visible"/>
                                      </p:to>
                                    </p:set>
                                    <p:animEffect transition="in" filter="circle(in)">
                                      <p:cBhvr>
                                        <p:cTn id="48" dur="1000"/>
                                        <p:tgtEl>
                                          <p:spTgt spid="9">
                                            <p:txEl>
                                              <p:pRg st="9" end="9"/>
                                            </p:txEl>
                                          </p:spTgt>
                                        </p:tgtEl>
                                      </p:cBhvr>
                                    </p:animEffect>
                                  </p:childTnLst>
                                </p:cTn>
                              </p:par>
                              <p:par>
                                <p:cTn id="49" presetID="6" presetClass="entr" presetSubtype="16" fill="hold" nodeType="withEffect">
                                  <p:stCondLst>
                                    <p:cond delay="0"/>
                                  </p:stCondLst>
                                  <p:childTnLst>
                                    <p:set>
                                      <p:cBhvr>
                                        <p:cTn id="50" dur="1" fill="hold">
                                          <p:stCondLst>
                                            <p:cond delay="0"/>
                                          </p:stCondLst>
                                        </p:cTn>
                                        <p:tgtEl>
                                          <p:spTgt spid="9">
                                            <p:txEl>
                                              <p:pRg st="10" end="10"/>
                                            </p:txEl>
                                          </p:spTgt>
                                        </p:tgtEl>
                                        <p:attrNameLst>
                                          <p:attrName>style.visibility</p:attrName>
                                        </p:attrNameLst>
                                      </p:cBhvr>
                                      <p:to>
                                        <p:strVal val="visible"/>
                                      </p:to>
                                    </p:set>
                                    <p:animEffect transition="in" filter="circle(in)">
                                      <p:cBhvr>
                                        <p:cTn id="51" dur="1000"/>
                                        <p:tgtEl>
                                          <p:spTgt spid="9">
                                            <p:txEl>
                                              <p:pRg st="10" end="1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xit" presetSubtype="8" fill="hold" grpId="0" nodeType="clickEffect">
                                  <p:stCondLst>
                                    <p:cond delay="0"/>
                                  </p:stCondLst>
                                  <p:childTnLst>
                                    <p:animEffect transition="out" filter="wipe(left)">
                                      <p:cBhvr>
                                        <p:cTn id="55" dur="500"/>
                                        <p:tgtEl>
                                          <p:spTgt spid="6"/>
                                        </p:tgtEl>
                                      </p:cBhvr>
                                    </p:animEffect>
                                    <p:set>
                                      <p:cBhvr>
                                        <p:cTn id="56" dur="1" fill="hold">
                                          <p:stCondLst>
                                            <p:cond delay="499"/>
                                          </p:stCondLst>
                                        </p:cTn>
                                        <p:tgtEl>
                                          <p:spTgt spid="6"/>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8"/>
                                        </p:tgtEl>
                                      </p:cBhvr>
                                    </p:animEffect>
                                    <p:set>
                                      <p:cBhvr>
                                        <p:cTn id="59" dur="1" fill="hold">
                                          <p:stCondLst>
                                            <p:cond delay="499"/>
                                          </p:stCondLst>
                                        </p:cTn>
                                        <p:tgtEl>
                                          <p:spTgt spid="8"/>
                                        </p:tgtEl>
                                        <p:attrNameLst>
                                          <p:attrName>style.visibility</p:attrName>
                                        </p:attrNameLst>
                                      </p:cBhvr>
                                      <p:to>
                                        <p:strVal val="hidden"/>
                                      </p:to>
                                    </p:set>
                                  </p:childTnLst>
                                </p:cTn>
                              </p:par>
                            </p:childTnLst>
                          </p:cTn>
                        </p:par>
                        <p:par>
                          <p:cTn id="60" fill="hold">
                            <p:stCondLst>
                              <p:cond delay="500"/>
                            </p:stCondLst>
                            <p:childTnLst>
                              <p:par>
                                <p:cTn id="61" presetID="22" presetClass="exit" presetSubtype="8" fill="hold" grpId="0" nodeType="afterEffect">
                                  <p:stCondLst>
                                    <p:cond delay="0"/>
                                  </p:stCondLst>
                                  <p:childTnLst>
                                    <p:animEffect transition="out" filter="wipe(left)">
                                      <p:cBhvr>
                                        <p:cTn id="62" dur="500"/>
                                        <p:tgtEl>
                                          <p:spTgt spid="9">
                                            <p:bg/>
                                          </p:spTgt>
                                        </p:tgtEl>
                                      </p:cBhvr>
                                    </p:animEffect>
                                    <p:set>
                                      <p:cBhvr>
                                        <p:cTn id="63" dur="1" fill="hold">
                                          <p:stCondLst>
                                            <p:cond delay="499"/>
                                          </p:stCondLst>
                                        </p:cTn>
                                        <p:tgtEl>
                                          <p:spTgt spid="9">
                                            <p:bg/>
                                          </p:spTgt>
                                        </p:tgtEl>
                                        <p:attrNameLst>
                                          <p:attrName>style.visibility</p:attrName>
                                        </p:attrNameLst>
                                      </p:cBhvr>
                                      <p:to>
                                        <p:strVal val="hidden"/>
                                      </p:to>
                                    </p:set>
                                  </p:childTnLst>
                                </p:cTn>
                              </p:par>
                              <p:par>
                                <p:cTn id="64" presetID="22" presetClass="exit" presetSubtype="8" fill="hold" nodeType="withEffect">
                                  <p:stCondLst>
                                    <p:cond delay="0"/>
                                  </p:stCondLst>
                                  <p:childTnLst>
                                    <p:animEffect transition="out" filter="wipe(left)">
                                      <p:cBhvr>
                                        <p:cTn id="65" dur="500"/>
                                        <p:tgtEl>
                                          <p:spTgt spid="9">
                                            <p:txEl>
                                              <p:pRg st="2" end="2"/>
                                            </p:txEl>
                                          </p:spTgt>
                                        </p:tgtEl>
                                      </p:cBhvr>
                                    </p:animEffect>
                                    <p:set>
                                      <p:cBhvr>
                                        <p:cTn id="66" dur="1" fill="hold">
                                          <p:stCondLst>
                                            <p:cond delay="499"/>
                                          </p:stCondLst>
                                        </p:cTn>
                                        <p:tgtEl>
                                          <p:spTgt spid="9">
                                            <p:txEl>
                                              <p:pRg st="2" end="2"/>
                                            </p:txEl>
                                          </p:spTgt>
                                        </p:tgtEl>
                                        <p:attrNameLst>
                                          <p:attrName>style.visibility</p:attrName>
                                        </p:attrNameLst>
                                      </p:cBhvr>
                                      <p:to>
                                        <p:strVal val="hidden"/>
                                      </p:to>
                                    </p:set>
                                  </p:childTnLst>
                                </p:cTn>
                              </p:par>
                              <p:par>
                                <p:cTn id="67" presetID="22" presetClass="exit" presetSubtype="8" fill="hold" nodeType="withEffect">
                                  <p:stCondLst>
                                    <p:cond delay="0"/>
                                  </p:stCondLst>
                                  <p:childTnLst>
                                    <p:animEffect transition="out" filter="wipe(left)">
                                      <p:cBhvr>
                                        <p:cTn id="68" dur="500"/>
                                        <p:tgtEl>
                                          <p:spTgt spid="9">
                                            <p:txEl>
                                              <p:pRg st="3" end="3"/>
                                            </p:txEl>
                                          </p:spTgt>
                                        </p:tgtEl>
                                      </p:cBhvr>
                                    </p:animEffect>
                                    <p:set>
                                      <p:cBhvr>
                                        <p:cTn id="69" dur="1" fill="hold">
                                          <p:stCondLst>
                                            <p:cond delay="499"/>
                                          </p:stCondLst>
                                        </p:cTn>
                                        <p:tgtEl>
                                          <p:spTgt spid="9">
                                            <p:txEl>
                                              <p:pRg st="3" end="3"/>
                                            </p:txEl>
                                          </p:spTgt>
                                        </p:tgtEl>
                                        <p:attrNameLst>
                                          <p:attrName>style.visibility</p:attrName>
                                        </p:attrNameLst>
                                      </p:cBhvr>
                                      <p:to>
                                        <p:strVal val="hidden"/>
                                      </p:to>
                                    </p:set>
                                  </p:childTnLst>
                                </p:cTn>
                              </p:par>
                              <p:par>
                                <p:cTn id="70" presetID="22" presetClass="exit" presetSubtype="8" fill="hold" nodeType="withEffect">
                                  <p:stCondLst>
                                    <p:cond delay="0"/>
                                  </p:stCondLst>
                                  <p:childTnLst>
                                    <p:animEffect transition="out" filter="wipe(left)">
                                      <p:cBhvr>
                                        <p:cTn id="71" dur="500"/>
                                        <p:tgtEl>
                                          <p:spTgt spid="9">
                                            <p:txEl>
                                              <p:pRg st="4" end="4"/>
                                            </p:txEl>
                                          </p:spTgt>
                                        </p:tgtEl>
                                      </p:cBhvr>
                                    </p:animEffect>
                                    <p:set>
                                      <p:cBhvr>
                                        <p:cTn id="72" dur="1" fill="hold">
                                          <p:stCondLst>
                                            <p:cond delay="499"/>
                                          </p:stCondLst>
                                        </p:cTn>
                                        <p:tgtEl>
                                          <p:spTgt spid="9">
                                            <p:txEl>
                                              <p:pRg st="4" end="4"/>
                                            </p:txEl>
                                          </p:spTgt>
                                        </p:tgtEl>
                                        <p:attrNameLst>
                                          <p:attrName>style.visibility</p:attrName>
                                        </p:attrNameLst>
                                      </p:cBhvr>
                                      <p:to>
                                        <p:strVal val="hidden"/>
                                      </p:to>
                                    </p:set>
                                  </p:childTnLst>
                                </p:cTn>
                              </p:par>
                              <p:par>
                                <p:cTn id="73" presetID="22" presetClass="exit" presetSubtype="8" fill="hold" nodeType="withEffect">
                                  <p:stCondLst>
                                    <p:cond delay="0"/>
                                  </p:stCondLst>
                                  <p:childTnLst>
                                    <p:animEffect transition="out" filter="wipe(left)">
                                      <p:cBhvr>
                                        <p:cTn id="74" dur="500"/>
                                        <p:tgtEl>
                                          <p:spTgt spid="9">
                                            <p:txEl>
                                              <p:pRg st="5" end="5"/>
                                            </p:txEl>
                                          </p:spTgt>
                                        </p:tgtEl>
                                      </p:cBhvr>
                                    </p:animEffect>
                                    <p:set>
                                      <p:cBhvr>
                                        <p:cTn id="75" dur="1" fill="hold">
                                          <p:stCondLst>
                                            <p:cond delay="499"/>
                                          </p:stCondLst>
                                        </p:cTn>
                                        <p:tgtEl>
                                          <p:spTgt spid="9">
                                            <p:txEl>
                                              <p:pRg st="5" end="5"/>
                                            </p:txEl>
                                          </p:spTgt>
                                        </p:tgtEl>
                                        <p:attrNameLst>
                                          <p:attrName>style.visibility</p:attrName>
                                        </p:attrNameLst>
                                      </p:cBhvr>
                                      <p:to>
                                        <p:strVal val="hidden"/>
                                      </p:to>
                                    </p:set>
                                  </p:childTnLst>
                                </p:cTn>
                              </p:par>
                              <p:par>
                                <p:cTn id="76" presetID="22" presetClass="exit" presetSubtype="8" fill="hold" nodeType="withEffect">
                                  <p:stCondLst>
                                    <p:cond delay="0"/>
                                  </p:stCondLst>
                                  <p:childTnLst>
                                    <p:animEffect transition="out" filter="wipe(left)">
                                      <p:cBhvr>
                                        <p:cTn id="77" dur="500"/>
                                        <p:tgtEl>
                                          <p:spTgt spid="9">
                                            <p:txEl>
                                              <p:pRg st="6" end="6"/>
                                            </p:txEl>
                                          </p:spTgt>
                                        </p:tgtEl>
                                      </p:cBhvr>
                                    </p:animEffect>
                                    <p:set>
                                      <p:cBhvr>
                                        <p:cTn id="78" dur="1" fill="hold">
                                          <p:stCondLst>
                                            <p:cond delay="499"/>
                                          </p:stCondLst>
                                        </p:cTn>
                                        <p:tgtEl>
                                          <p:spTgt spid="9">
                                            <p:txEl>
                                              <p:pRg st="6" end="6"/>
                                            </p:txEl>
                                          </p:spTgt>
                                        </p:tgtEl>
                                        <p:attrNameLst>
                                          <p:attrName>style.visibility</p:attrName>
                                        </p:attrNameLst>
                                      </p:cBhvr>
                                      <p:to>
                                        <p:strVal val="hidden"/>
                                      </p:to>
                                    </p:set>
                                  </p:childTnLst>
                                </p:cTn>
                              </p:par>
                              <p:par>
                                <p:cTn id="79" presetID="22" presetClass="exit" presetSubtype="8" fill="hold" nodeType="withEffect">
                                  <p:stCondLst>
                                    <p:cond delay="0"/>
                                  </p:stCondLst>
                                  <p:childTnLst>
                                    <p:animEffect transition="out" filter="wipe(left)">
                                      <p:cBhvr>
                                        <p:cTn id="80" dur="500"/>
                                        <p:tgtEl>
                                          <p:spTgt spid="9">
                                            <p:txEl>
                                              <p:pRg st="7" end="7"/>
                                            </p:txEl>
                                          </p:spTgt>
                                        </p:tgtEl>
                                      </p:cBhvr>
                                    </p:animEffect>
                                    <p:set>
                                      <p:cBhvr>
                                        <p:cTn id="81" dur="1" fill="hold">
                                          <p:stCondLst>
                                            <p:cond delay="499"/>
                                          </p:stCondLst>
                                        </p:cTn>
                                        <p:tgtEl>
                                          <p:spTgt spid="9">
                                            <p:txEl>
                                              <p:pRg st="7" end="7"/>
                                            </p:txEl>
                                          </p:spTgt>
                                        </p:tgtEl>
                                        <p:attrNameLst>
                                          <p:attrName>style.visibility</p:attrName>
                                        </p:attrNameLst>
                                      </p:cBhvr>
                                      <p:to>
                                        <p:strVal val="hidden"/>
                                      </p:to>
                                    </p:set>
                                  </p:childTnLst>
                                </p:cTn>
                              </p:par>
                              <p:par>
                                <p:cTn id="82" presetID="22" presetClass="exit" presetSubtype="8" fill="hold" nodeType="withEffect">
                                  <p:stCondLst>
                                    <p:cond delay="0"/>
                                  </p:stCondLst>
                                  <p:childTnLst>
                                    <p:animEffect transition="out" filter="wipe(left)">
                                      <p:cBhvr>
                                        <p:cTn id="83" dur="500"/>
                                        <p:tgtEl>
                                          <p:spTgt spid="9">
                                            <p:txEl>
                                              <p:pRg st="8" end="8"/>
                                            </p:txEl>
                                          </p:spTgt>
                                        </p:tgtEl>
                                      </p:cBhvr>
                                    </p:animEffect>
                                    <p:set>
                                      <p:cBhvr>
                                        <p:cTn id="84" dur="1" fill="hold">
                                          <p:stCondLst>
                                            <p:cond delay="499"/>
                                          </p:stCondLst>
                                        </p:cTn>
                                        <p:tgtEl>
                                          <p:spTgt spid="9">
                                            <p:txEl>
                                              <p:pRg st="8" end="8"/>
                                            </p:txEl>
                                          </p:spTgt>
                                        </p:tgtEl>
                                        <p:attrNameLst>
                                          <p:attrName>style.visibility</p:attrName>
                                        </p:attrNameLst>
                                      </p:cBhvr>
                                      <p:to>
                                        <p:strVal val="hidden"/>
                                      </p:to>
                                    </p:set>
                                  </p:childTnLst>
                                </p:cTn>
                              </p:par>
                              <p:par>
                                <p:cTn id="85" presetID="22" presetClass="exit" presetSubtype="8" fill="hold" nodeType="withEffect">
                                  <p:stCondLst>
                                    <p:cond delay="0"/>
                                  </p:stCondLst>
                                  <p:childTnLst>
                                    <p:animEffect transition="out" filter="wipe(left)">
                                      <p:cBhvr>
                                        <p:cTn id="86" dur="500"/>
                                        <p:tgtEl>
                                          <p:spTgt spid="9">
                                            <p:txEl>
                                              <p:pRg st="9" end="9"/>
                                            </p:txEl>
                                          </p:spTgt>
                                        </p:tgtEl>
                                      </p:cBhvr>
                                    </p:animEffect>
                                    <p:set>
                                      <p:cBhvr>
                                        <p:cTn id="87" dur="1" fill="hold">
                                          <p:stCondLst>
                                            <p:cond delay="499"/>
                                          </p:stCondLst>
                                        </p:cTn>
                                        <p:tgtEl>
                                          <p:spTgt spid="9">
                                            <p:txEl>
                                              <p:pRg st="9" end="9"/>
                                            </p:txEl>
                                          </p:spTgt>
                                        </p:tgtEl>
                                        <p:attrNameLst>
                                          <p:attrName>style.visibility</p:attrName>
                                        </p:attrNameLst>
                                      </p:cBhvr>
                                      <p:to>
                                        <p:strVal val="hidden"/>
                                      </p:to>
                                    </p:set>
                                  </p:childTnLst>
                                </p:cTn>
                              </p:par>
                              <p:par>
                                <p:cTn id="88" presetID="22" presetClass="exit" presetSubtype="8" fill="hold" nodeType="withEffect">
                                  <p:stCondLst>
                                    <p:cond delay="0"/>
                                  </p:stCondLst>
                                  <p:childTnLst>
                                    <p:animEffect transition="out" filter="wipe(left)">
                                      <p:cBhvr>
                                        <p:cTn id="89" dur="500"/>
                                        <p:tgtEl>
                                          <p:spTgt spid="9">
                                            <p:txEl>
                                              <p:pRg st="10" end="10"/>
                                            </p:txEl>
                                          </p:spTgt>
                                        </p:tgtEl>
                                      </p:cBhvr>
                                    </p:animEffect>
                                    <p:set>
                                      <p:cBhvr>
                                        <p:cTn id="90" dur="1" fill="hold">
                                          <p:stCondLst>
                                            <p:cond delay="499"/>
                                          </p:stCondLst>
                                        </p:cTn>
                                        <p:tgtEl>
                                          <p:spTgt spid="9">
                                            <p:txEl>
                                              <p:pRg st="10" end="10"/>
                                            </p:txEl>
                                          </p:spTgt>
                                        </p:tgtEl>
                                        <p:attrNameLst>
                                          <p:attrName>style.visibility</p:attrName>
                                        </p:attrNameLst>
                                      </p:cBhvr>
                                      <p:to>
                                        <p:strVal val="hidden"/>
                                      </p:to>
                                    </p:set>
                                  </p:childTnLst>
                                </p:cTn>
                              </p:par>
                              <p:par>
                                <p:cTn id="91" presetID="22" presetClass="exit" presetSubtype="8" fill="hold" grpId="1" nodeType="withEffect">
                                  <p:stCondLst>
                                    <p:cond delay="0"/>
                                  </p:stCondLst>
                                  <p:childTnLst>
                                    <p:animEffect transition="out" filter="wipe(left)">
                                      <p:cBhvr>
                                        <p:cTn id="92" dur="500"/>
                                        <p:tgtEl>
                                          <p:spTgt spid="10"/>
                                        </p:tgtEl>
                                      </p:cBhvr>
                                    </p:animEffect>
                                    <p:set>
                                      <p:cBhvr>
                                        <p:cTn id="9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P spid="9" grpId="0" build="p" animBg="1"/>
      <p:bldP spid="11" grpId="0" animBg="1"/>
      <p:bldP spid="10" grpId="0" animBg="1"/>
      <p:bldP spid="1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Global Rule</a:t>
            </a:r>
            <a:endParaRPr lang="zh-CN" altLang="en-US" dirty="0"/>
          </a:p>
        </p:txBody>
      </p:sp>
      <p:pic>
        <p:nvPicPr>
          <p:cNvPr id="4" name="图片 4"/>
          <p:cNvPicPr>
            <a:picLocks noChangeAspect="1"/>
          </p:cNvPicPr>
          <p:nvPr/>
        </p:nvPicPr>
        <p:blipFill rotWithShape="1">
          <a:blip r:embed="rId3"/>
          <a:srcRect b="8857"/>
          <a:stretch/>
        </p:blipFill>
        <p:spPr>
          <a:xfrm>
            <a:off x="79375" y="2091193"/>
            <a:ext cx="6614276" cy="4209296"/>
          </a:xfrm>
          <a:prstGeom prst="rect">
            <a:avLst/>
          </a:prstGeom>
        </p:spPr>
      </p:pic>
      <p:sp>
        <p:nvSpPr>
          <p:cNvPr id="5" name="Rectangle 4"/>
          <p:cNvSpPr/>
          <p:nvPr/>
        </p:nvSpPr>
        <p:spPr>
          <a:xfrm>
            <a:off x="146050" y="1475997"/>
            <a:ext cx="6485338" cy="646331"/>
          </a:xfrm>
          <a:prstGeom prst="rect">
            <a:avLst/>
          </a:prstGeom>
        </p:spPr>
        <p:txBody>
          <a:bodyPr wrap="square">
            <a:spAutoFit/>
          </a:bodyPr>
          <a:lstStyle/>
          <a:p>
            <a:r>
              <a:rPr lang="en-US" altLang="zh-CN" sz="2800" b="1" dirty="0" smtClean="0">
                <a:solidFill>
                  <a:srgbClr val="430166"/>
                </a:solidFill>
              </a:rPr>
              <a:t>         </a:t>
            </a:r>
            <a:r>
              <a:rPr lang="en-US" altLang="zh-CN" sz="3600" b="1" dirty="0" smtClean="0">
                <a:solidFill>
                  <a:srgbClr val="430166"/>
                </a:solidFill>
              </a:rPr>
              <a:t>Without                   With</a:t>
            </a:r>
            <a:endParaRPr lang="en-US" altLang="zh-CN" sz="3600" b="1" dirty="0">
              <a:solidFill>
                <a:srgbClr val="430166"/>
              </a:solidFill>
            </a:endParaRPr>
          </a:p>
        </p:txBody>
      </p:sp>
      <p:sp>
        <p:nvSpPr>
          <p:cNvPr id="6" name="Rectangle 5"/>
          <p:cNvSpPr/>
          <p:nvPr/>
        </p:nvSpPr>
        <p:spPr>
          <a:xfrm>
            <a:off x="3388719" y="1310640"/>
            <a:ext cx="3242669" cy="503682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7" name="图片 5"/>
          <p:cNvPicPr>
            <a:picLocks noChangeAspect="1"/>
          </p:cNvPicPr>
          <p:nvPr/>
        </p:nvPicPr>
        <p:blipFill>
          <a:blip r:embed="rId4"/>
          <a:stretch>
            <a:fillRect/>
          </a:stretch>
        </p:blipFill>
        <p:spPr>
          <a:xfrm>
            <a:off x="3146168" y="1064804"/>
            <a:ext cx="5823645" cy="411193"/>
          </a:xfrm>
          <a:prstGeom prst="rect">
            <a:avLst/>
          </a:prstGeom>
        </p:spPr>
      </p:pic>
      <p:sp>
        <p:nvSpPr>
          <p:cNvPr id="8" name="Rectangle 7"/>
          <p:cNvSpPr/>
          <p:nvPr/>
        </p:nvSpPr>
        <p:spPr>
          <a:xfrm>
            <a:off x="58585" y="1651800"/>
            <a:ext cx="3522815" cy="463133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9" name="Rectangle 8"/>
          <p:cNvSpPr/>
          <p:nvPr/>
        </p:nvSpPr>
        <p:spPr>
          <a:xfrm>
            <a:off x="7319963" y="1126416"/>
            <a:ext cx="1670115" cy="36844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5724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xit" presetSubtype="8" fill="hold" grpId="0" nodeType="clickEffect">
                                  <p:stCondLst>
                                    <p:cond delay="0"/>
                                  </p:stCondLst>
                                  <p:childTnLst>
                                    <p:animEffect transition="out" filter="wipe(left)">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22" presetClass="exit" presetSubtype="8" fill="hold" grpId="1" nodeType="withEffect">
                                  <p:stCondLst>
                                    <p:cond delay="0"/>
                                  </p:stCondLst>
                                  <p:childTnLst>
                                    <p:animEffect transition="out" filter="wipe(left)">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Gallery</a:t>
            </a:r>
            <a:endParaRPr lang="zh-CN" altLang="en-US" dirty="0"/>
          </a:p>
        </p:txBody>
      </p:sp>
      <p:sp>
        <p:nvSpPr>
          <p:cNvPr id="3" name="Content Placeholder 2"/>
          <p:cNvSpPr>
            <a:spLocks noGrp="1"/>
          </p:cNvSpPr>
          <p:nvPr>
            <p:ph sz="quarter" idx="10"/>
          </p:nvPr>
        </p:nvSpPr>
        <p:spPr/>
        <p:txBody>
          <a:bodyPr/>
          <a:lstStyle/>
          <a:p>
            <a:endParaRPr lang="zh-CN" altLang="en-US"/>
          </a:p>
        </p:txBody>
      </p:sp>
      <p:pic>
        <p:nvPicPr>
          <p:cNvPr id="4" name="图片 3"/>
          <p:cNvPicPr>
            <a:picLocks noChangeAspect="1"/>
          </p:cNvPicPr>
          <p:nvPr/>
        </p:nvPicPr>
        <p:blipFill>
          <a:blip r:embed="rId3"/>
          <a:stretch>
            <a:fillRect/>
          </a:stretch>
        </p:blipFill>
        <p:spPr>
          <a:xfrm>
            <a:off x="-2381" y="1252419"/>
            <a:ext cx="9144000" cy="5861957"/>
          </a:xfrm>
          <a:prstGeom prst="rect">
            <a:avLst/>
          </a:prstGeom>
        </p:spPr>
      </p:pic>
    </p:spTree>
    <p:extLst>
      <p:ext uri="{BB962C8B-B14F-4D97-AF65-F5344CB8AC3E}">
        <p14:creationId xmlns:p14="http://schemas.microsoft.com/office/powerpoint/2010/main" val="12289358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Gallery</a:t>
            </a:r>
            <a:endParaRPr lang="zh-CN" altLang="en-US" dirty="0"/>
          </a:p>
        </p:txBody>
      </p:sp>
      <p:sp>
        <p:nvSpPr>
          <p:cNvPr id="3" name="Content Placeholder 2"/>
          <p:cNvSpPr>
            <a:spLocks noGrp="1"/>
          </p:cNvSpPr>
          <p:nvPr>
            <p:ph sz="quarter" idx="10"/>
          </p:nvPr>
        </p:nvSpPr>
        <p:spPr/>
        <p:txBody>
          <a:bodyPr/>
          <a:lstStyle/>
          <a:p>
            <a:endParaRPr lang="zh-CN" altLang="en-US"/>
          </a:p>
        </p:txBody>
      </p:sp>
      <p:pic>
        <p:nvPicPr>
          <p:cNvPr id="4" name="图片 3"/>
          <p:cNvPicPr>
            <a:picLocks noChangeAspect="1"/>
          </p:cNvPicPr>
          <p:nvPr/>
        </p:nvPicPr>
        <p:blipFill>
          <a:blip r:embed="rId3"/>
          <a:stretch>
            <a:fillRect/>
          </a:stretch>
        </p:blipFill>
        <p:spPr>
          <a:xfrm>
            <a:off x="0" y="949964"/>
            <a:ext cx="9144000" cy="5883538"/>
          </a:xfrm>
          <a:prstGeom prst="rect">
            <a:avLst/>
          </a:prstGeom>
        </p:spPr>
      </p:pic>
    </p:spTree>
    <p:extLst>
      <p:ext uri="{BB962C8B-B14F-4D97-AF65-F5344CB8AC3E}">
        <p14:creationId xmlns:p14="http://schemas.microsoft.com/office/powerpoint/2010/main" val="33985857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Constraint Decoration</a:t>
            </a:r>
            <a:endParaRPr lang="zh-CN" altLang="en-US" dirty="0"/>
          </a:p>
        </p:txBody>
      </p:sp>
      <p:sp>
        <p:nvSpPr>
          <p:cNvPr id="3" name="Content Placeholder 2"/>
          <p:cNvSpPr>
            <a:spLocks noGrp="1"/>
          </p:cNvSpPr>
          <p:nvPr>
            <p:ph sz="quarter" idx="10"/>
          </p:nvPr>
        </p:nvSpPr>
        <p:spPr>
          <a:xfrm>
            <a:off x="200552" y="1452033"/>
            <a:ext cx="8847138" cy="4353984"/>
          </a:xfrm>
        </p:spPr>
        <p:txBody>
          <a:bodyPr/>
          <a:lstStyle/>
          <a:p>
            <a:endParaRPr lang="zh-CN" altLang="en-US" dirty="0"/>
          </a:p>
        </p:txBody>
      </p:sp>
      <p:pic>
        <p:nvPicPr>
          <p:cNvPr id="4" name="图片 4"/>
          <p:cNvPicPr>
            <a:picLocks noChangeAspect="1"/>
          </p:cNvPicPr>
          <p:nvPr/>
        </p:nvPicPr>
        <p:blipFill>
          <a:blip r:embed="rId3"/>
          <a:stretch>
            <a:fillRect/>
          </a:stretch>
        </p:blipFill>
        <p:spPr>
          <a:xfrm>
            <a:off x="4185131" y="2620545"/>
            <a:ext cx="2351315" cy="3791208"/>
          </a:xfrm>
          <a:prstGeom prst="rect">
            <a:avLst/>
          </a:prstGeom>
        </p:spPr>
      </p:pic>
      <p:pic>
        <p:nvPicPr>
          <p:cNvPr id="5" name="图片 5"/>
          <p:cNvPicPr>
            <a:picLocks noChangeAspect="1"/>
          </p:cNvPicPr>
          <p:nvPr/>
        </p:nvPicPr>
        <p:blipFill>
          <a:blip r:embed="rId4"/>
          <a:stretch>
            <a:fillRect/>
          </a:stretch>
        </p:blipFill>
        <p:spPr>
          <a:xfrm>
            <a:off x="972581" y="2574075"/>
            <a:ext cx="2417737" cy="3837678"/>
          </a:xfrm>
          <a:prstGeom prst="rect">
            <a:avLst/>
          </a:prstGeom>
        </p:spPr>
      </p:pic>
      <p:pic>
        <p:nvPicPr>
          <p:cNvPr id="7" name="图片 5"/>
          <p:cNvPicPr>
            <a:picLocks noChangeAspect="1"/>
          </p:cNvPicPr>
          <p:nvPr/>
        </p:nvPicPr>
        <p:blipFill>
          <a:blip r:embed="rId5"/>
          <a:stretch>
            <a:fillRect/>
          </a:stretch>
        </p:blipFill>
        <p:spPr>
          <a:xfrm>
            <a:off x="1095072" y="1547129"/>
            <a:ext cx="6949093" cy="490658"/>
          </a:xfrm>
          <a:prstGeom prst="rect">
            <a:avLst/>
          </a:prstGeom>
        </p:spPr>
      </p:pic>
      <p:grpSp>
        <p:nvGrpSpPr>
          <p:cNvPr id="10" name="组合 9"/>
          <p:cNvGrpSpPr/>
          <p:nvPr/>
        </p:nvGrpSpPr>
        <p:grpSpPr>
          <a:xfrm>
            <a:off x="2641521" y="1452033"/>
            <a:ext cx="1434150" cy="585755"/>
            <a:chOff x="2641521" y="1452033"/>
            <a:chExt cx="1434150" cy="585755"/>
          </a:xfrm>
        </p:grpSpPr>
        <p:sp>
          <p:nvSpPr>
            <p:cNvPr id="8" name="Rectangle 7"/>
            <p:cNvSpPr/>
            <p:nvPr/>
          </p:nvSpPr>
          <p:spPr>
            <a:xfrm>
              <a:off x="2641521" y="1547130"/>
              <a:ext cx="1358980" cy="490658"/>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6" name="Picture 5"/>
            <p:cNvPicPr>
              <a:picLocks noChangeAspect="1"/>
            </p:cNvPicPr>
            <p:nvPr/>
          </p:nvPicPr>
          <p:blipFill>
            <a:blip r:embed="rId6"/>
            <a:stretch>
              <a:fillRect/>
            </a:stretch>
          </p:blipFill>
          <p:spPr>
            <a:xfrm>
              <a:off x="3925331" y="1452033"/>
              <a:ext cx="150340" cy="224191"/>
            </a:xfrm>
            <a:prstGeom prst="rect">
              <a:avLst/>
            </a:prstGeom>
          </p:spPr>
        </p:pic>
      </p:grpSp>
      <p:sp>
        <p:nvSpPr>
          <p:cNvPr id="9" name="Rectangle 8"/>
          <p:cNvSpPr/>
          <p:nvPr/>
        </p:nvSpPr>
        <p:spPr>
          <a:xfrm>
            <a:off x="4111826" y="2223302"/>
            <a:ext cx="2569934" cy="369332"/>
          </a:xfrm>
          <a:prstGeom prst="rect">
            <a:avLst/>
          </a:prstGeom>
        </p:spPr>
        <p:txBody>
          <a:bodyPr wrap="none">
            <a:spAutoFit/>
          </a:bodyPr>
          <a:lstStyle/>
          <a:p>
            <a:r>
              <a:rPr lang="en-US" altLang="zh-CN" b="1" dirty="0">
                <a:solidFill>
                  <a:schemeClr val="tx1">
                    <a:lumMod val="95000"/>
                    <a:lumOff val="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Constraints from image</a:t>
            </a:r>
            <a:endParaRPr lang="zh-CN" altLang="en-US" dirty="0"/>
          </a:p>
        </p:txBody>
      </p:sp>
      <p:sp>
        <p:nvSpPr>
          <p:cNvPr id="11" name="Rectangle 10"/>
          <p:cNvSpPr/>
          <p:nvPr/>
        </p:nvSpPr>
        <p:spPr>
          <a:xfrm>
            <a:off x="934582" y="2204743"/>
            <a:ext cx="2441694" cy="369332"/>
          </a:xfrm>
          <a:prstGeom prst="rect">
            <a:avLst/>
          </a:prstGeom>
        </p:spPr>
        <p:txBody>
          <a:bodyPr wrap="none">
            <a:spAutoFit/>
          </a:bodyPr>
          <a:lstStyle/>
          <a:p>
            <a:r>
              <a:rPr lang="en-US" altLang="zh-CN" b="1" dirty="0">
                <a:solidFill>
                  <a:schemeClr val="tx1">
                    <a:lumMod val="95000"/>
                    <a:lumOff val="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Constraints </a:t>
            </a:r>
            <a:r>
              <a:rPr lang="en-US" altLang="zh-CN" b="1" dirty="0" smtClean="0">
                <a:solidFill>
                  <a:schemeClr val="tx1">
                    <a:lumMod val="95000"/>
                    <a:lumOff val="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from color</a:t>
            </a:r>
            <a:endParaRPr lang="zh-CN" altLang="en-US" dirty="0"/>
          </a:p>
        </p:txBody>
      </p:sp>
    </p:spTree>
    <p:extLst>
      <p:ext uri="{BB962C8B-B14F-4D97-AF65-F5344CB8AC3E}">
        <p14:creationId xmlns:p14="http://schemas.microsoft.com/office/powerpoint/2010/main" val="164616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750" fill="hold"/>
                                        <p:tgtEl>
                                          <p:spTgt spid="11"/>
                                        </p:tgtEl>
                                        <p:attrNameLst>
                                          <p:attrName>ppt_w</p:attrName>
                                        </p:attrNameLst>
                                      </p:cBhvr>
                                      <p:tavLst>
                                        <p:tav tm="0">
                                          <p:val>
                                            <p:fltVal val="0"/>
                                          </p:val>
                                        </p:tav>
                                        <p:tav tm="100000">
                                          <p:val>
                                            <p:strVal val="#ppt_w"/>
                                          </p:val>
                                        </p:tav>
                                      </p:tavLst>
                                    </p:anim>
                                    <p:anim calcmode="lin" valueType="num">
                                      <p:cBhvr>
                                        <p:cTn id="13" dur="750" fill="hold"/>
                                        <p:tgtEl>
                                          <p:spTgt spid="11"/>
                                        </p:tgtEl>
                                        <p:attrNameLst>
                                          <p:attrName>ppt_h</p:attrName>
                                        </p:attrNameLst>
                                      </p:cBhvr>
                                      <p:tavLst>
                                        <p:tav tm="0">
                                          <p:val>
                                            <p:fltVal val="0"/>
                                          </p:val>
                                        </p:tav>
                                        <p:tav tm="100000">
                                          <p:val>
                                            <p:strVal val="#ppt_h"/>
                                          </p:val>
                                        </p:tav>
                                      </p:tavLst>
                                    </p:anim>
                                    <p:anim calcmode="lin" valueType="num">
                                      <p:cBhvr>
                                        <p:cTn id="14" dur="750" fill="hold"/>
                                        <p:tgtEl>
                                          <p:spTgt spid="11"/>
                                        </p:tgtEl>
                                        <p:attrNameLst>
                                          <p:attrName>style.rotation</p:attrName>
                                        </p:attrNameLst>
                                      </p:cBhvr>
                                      <p:tavLst>
                                        <p:tav tm="0">
                                          <p:val>
                                            <p:fltVal val="90"/>
                                          </p:val>
                                        </p:tav>
                                        <p:tav tm="100000">
                                          <p:val>
                                            <p:fltVal val="0"/>
                                          </p:val>
                                        </p:tav>
                                      </p:tavLst>
                                    </p:anim>
                                    <p:animEffect transition="in" filter="fade">
                                      <p:cBhvr>
                                        <p:cTn id="15" dur="750"/>
                                        <p:tgtEl>
                                          <p:spTgt spid="11"/>
                                        </p:tgtEl>
                                      </p:cBhvr>
                                    </p:animEffect>
                                  </p:childTnLst>
                                </p:cTn>
                              </p:par>
                              <p:par>
                                <p:cTn id="16" presetID="22" presetClass="entr" presetSubtype="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75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750" fill="hold"/>
                                        <p:tgtEl>
                                          <p:spTgt spid="9"/>
                                        </p:tgtEl>
                                        <p:attrNameLst>
                                          <p:attrName>ppt_w</p:attrName>
                                        </p:attrNameLst>
                                      </p:cBhvr>
                                      <p:tavLst>
                                        <p:tav tm="0">
                                          <p:val>
                                            <p:fltVal val="0"/>
                                          </p:val>
                                        </p:tav>
                                        <p:tav tm="100000">
                                          <p:val>
                                            <p:strVal val="#ppt_w"/>
                                          </p:val>
                                        </p:tav>
                                      </p:tavLst>
                                    </p:anim>
                                    <p:anim calcmode="lin" valueType="num">
                                      <p:cBhvr>
                                        <p:cTn id="24" dur="750" fill="hold"/>
                                        <p:tgtEl>
                                          <p:spTgt spid="9"/>
                                        </p:tgtEl>
                                        <p:attrNameLst>
                                          <p:attrName>ppt_h</p:attrName>
                                        </p:attrNameLst>
                                      </p:cBhvr>
                                      <p:tavLst>
                                        <p:tav tm="0">
                                          <p:val>
                                            <p:fltVal val="0"/>
                                          </p:val>
                                        </p:tav>
                                        <p:tav tm="100000">
                                          <p:val>
                                            <p:strVal val="#ppt_h"/>
                                          </p:val>
                                        </p:tav>
                                      </p:tavLst>
                                    </p:anim>
                                    <p:anim calcmode="lin" valueType="num">
                                      <p:cBhvr>
                                        <p:cTn id="25" dur="750" fill="hold"/>
                                        <p:tgtEl>
                                          <p:spTgt spid="9"/>
                                        </p:tgtEl>
                                        <p:attrNameLst>
                                          <p:attrName>style.rotation</p:attrName>
                                        </p:attrNameLst>
                                      </p:cBhvr>
                                      <p:tavLst>
                                        <p:tav tm="0">
                                          <p:val>
                                            <p:fltVal val="90"/>
                                          </p:val>
                                        </p:tav>
                                        <p:tav tm="100000">
                                          <p:val>
                                            <p:fltVal val="0"/>
                                          </p:val>
                                        </p:tav>
                                      </p:tavLst>
                                    </p:anim>
                                    <p:animEffect transition="in" filter="fade">
                                      <p:cBhvr>
                                        <p:cTn id="26" dur="750"/>
                                        <p:tgtEl>
                                          <p:spTgt spid="9"/>
                                        </p:tgtEl>
                                      </p:cBhvr>
                                    </p:animEffect>
                                  </p:childTnLst>
                                </p:cTn>
                              </p:par>
                              <p:par>
                                <p:cTn id="27" presetID="22" presetClass="entr" presetSubtype="1"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up)">
                                      <p:cBhvr>
                                        <p:cTn id="29"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Constraint Decoration</a:t>
            </a:r>
            <a:endParaRPr lang="zh-CN" altLang="en-US" dirty="0"/>
          </a:p>
        </p:txBody>
      </p:sp>
      <p:pic>
        <p:nvPicPr>
          <p:cNvPr id="5" name="图片 5"/>
          <p:cNvPicPr>
            <a:picLocks noChangeAspect="1"/>
          </p:cNvPicPr>
          <p:nvPr/>
        </p:nvPicPr>
        <p:blipFill>
          <a:blip r:embed="rId3"/>
          <a:stretch>
            <a:fillRect/>
          </a:stretch>
        </p:blipFill>
        <p:spPr>
          <a:xfrm>
            <a:off x="1095072" y="1547129"/>
            <a:ext cx="6949093" cy="490658"/>
          </a:xfrm>
          <a:prstGeom prst="rect">
            <a:avLst/>
          </a:prstGeom>
        </p:spPr>
      </p:pic>
      <p:grpSp>
        <p:nvGrpSpPr>
          <p:cNvPr id="3" name="组合 2"/>
          <p:cNvGrpSpPr/>
          <p:nvPr/>
        </p:nvGrpSpPr>
        <p:grpSpPr>
          <a:xfrm>
            <a:off x="6724571" y="1452033"/>
            <a:ext cx="1434150" cy="585755"/>
            <a:chOff x="6724571" y="1452033"/>
            <a:chExt cx="1434150" cy="585755"/>
          </a:xfrm>
        </p:grpSpPr>
        <p:sp>
          <p:nvSpPr>
            <p:cNvPr id="6" name="Rectangle 5"/>
            <p:cNvSpPr/>
            <p:nvPr/>
          </p:nvSpPr>
          <p:spPr>
            <a:xfrm>
              <a:off x="6724571" y="1547130"/>
              <a:ext cx="1358980" cy="490658"/>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7" name="Picture 6"/>
            <p:cNvPicPr>
              <a:picLocks noChangeAspect="1"/>
            </p:cNvPicPr>
            <p:nvPr/>
          </p:nvPicPr>
          <p:blipFill>
            <a:blip r:embed="rId4"/>
            <a:stretch>
              <a:fillRect/>
            </a:stretch>
          </p:blipFill>
          <p:spPr>
            <a:xfrm>
              <a:off x="8008381" y="1452033"/>
              <a:ext cx="150340" cy="224191"/>
            </a:xfrm>
            <a:prstGeom prst="rect">
              <a:avLst/>
            </a:prstGeom>
          </p:spPr>
        </p:pic>
      </p:grpSp>
      <p:pic>
        <p:nvPicPr>
          <p:cNvPr id="8" name="Content Placeholder 7"/>
          <p:cNvPicPr>
            <a:picLocks noGrp="1" noChangeAspect="1"/>
          </p:cNvPicPr>
          <p:nvPr>
            <p:ph sz="quarter" idx="10"/>
          </p:nvPr>
        </p:nvPicPr>
        <p:blipFill>
          <a:blip r:embed="rId5">
            <a:extLst>
              <a:ext uri="{28A0092B-C50C-407E-A947-70E740481C1C}">
                <a14:useLocalDpi xmlns:a14="http://schemas.microsoft.com/office/drawing/2010/main" val="0"/>
              </a:ext>
            </a:extLst>
          </a:blip>
          <a:stretch>
            <a:fillRect/>
          </a:stretch>
        </p:blipFill>
        <p:spPr>
          <a:xfrm>
            <a:off x="666113" y="2132884"/>
            <a:ext cx="7492608" cy="4115111"/>
          </a:xfrm>
        </p:spPr>
      </p:pic>
    </p:spTree>
    <p:extLst>
      <p:ext uri="{BB962C8B-B14F-4D97-AF65-F5344CB8AC3E}">
        <p14:creationId xmlns:p14="http://schemas.microsoft.com/office/powerpoint/2010/main" val="414091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System Interface</a:t>
            </a:r>
            <a:endParaRPr lang="zh-CN" altLang="en-US" dirty="0"/>
          </a:p>
        </p:txBody>
      </p:sp>
      <p:sp>
        <p:nvSpPr>
          <p:cNvPr id="3" name="Content Placeholder 2"/>
          <p:cNvSpPr>
            <a:spLocks noGrp="1"/>
          </p:cNvSpPr>
          <p:nvPr>
            <p:ph sz="quarter" idx="10"/>
          </p:nvPr>
        </p:nvSpPr>
        <p:spPr/>
        <p:txBody>
          <a:bodyPr>
            <a:normAutofit/>
          </a:bodyPr>
          <a:lstStyle/>
          <a:p>
            <a:r>
              <a:rPr lang="en-US" altLang="zh-CN" sz="2800" dirty="0" smtClean="0"/>
              <a:t>Automatic </a:t>
            </a:r>
            <a:r>
              <a:rPr lang="en-US" altLang="zh-CN" sz="2800" dirty="0"/>
              <a:t>decoration </a:t>
            </a:r>
            <a:r>
              <a:rPr lang="en-US" altLang="zh-CN" sz="2800" dirty="0" smtClean="0"/>
              <a:t>demo </a:t>
            </a:r>
            <a:r>
              <a:rPr lang="en-US" altLang="zh-CN" sz="2800" i="1" dirty="0" smtClean="0"/>
              <a:t>(Speed X 3)</a:t>
            </a:r>
          </a:p>
        </p:txBody>
      </p:sp>
      <p:pic>
        <p:nvPicPr>
          <p:cNvPr id="6" name="ui2x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79262" y="2078198"/>
            <a:ext cx="6510519" cy="3600000"/>
          </a:xfrm>
          <a:prstGeom prst="rect">
            <a:avLst/>
          </a:prstGeom>
          <a:ln w="38100" cap="sq">
            <a:solidFill>
              <a:schemeClr val="accent4">
                <a:lumMod val="75000"/>
              </a:schemeClr>
            </a:solidFill>
            <a:prstDash val="solid"/>
            <a:miter lim="800000"/>
          </a:ln>
          <a:effectLst>
            <a:outerShdw blurRad="50800" dist="38100" dir="2700000" algn="tl" rotWithShape="0">
              <a:srgbClr val="000000">
                <a:alpha val="43000"/>
              </a:srgbClr>
            </a:outerShdw>
          </a:effectLst>
        </p:spPr>
      </p:pic>
      <p:pic>
        <p:nvPicPr>
          <p:cNvPr id="4" name="ui1x3">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79262" y="2078198"/>
            <a:ext cx="6510519" cy="3600000"/>
          </a:xfrm>
          <a:prstGeom prst="rect">
            <a:avLst/>
          </a:prstGeom>
          <a:ln w="38100" cap="sq">
            <a:solidFill>
              <a:schemeClr val="accent4">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6521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4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4"/>
                                        </p:tgtEl>
                                      </p:cBhvr>
                                    </p:animEffect>
                                    <p:set>
                                      <p:cBhvr>
                                        <p:cTn id="11" dur="1" fill="hold">
                                          <p:stCondLst>
                                            <p:cond delay="499"/>
                                          </p:stCondLst>
                                        </p:cTn>
                                        <p:tgtEl>
                                          <p:spTgt spid="4"/>
                                        </p:tgtEl>
                                        <p:attrNameLst>
                                          <p:attrName>style.visibility</p:attrName>
                                        </p:attrNameLst>
                                      </p:cBhvr>
                                      <p:to>
                                        <p:strVal val="hidden"/>
                                      </p:to>
                                    </p:set>
                                    <p:cmd type="call" cmd="stop">
                                      <p:cBhvr>
                                        <p:cTn id="12" dur="1">
                                          <p:stCondLst>
                                            <p:cond delay="499"/>
                                          </p:stCondLst>
                                        </p:cTn>
                                        <p:tgtEl>
                                          <p:spTgt spid="4"/>
                                        </p:tgtEl>
                                      </p:cBhvr>
                                    </p:cmd>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176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4"/>
                </p:tgtEl>
              </p:cMediaNode>
            </p:video>
            <p:video>
              <p:cMediaNode vol="80000">
                <p:cTn id="17" fill="hold" display="0">
                  <p:stCondLst>
                    <p:cond delay="indefinite"/>
                  </p:stCondLst>
                </p:cTn>
                <p:tgtEl>
                  <p:spTgt spid="6"/>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System Interface</a:t>
            </a:r>
            <a:endParaRPr lang="zh-CN" altLang="en-US" dirty="0"/>
          </a:p>
        </p:txBody>
      </p:sp>
      <p:sp>
        <p:nvSpPr>
          <p:cNvPr id="3" name="Content Placeholder 2"/>
          <p:cNvSpPr>
            <a:spLocks noGrp="1"/>
          </p:cNvSpPr>
          <p:nvPr>
            <p:ph sz="quarter" idx="10"/>
          </p:nvPr>
        </p:nvSpPr>
        <p:spPr/>
        <p:txBody>
          <a:bodyPr>
            <a:normAutofit/>
          </a:bodyPr>
          <a:lstStyle/>
          <a:p>
            <a:r>
              <a:rPr lang="en-US" altLang="zh-CN" sz="2800" dirty="0"/>
              <a:t>Constraint decoration </a:t>
            </a:r>
            <a:r>
              <a:rPr lang="en-US" altLang="zh-CN" sz="2800" dirty="0" smtClean="0"/>
              <a:t>demo</a:t>
            </a:r>
            <a:r>
              <a:rPr lang="en-US" altLang="zh-CN" sz="2800" i="1" dirty="0" smtClean="0"/>
              <a:t>(Speed </a:t>
            </a:r>
            <a:r>
              <a:rPr lang="en-US" altLang="zh-CN" sz="2800" i="1" dirty="0"/>
              <a:t>X </a:t>
            </a:r>
            <a:r>
              <a:rPr lang="en-US" altLang="zh-CN" sz="2800" i="1" dirty="0" smtClean="0"/>
              <a:t>5)</a:t>
            </a:r>
            <a:endParaRPr lang="en-US" altLang="zh-CN" sz="2800" i="1" dirty="0"/>
          </a:p>
          <a:p>
            <a:endParaRPr lang="zh-CN" altLang="en-US" sz="2800" dirty="0"/>
          </a:p>
          <a:p>
            <a:endParaRPr lang="zh-CN" altLang="en-US" sz="2800" dirty="0"/>
          </a:p>
        </p:txBody>
      </p:sp>
      <p:pic>
        <p:nvPicPr>
          <p:cNvPr id="8" name="cx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69483" y="2206017"/>
            <a:ext cx="6510518" cy="3600000"/>
          </a:xfrm>
          <a:prstGeom prst="rect">
            <a:avLst/>
          </a:prstGeom>
          <a:ln w="38100" cap="sq">
            <a:solidFill>
              <a:schemeClr val="accent4">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0173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7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Limitations</a:t>
            </a:r>
            <a:endParaRPr lang="zh-CN" altLang="en-US" dirty="0"/>
          </a:p>
        </p:txBody>
      </p:sp>
      <p:sp>
        <p:nvSpPr>
          <p:cNvPr id="3" name="Content Placeholder 2"/>
          <p:cNvSpPr>
            <a:spLocks noGrp="1"/>
          </p:cNvSpPr>
          <p:nvPr>
            <p:ph sz="quarter" idx="10"/>
          </p:nvPr>
        </p:nvSpPr>
        <p:spPr/>
        <p:txBody>
          <a:bodyPr/>
          <a:lstStyle/>
          <a:p>
            <a:r>
              <a:rPr lang="en-US" altLang="zh-CN" dirty="0" smtClean="0"/>
              <a:t>Spatially related material patterns</a:t>
            </a:r>
          </a:p>
          <a:p>
            <a:pPr lvl="1"/>
            <a:r>
              <a:rPr lang="en-US" altLang="zh-CN" dirty="0" smtClean="0"/>
              <a:t>interleaving </a:t>
            </a:r>
            <a:r>
              <a:rPr lang="en-US" altLang="zh-CN" dirty="0"/>
              <a:t>colors of the cabinet </a:t>
            </a:r>
            <a:endParaRPr lang="en-US" altLang="zh-CN" dirty="0" smtClean="0"/>
          </a:p>
          <a:p>
            <a:pPr lvl="1"/>
            <a:r>
              <a:rPr lang="en-US" altLang="zh-CN" dirty="0" smtClean="0"/>
              <a:t>white </a:t>
            </a:r>
            <a:r>
              <a:rPr lang="en-US" altLang="zh-CN" dirty="0"/>
              <a:t>and black </a:t>
            </a:r>
            <a:r>
              <a:rPr lang="en-US" altLang="zh-CN" dirty="0" smtClean="0"/>
              <a:t>chairs</a:t>
            </a:r>
          </a:p>
          <a:p>
            <a:pPr lvl="1"/>
            <a:r>
              <a:rPr lang="en-US" altLang="zh-CN" dirty="0"/>
              <a:t>… </a:t>
            </a:r>
            <a:endParaRPr lang="zh-CN" alt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973" y="3629025"/>
            <a:ext cx="6287377" cy="240063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4225" y="4025391"/>
            <a:ext cx="1607902" cy="1607902"/>
          </a:xfrm>
          <a:prstGeom prst="rect">
            <a:avLst/>
          </a:prstGeom>
        </p:spPr>
      </p:pic>
    </p:spTree>
    <p:extLst>
      <p:ext uri="{BB962C8B-B14F-4D97-AF65-F5344CB8AC3E}">
        <p14:creationId xmlns:p14="http://schemas.microsoft.com/office/powerpoint/2010/main" val="3689954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025992" y="2279834"/>
            <a:ext cx="3736883" cy="777692"/>
          </a:xfrm>
        </p:spPr>
        <p:txBody>
          <a:bodyPr>
            <a:normAutofit fontScale="92500" lnSpcReduction="20000"/>
          </a:bodyPr>
          <a:lstStyle/>
          <a:p>
            <a:r>
              <a:rPr lang="en-US" altLang="zh-CN" sz="6000" dirty="0">
                <a:solidFill>
                  <a:srgbClr val="430166"/>
                </a:solidFill>
                <a:latin typeface="Arial" panose="020B0604020202020204" pitchFamily="34" charset="0"/>
                <a:ea typeface="Arial Unicode MS" panose="020B0604020202020204" pitchFamily="34" charset="-122"/>
                <a:cs typeface="Arial" panose="020B0604020202020204" pitchFamily="34" charset="0"/>
              </a:rPr>
              <a:t>Thank </a:t>
            </a:r>
            <a:r>
              <a:rPr lang="en-US" altLang="zh-CN" sz="6000" dirty="0" smtClean="0">
                <a:solidFill>
                  <a:srgbClr val="430166"/>
                </a:solidFill>
                <a:latin typeface="Arial" panose="020B0604020202020204" pitchFamily="34" charset="0"/>
                <a:ea typeface="Arial Unicode MS" panose="020B0604020202020204" pitchFamily="34" charset="-122"/>
                <a:cs typeface="Arial" panose="020B0604020202020204" pitchFamily="34" charset="0"/>
              </a:rPr>
              <a:t>You!</a:t>
            </a:r>
            <a:endParaRPr lang="en-US" sz="6000" dirty="0">
              <a:solidFill>
                <a:srgbClr val="430166"/>
              </a:solidFill>
              <a:latin typeface="Arial" panose="020B0604020202020204" pitchFamily="34" charset="0"/>
              <a:ea typeface="Arial Unicode MS" panose="020B0604020202020204" pitchFamily="34" charset="-122"/>
              <a:cs typeface="Arial" panose="020B0604020202020204" pitchFamily="34" charset="0"/>
            </a:endParaRPr>
          </a:p>
        </p:txBody>
      </p:sp>
      <p:pic>
        <p:nvPicPr>
          <p:cNvPr id="3" name="Papers_018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66163" y="3057526"/>
            <a:ext cx="4056540" cy="3042405"/>
          </a:xfrm>
          <a:prstGeom prst="rect">
            <a:avLst/>
          </a:prstGeom>
          <a:ln w="19050">
            <a:solidFill>
              <a:srgbClr val="430166"/>
            </a:solidFill>
          </a:ln>
          <a:effectLst/>
        </p:spPr>
      </p:pic>
    </p:spTree>
    <p:extLst>
      <p:ext uri="{BB962C8B-B14F-4D97-AF65-F5344CB8AC3E}">
        <p14:creationId xmlns:p14="http://schemas.microsoft.com/office/powerpoint/2010/main" val="248150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Motivation</a:t>
            </a:r>
            <a:endParaRPr lang="zh-CN" altLang="en-US" dirty="0"/>
          </a:p>
        </p:txBody>
      </p:sp>
      <p:pic>
        <p:nvPicPr>
          <p:cNvPr id="4" name="Picture 3"/>
          <p:cNvPicPr>
            <a:picLocks noChangeAspect="1"/>
          </p:cNvPicPr>
          <p:nvPr/>
        </p:nvPicPr>
        <p:blipFill>
          <a:blip r:embed="rId3"/>
          <a:stretch>
            <a:fillRect/>
          </a:stretch>
        </p:blipFill>
        <p:spPr>
          <a:xfrm>
            <a:off x="5980837" y="1481922"/>
            <a:ext cx="2929053" cy="1705415"/>
          </a:xfrm>
          <a:prstGeom prst="rect">
            <a:avLst/>
          </a:prstGeom>
        </p:spPr>
      </p:pic>
      <p:pic>
        <p:nvPicPr>
          <p:cNvPr id="5" name="Picture 4"/>
          <p:cNvPicPr>
            <a:picLocks noChangeAspect="1"/>
          </p:cNvPicPr>
          <p:nvPr/>
        </p:nvPicPr>
        <p:blipFill>
          <a:blip r:embed="rId4"/>
          <a:stretch>
            <a:fillRect/>
          </a:stretch>
        </p:blipFill>
        <p:spPr>
          <a:xfrm>
            <a:off x="5890501" y="4160359"/>
            <a:ext cx="3109722" cy="1736561"/>
          </a:xfrm>
          <a:prstGeom prst="rect">
            <a:avLst/>
          </a:prstGeom>
        </p:spPr>
      </p:pic>
      <p:sp>
        <p:nvSpPr>
          <p:cNvPr id="6" name="TextBox 5"/>
          <p:cNvSpPr txBox="1"/>
          <p:nvPr/>
        </p:nvSpPr>
        <p:spPr>
          <a:xfrm>
            <a:off x="5880865" y="1217868"/>
            <a:ext cx="3128999" cy="430887"/>
          </a:xfrm>
          <a:prstGeom prst="rect">
            <a:avLst/>
          </a:prstGeom>
          <a:noFill/>
        </p:spPr>
        <p:txBody>
          <a:bodyPr wrap="square" rtlCol="0">
            <a:spAutoFit/>
          </a:bodyPr>
          <a:lstStyle/>
          <a:p>
            <a:pPr algn="ctr"/>
            <a:r>
              <a:rPr lang="en-US" altLang="zh-CN" sz="2200" dirty="0" smtClean="0"/>
              <a:t>Geometric Shapes</a:t>
            </a:r>
            <a:endParaRPr lang="zh-CN" altLang="en-US" sz="2200" dirty="0"/>
          </a:p>
        </p:txBody>
      </p:sp>
      <p:sp>
        <p:nvSpPr>
          <p:cNvPr id="7" name="TextBox 6"/>
          <p:cNvSpPr txBox="1"/>
          <p:nvPr/>
        </p:nvSpPr>
        <p:spPr>
          <a:xfrm>
            <a:off x="6168024" y="3878915"/>
            <a:ext cx="2554677" cy="430887"/>
          </a:xfrm>
          <a:prstGeom prst="rect">
            <a:avLst/>
          </a:prstGeom>
          <a:noFill/>
        </p:spPr>
        <p:txBody>
          <a:bodyPr wrap="square" rtlCol="0">
            <a:spAutoFit/>
          </a:bodyPr>
          <a:lstStyle/>
          <a:p>
            <a:pPr algn="ctr"/>
            <a:r>
              <a:rPr lang="en-US" altLang="zh-CN" sz="2200" dirty="0" smtClean="0"/>
              <a:t>Visual Appearance</a:t>
            </a:r>
            <a:endParaRPr lang="zh-CN" altLang="en-US" sz="2200" dirty="0"/>
          </a:p>
        </p:txBody>
      </p:sp>
      <p:sp>
        <p:nvSpPr>
          <p:cNvPr id="10" name="Right Arrow 9"/>
          <p:cNvSpPr/>
          <p:nvPr/>
        </p:nvSpPr>
        <p:spPr>
          <a:xfrm rot="5400000">
            <a:off x="7168073" y="3345795"/>
            <a:ext cx="554577" cy="525479"/>
          </a:xfrm>
          <a:prstGeom prst="rightArrow">
            <a:avLst/>
          </a:prstGeom>
          <a:solidFill>
            <a:schemeClr val="accent4">
              <a:lumMod val="60000"/>
              <a:lumOff val="40000"/>
            </a:schemeClr>
          </a:solidFill>
          <a:ln>
            <a:solidFill>
              <a:srgbClr val="7030A0"/>
            </a:solidFill>
          </a:ln>
          <a:effectLst>
            <a:glow rad="63500">
              <a:schemeClr val="accent5">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1" name="Rounded Rectangle 10"/>
          <p:cNvSpPr/>
          <p:nvPr/>
        </p:nvSpPr>
        <p:spPr>
          <a:xfrm rot="5400000">
            <a:off x="4933954" y="1785700"/>
            <a:ext cx="4876800" cy="3308372"/>
          </a:xfrm>
          <a:prstGeom prst="roundRect">
            <a:avLst/>
          </a:prstGeom>
          <a:noFill/>
          <a:ln w="19050">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2" name="Rounded Rectangle 11"/>
          <p:cNvSpPr/>
          <p:nvPr/>
        </p:nvSpPr>
        <p:spPr>
          <a:xfrm rot="5400000">
            <a:off x="6376949" y="537748"/>
            <a:ext cx="1990809" cy="3308372"/>
          </a:xfrm>
          <a:prstGeom prst="roundRect">
            <a:avLst/>
          </a:prstGeom>
          <a:noFill/>
          <a:ln w="2857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4" name="Content Placeholder 2"/>
          <p:cNvSpPr>
            <a:spLocks noGrp="1"/>
          </p:cNvSpPr>
          <p:nvPr>
            <p:ph sz="quarter" idx="10"/>
          </p:nvPr>
        </p:nvSpPr>
        <p:spPr>
          <a:xfrm>
            <a:off x="146050" y="1452033"/>
            <a:ext cx="8847138" cy="4353984"/>
          </a:xfrm>
        </p:spPr>
        <p:txBody>
          <a:bodyPr/>
          <a:lstStyle/>
          <a:p>
            <a:r>
              <a:rPr lang="en-US" altLang="zh-CN" sz="2400" dirty="0"/>
              <a:t>Dense reconstruction</a:t>
            </a:r>
            <a:endParaRPr lang="zh-CN" altLang="en-US" sz="2400" dirty="0"/>
          </a:p>
          <a:p>
            <a:r>
              <a:rPr lang="en-US" altLang="zh-CN" sz="2400" dirty="0" smtClean="0"/>
              <a:t>Synthesis based on</a:t>
            </a:r>
          </a:p>
          <a:p>
            <a:pPr lvl="1"/>
            <a:r>
              <a:rPr lang="en-US" altLang="zh-CN" sz="2000" dirty="0"/>
              <a:t>s</a:t>
            </a:r>
            <a:r>
              <a:rPr lang="en-US" altLang="zh-CN" sz="2000" dirty="0" smtClean="0"/>
              <a:t>ketch drawings</a:t>
            </a:r>
          </a:p>
          <a:p>
            <a:pPr lvl="1"/>
            <a:r>
              <a:rPr lang="en-US" altLang="zh-CN" sz="2000" dirty="0" smtClean="0"/>
              <a:t>sparse scans</a:t>
            </a:r>
          </a:p>
          <a:p>
            <a:pPr lvl="1"/>
            <a:r>
              <a:rPr lang="en-US" altLang="zh-CN" sz="2000" dirty="0"/>
              <a:t>e</a:t>
            </a:r>
            <a:r>
              <a:rPr lang="en-US" altLang="zh-CN" sz="2000" dirty="0" smtClean="0"/>
              <a:t>xamples</a:t>
            </a:r>
          </a:p>
          <a:p>
            <a:pPr lvl="1"/>
            <a:r>
              <a:rPr lang="en-US" altLang="zh-CN" sz="2000" dirty="0" smtClean="0"/>
              <a:t>…</a:t>
            </a:r>
            <a:endParaRPr lang="zh-CN" altLang="en-US" sz="2000" dirty="0"/>
          </a:p>
          <a:p>
            <a:endParaRPr lang="zh-CN" altLang="en-US" dirty="0"/>
          </a:p>
        </p:txBody>
      </p:sp>
      <p:pic>
        <p:nvPicPr>
          <p:cNvPr id="16" name="图片 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308824" y="4094358"/>
            <a:ext cx="1242746" cy="1242746"/>
          </a:xfrm>
          <a:prstGeom prst="rect">
            <a:avLst/>
          </a:prstGeom>
        </p:spPr>
      </p:pic>
      <p:grpSp>
        <p:nvGrpSpPr>
          <p:cNvPr id="23" name="Group 22"/>
          <p:cNvGrpSpPr/>
          <p:nvPr/>
        </p:nvGrpSpPr>
        <p:grpSpPr>
          <a:xfrm>
            <a:off x="905275" y="2389994"/>
            <a:ext cx="4127789" cy="3839615"/>
            <a:chOff x="-358067" y="2167485"/>
            <a:chExt cx="4127789" cy="3839615"/>
          </a:xfrm>
        </p:grpSpPr>
        <p:pic>
          <p:nvPicPr>
            <p:cNvPr id="21" name="Picture 20"/>
            <p:cNvPicPr>
              <a:picLocks noChangeAspect="1"/>
            </p:cNvPicPr>
            <p:nvPr/>
          </p:nvPicPr>
          <p:blipFill>
            <a:blip r:embed="rId6"/>
            <a:stretch>
              <a:fillRect/>
            </a:stretch>
          </p:blipFill>
          <p:spPr>
            <a:xfrm>
              <a:off x="-358067" y="2167485"/>
              <a:ext cx="4127789" cy="3364706"/>
            </a:xfrm>
            <a:prstGeom prst="rect">
              <a:avLst/>
            </a:prstGeom>
          </p:spPr>
        </p:pic>
        <p:sp>
          <p:nvSpPr>
            <p:cNvPr id="22" name="TextBox 21"/>
            <p:cNvSpPr txBox="1"/>
            <p:nvPr/>
          </p:nvSpPr>
          <p:spPr>
            <a:xfrm>
              <a:off x="742355" y="5637768"/>
              <a:ext cx="1955000" cy="369332"/>
            </a:xfrm>
            <a:prstGeom prst="rect">
              <a:avLst/>
            </a:prstGeom>
            <a:noFill/>
          </p:spPr>
          <p:txBody>
            <a:bodyPr wrap="square" rtlCol="0">
              <a:spAutoFit/>
            </a:bodyPr>
            <a:lstStyle/>
            <a:p>
              <a:r>
                <a:rPr lang="en-US" altLang="zh-CN" dirty="0"/>
                <a:t>[Choi </a:t>
              </a:r>
              <a:r>
                <a:rPr lang="en-US" altLang="zh-CN" dirty="0" smtClean="0"/>
                <a:t>et al. 2015]</a:t>
              </a:r>
              <a:endParaRPr lang="zh-CN" altLang="en-US" dirty="0"/>
            </a:p>
          </p:txBody>
        </p:sp>
      </p:grpSp>
      <p:grpSp>
        <p:nvGrpSpPr>
          <p:cNvPr id="24" name="Group 23"/>
          <p:cNvGrpSpPr/>
          <p:nvPr/>
        </p:nvGrpSpPr>
        <p:grpSpPr>
          <a:xfrm>
            <a:off x="1036977" y="2986755"/>
            <a:ext cx="2793500" cy="3173209"/>
            <a:chOff x="-2943762" y="3669100"/>
            <a:chExt cx="2793500" cy="3173209"/>
          </a:xfrm>
        </p:grpSpPr>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43762" y="3669100"/>
              <a:ext cx="2793500" cy="2793500"/>
            </a:xfrm>
            <a:prstGeom prst="rect">
              <a:avLst/>
            </a:prstGeom>
          </p:spPr>
        </p:pic>
        <p:sp>
          <p:nvSpPr>
            <p:cNvPr id="20" name="TextBox 19"/>
            <p:cNvSpPr txBox="1"/>
            <p:nvPr/>
          </p:nvSpPr>
          <p:spPr>
            <a:xfrm>
              <a:off x="-2524512" y="6472977"/>
              <a:ext cx="1955000" cy="369332"/>
            </a:xfrm>
            <a:prstGeom prst="rect">
              <a:avLst/>
            </a:prstGeom>
            <a:noFill/>
          </p:spPr>
          <p:txBody>
            <a:bodyPr wrap="square" rtlCol="0">
              <a:spAutoFit/>
            </a:bodyPr>
            <a:lstStyle/>
            <a:p>
              <a:r>
                <a:rPr lang="en-US" altLang="zh-CN" dirty="0" smtClean="0"/>
                <a:t>[Chen et al. 2014]</a:t>
              </a:r>
              <a:endParaRPr lang="zh-CN" altLang="en-US" dirty="0"/>
            </a:p>
          </p:txBody>
        </p:sp>
      </p:grpSp>
      <p:grpSp>
        <p:nvGrpSpPr>
          <p:cNvPr id="26" name="Group 25"/>
          <p:cNvGrpSpPr/>
          <p:nvPr/>
        </p:nvGrpSpPr>
        <p:grpSpPr>
          <a:xfrm>
            <a:off x="401295" y="3160580"/>
            <a:ext cx="4358320" cy="1463652"/>
            <a:chOff x="-4473787" y="5621902"/>
            <a:chExt cx="4358320" cy="1463652"/>
          </a:xfrm>
        </p:grpSpPr>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73787" y="5621902"/>
              <a:ext cx="4358320" cy="1100989"/>
            </a:xfrm>
            <a:prstGeom prst="rect">
              <a:avLst/>
            </a:prstGeom>
          </p:spPr>
        </p:pic>
        <p:sp>
          <p:nvSpPr>
            <p:cNvPr id="17" name="TextBox 16"/>
            <p:cNvSpPr txBox="1"/>
            <p:nvPr/>
          </p:nvSpPr>
          <p:spPr>
            <a:xfrm>
              <a:off x="-2999605" y="6716222"/>
              <a:ext cx="1955000" cy="369332"/>
            </a:xfrm>
            <a:prstGeom prst="rect">
              <a:avLst/>
            </a:prstGeom>
            <a:noFill/>
          </p:spPr>
          <p:txBody>
            <a:bodyPr wrap="square" rtlCol="0">
              <a:spAutoFit/>
            </a:bodyPr>
            <a:lstStyle/>
            <a:p>
              <a:r>
                <a:rPr lang="en-US" altLang="zh-CN" dirty="0" smtClean="0"/>
                <a:t>[Xu et al. 2013]</a:t>
              </a:r>
              <a:endParaRPr lang="zh-CN" altLang="en-US" dirty="0"/>
            </a:p>
          </p:txBody>
        </p:sp>
      </p:grpSp>
      <p:grpSp>
        <p:nvGrpSpPr>
          <p:cNvPr id="25" name="Group 24"/>
          <p:cNvGrpSpPr/>
          <p:nvPr/>
        </p:nvGrpSpPr>
        <p:grpSpPr>
          <a:xfrm>
            <a:off x="389313" y="3764399"/>
            <a:ext cx="4359292" cy="1816163"/>
            <a:chOff x="-4350467" y="5634207"/>
            <a:chExt cx="4359292" cy="1816163"/>
          </a:xfrm>
        </p:grpSpPr>
        <p:pic>
          <p:nvPicPr>
            <p:cNvPr id="3" name="Picture 2"/>
            <p:cNvPicPr>
              <a:picLocks noChangeAspect="1"/>
            </p:cNvPicPr>
            <p:nvPr/>
          </p:nvPicPr>
          <p:blipFill>
            <a:blip r:embed="rId9"/>
            <a:stretch>
              <a:fillRect/>
            </a:stretch>
          </p:blipFill>
          <p:spPr>
            <a:xfrm>
              <a:off x="-4350467" y="5634207"/>
              <a:ext cx="4359292" cy="1445712"/>
            </a:xfrm>
            <a:prstGeom prst="rect">
              <a:avLst/>
            </a:prstGeom>
          </p:spPr>
        </p:pic>
        <p:sp>
          <p:nvSpPr>
            <p:cNvPr id="13" name="TextBox 12"/>
            <p:cNvSpPr txBox="1"/>
            <p:nvPr/>
          </p:nvSpPr>
          <p:spPr>
            <a:xfrm>
              <a:off x="-3148321" y="7081038"/>
              <a:ext cx="1955000" cy="369332"/>
            </a:xfrm>
            <a:prstGeom prst="rect">
              <a:avLst/>
            </a:prstGeom>
            <a:noFill/>
          </p:spPr>
          <p:txBody>
            <a:bodyPr wrap="square" rtlCol="0">
              <a:spAutoFit/>
            </a:bodyPr>
            <a:lstStyle/>
            <a:p>
              <a:r>
                <a:rPr lang="en-US" altLang="zh-CN" dirty="0" smtClean="0"/>
                <a:t>[Fisher et al. 2012]</a:t>
              </a:r>
              <a:endParaRPr lang="zh-CN" altLang="en-US" dirty="0"/>
            </a:p>
          </p:txBody>
        </p:sp>
      </p:grpSp>
    </p:spTree>
    <p:extLst>
      <p:ext uri="{BB962C8B-B14F-4D97-AF65-F5344CB8AC3E}">
        <p14:creationId xmlns:p14="http://schemas.microsoft.com/office/powerpoint/2010/main" val="73297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fade">
                                      <p:cBhvr>
                                        <p:cTn id="14" dur="1000"/>
                                        <p:tgtEl>
                                          <p:spTgt spid="14">
                                            <p:txEl>
                                              <p:pRg st="0" end="0"/>
                                            </p:txEl>
                                          </p:spTgt>
                                        </p:tgtEl>
                                      </p:cBhvr>
                                    </p:animEffect>
                                    <p:anim calcmode="lin" valueType="num">
                                      <p:cBhvr>
                                        <p:cTn id="15"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4">
                                            <p:txEl>
                                              <p:pRg st="1" end="1"/>
                                            </p:txEl>
                                          </p:spTgt>
                                        </p:tgtEl>
                                        <p:attrNameLst>
                                          <p:attrName>style.visibility</p:attrName>
                                        </p:attrNameLst>
                                      </p:cBhvr>
                                      <p:to>
                                        <p:strVal val="visible"/>
                                      </p:to>
                                    </p:set>
                                    <p:animEffect transition="in" filter="fade">
                                      <p:cBhvr>
                                        <p:cTn id="26" dur="1000"/>
                                        <p:tgtEl>
                                          <p:spTgt spid="14">
                                            <p:txEl>
                                              <p:pRg st="1" end="1"/>
                                            </p:txEl>
                                          </p:spTgt>
                                        </p:tgtEl>
                                      </p:cBhvr>
                                    </p:animEffect>
                                    <p:anim calcmode="lin" valueType="num">
                                      <p:cBhvr>
                                        <p:cTn id="27"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14">
                                            <p:txEl>
                                              <p:pRg st="1" end="1"/>
                                            </p:txEl>
                                          </p:spTgt>
                                        </p:tgtEl>
                                        <p:attrNameLst>
                                          <p:attrName>ppt_y</p:attrName>
                                        </p:attrNameLst>
                                      </p:cBhvr>
                                      <p:tavLst>
                                        <p:tav tm="0">
                                          <p:val>
                                            <p:strVal val="#ppt_y+.1"/>
                                          </p:val>
                                        </p:tav>
                                        <p:tav tm="100000">
                                          <p:val>
                                            <p:strVal val="#ppt_y"/>
                                          </p:val>
                                        </p:tav>
                                      </p:tavLst>
                                    </p:anim>
                                  </p:childTnLst>
                                </p:cTn>
                              </p:par>
                              <p:par>
                                <p:cTn id="29" presetID="42" presetClass="exit" presetSubtype="0" fill="hold" nodeType="withEffect">
                                  <p:stCondLst>
                                    <p:cond delay="0"/>
                                  </p:stCondLst>
                                  <p:childTnLst>
                                    <p:animEffect transition="out" filter="fade">
                                      <p:cBhvr>
                                        <p:cTn id="30" dur="1000"/>
                                        <p:tgtEl>
                                          <p:spTgt spid="23"/>
                                        </p:tgtEl>
                                      </p:cBhvr>
                                    </p:animEffect>
                                    <p:anim calcmode="lin" valueType="num">
                                      <p:cBhvr>
                                        <p:cTn id="31" dur="1000"/>
                                        <p:tgtEl>
                                          <p:spTgt spid="23"/>
                                        </p:tgtEl>
                                        <p:attrNameLst>
                                          <p:attrName>ppt_x</p:attrName>
                                        </p:attrNameLst>
                                      </p:cBhvr>
                                      <p:tavLst>
                                        <p:tav tm="0">
                                          <p:val>
                                            <p:strVal val="ppt_x"/>
                                          </p:val>
                                        </p:tav>
                                        <p:tav tm="100000">
                                          <p:val>
                                            <p:strVal val="ppt_x"/>
                                          </p:val>
                                        </p:tav>
                                      </p:tavLst>
                                    </p:anim>
                                    <p:anim calcmode="lin" valueType="num">
                                      <p:cBhvr>
                                        <p:cTn id="32" dur="1000"/>
                                        <p:tgtEl>
                                          <p:spTgt spid="23"/>
                                        </p:tgtEl>
                                        <p:attrNameLst>
                                          <p:attrName>ppt_y</p:attrName>
                                        </p:attrNameLst>
                                      </p:cBhvr>
                                      <p:tavLst>
                                        <p:tav tm="0">
                                          <p:val>
                                            <p:strVal val="ppt_y"/>
                                          </p:val>
                                        </p:tav>
                                        <p:tav tm="100000">
                                          <p:val>
                                            <p:strVal val="ppt_y+.1"/>
                                          </p:val>
                                        </p:tav>
                                      </p:tavLst>
                                    </p:anim>
                                    <p:set>
                                      <p:cBhvr>
                                        <p:cTn id="33" dur="1" fill="hold">
                                          <p:stCondLst>
                                            <p:cond delay="999"/>
                                          </p:stCondLst>
                                        </p:cTn>
                                        <p:tgtEl>
                                          <p:spTgt spid="23"/>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4">
                                            <p:txEl>
                                              <p:pRg st="2" end="2"/>
                                            </p:txEl>
                                          </p:spTgt>
                                        </p:tgtEl>
                                        <p:attrNameLst>
                                          <p:attrName>style.visibility</p:attrName>
                                        </p:attrNameLst>
                                      </p:cBhvr>
                                      <p:to>
                                        <p:strVal val="visible"/>
                                      </p:to>
                                    </p:set>
                                    <p:animEffect transition="in" filter="fade">
                                      <p:cBhvr>
                                        <p:cTn id="38" dur="1000"/>
                                        <p:tgtEl>
                                          <p:spTgt spid="14">
                                            <p:txEl>
                                              <p:pRg st="2" end="2"/>
                                            </p:txEl>
                                          </p:spTgt>
                                        </p:tgtEl>
                                      </p:cBhvr>
                                    </p:animEffect>
                                    <p:anim calcmode="lin" valueType="num">
                                      <p:cBhvr>
                                        <p:cTn id="39"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4">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4">
                                            <p:txEl>
                                              <p:pRg st="3" end="3"/>
                                            </p:txEl>
                                          </p:spTgt>
                                        </p:tgtEl>
                                        <p:attrNameLst>
                                          <p:attrName>style.visibility</p:attrName>
                                        </p:attrNameLst>
                                      </p:cBhvr>
                                      <p:to>
                                        <p:strVal val="visible"/>
                                      </p:to>
                                    </p:set>
                                    <p:animEffect transition="in" filter="fade">
                                      <p:cBhvr>
                                        <p:cTn id="50" dur="1000"/>
                                        <p:tgtEl>
                                          <p:spTgt spid="14">
                                            <p:txEl>
                                              <p:pRg st="3" end="3"/>
                                            </p:txEl>
                                          </p:spTgt>
                                        </p:tgtEl>
                                      </p:cBhvr>
                                    </p:animEffect>
                                    <p:anim calcmode="lin" valueType="num">
                                      <p:cBhvr>
                                        <p:cTn id="51"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52" dur="1000" fill="hold"/>
                                        <p:tgtEl>
                                          <p:spTgt spid="14">
                                            <p:txEl>
                                              <p:pRg st="3" end="3"/>
                                            </p:txEl>
                                          </p:spTgt>
                                        </p:tgtEl>
                                        <p:attrNameLst>
                                          <p:attrName>ppt_y</p:attrName>
                                        </p:attrNameLst>
                                      </p:cBhvr>
                                      <p:tavLst>
                                        <p:tav tm="0">
                                          <p:val>
                                            <p:strVal val="#ppt_y+.1"/>
                                          </p:val>
                                        </p:tav>
                                        <p:tav tm="100000">
                                          <p:val>
                                            <p:strVal val="#ppt_y"/>
                                          </p:val>
                                        </p:tav>
                                      </p:tavLst>
                                    </p:anim>
                                  </p:childTnLst>
                                </p:cTn>
                              </p:par>
                              <p:par>
                                <p:cTn id="53" presetID="42" presetClass="exit" presetSubtype="0" fill="hold" nodeType="withEffect">
                                  <p:stCondLst>
                                    <p:cond delay="0"/>
                                  </p:stCondLst>
                                  <p:childTnLst>
                                    <p:animEffect transition="out" filter="fade">
                                      <p:cBhvr>
                                        <p:cTn id="54" dur="1000"/>
                                        <p:tgtEl>
                                          <p:spTgt spid="26"/>
                                        </p:tgtEl>
                                      </p:cBhvr>
                                    </p:animEffect>
                                    <p:anim calcmode="lin" valueType="num">
                                      <p:cBhvr>
                                        <p:cTn id="55" dur="1000"/>
                                        <p:tgtEl>
                                          <p:spTgt spid="26"/>
                                        </p:tgtEl>
                                        <p:attrNameLst>
                                          <p:attrName>ppt_x</p:attrName>
                                        </p:attrNameLst>
                                      </p:cBhvr>
                                      <p:tavLst>
                                        <p:tav tm="0">
                                          <p:val>
                                            <p:strVal val="ppt_x"/>
                                          </p:val>
                                        </p:tav>
                                        <p:tav tm="100000">
                                          <p:val>
                                            <p:strVal val="ppt_x"/>
                                          </p:val>
                                        </p:tav>
                                      </p:tavLst>
                                    </p:anim>
                                    <p:anim calcmode="lin" valueType="num">
                                      <p:cBhvr>
                                        <p:cTn id="56" dur="1000"/>
                                        <p:tgtEl>
                                          <p:spTgt spid="26"/>
                                        </p:tgtEl>
                                        <p:attrNameLst>
                                          <p:attrName>ppt_y</p:attrName>
                                        </p:attrNameLst>
                                      </p:cBhvr>
                                      <p:tavLst>
                                        <p:tav tm="0">
                                          <p:val>
                                            <p:strVal val="ppt_y"/>
                                          </p:val>
                                        </p:tav>
                                        <p:tav tm="100000">
                                          <p:val>
                                            <p:strVal val="ppt_y+.1"/>
                                          </p:val>
                                        </p:tav>
                                      </p:tavLst>
                                    </p:anim>
                                    <p:set>
                                      <p:cBhvr>
                                        <p:cTn id="57" dur="1" fill="hold">
                                          <p:stCondLst>
                                            <p:cond delay="999"/>
                                          </p:stCondLst>
                                        </p:cTn>
                                        <p:tgtEl>
                                          <p:spTgt spid="26"/>
                                        </p:tgtEl>
                                        <p:attrNameLst>
                                          <p:attrName>style.visibility</p:attrName>
                                        </p:attrNameLst>
                                      </p:cBhvr>
                                      <p:to>
                                        <p:strVal val="hidden"/>
                                      </p:to>
                                    </p:set>
                                  </p:childTnLst>
                                </p:cTn>
                              </p:par>
                              <p:par>
                                <p:cTn id="58" presetID="42" presetClass="entr" presetSubtype="0"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1000"/>
                                        <p:tgtEl>
                                          <p:spTgt spid="24"/>
                                        </p:tgtEl>
                                      </p:cBhvr>
                                    </p:animEffect>
                                    <p:anim calcmode="lin" valueType="num">
                                      <p:cBhvr>
                                        <p:cTn id="61" dur="1000" fill="hold"/>
                                        <p:tgtEl>
                                          <p:spTgt spid="24"/>
                                        </p:tgtEl>
                                        <p:attrNameLst>
                                          <p:attrName>ppt_x</p:attrName>
                                        </p:attrNameLst>
                                      </p:cBhvr>
                                      <p:tavLst>
                                        <p:tav tm="0">
                                          <p:val>
                                            <p:strVal val="#ppt_x"/>
                                          </p:val>
                                        </p:tav>
                                        <p:tav tm="100000">
                                          <p:val>
                                            <p:strVal val="#ppt_x"/>
                                          </p:val>
                                        </p:tav>
                                      </p:tavLst>
                                    </p:anim>
                                    <p:anim calcmode="lin" valueType="num">
                                      <p:cBhvr>
                                        <p:cTn id="6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14">
                                            <p:txEl>
                                              <p:pRg st="4" end="4"/>
                                            </p:txEl>
                                          </p:spTgt>
                                        </p:tgtEl>
                                        <p:attrNameLst>
                                          <p:attrName>style.visibility</p:attrName>
                                        </p:attrNameLst>
                                      </p:cBhvr>
                                      <p:to>
                                        <p:strVal val="visible"/>
                                      </p:to>
                                    </p:set>
                                    <p:animEffect transition="in" filter="fade">
                                      <p:cBhvr>
                                        <p:cTn id="67" dur="1000"/>
                                        <p:tgtEl>
                                          <p:spTgt spid="14">
                                            <p:txEl>
                                              <p:pRg st="4" end="4"/>
                                            </p:txEl>
                                          </p:spTgt>
                                        </p:tgtEl>
                                      </p:cBhvr>
                                    </p:animEffect>
                                    <p:anim calcmode="lin" valueType="num">
                                      <p:cBhvr>
                                        <p:cTn id="68"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69" dur="1000" fill="hold"/>
                                        <p:tgtEl>
                                          <p:spTgt spid="14">
                                            <p:txEl>
                                              <p:pRg st="4" end="4"/>
                                            </p:txEl>
                                          </p:spTgt>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1000"/>
                                        <p:tgtEl>
                                          <p:spTgt spid="25"/>
                                        </p:tgtEl>
                                      </p:cBhvr>
                                    </p:animEffect>
                                    <p:anim calcmode="lin" valueType="num">
                                      <p:cBhvr>
                                        <p:cTn id="73" dur="1000" fill="hold"/>
                                        <p:tgtEl>
                                          <p:spTgt spid="25"/>
                                        </p:tgtEl>
                                        <p:attrNameLst>
                                          <p:attrName>ppt_x</p:attrName>
                                        </p:attrNameLst>
                                      </p:cBhvr>
                                      <p:tavLst>
                                        <p:tav tm="0">
                                          <p:val>
                                            <p:strVal val="#ppt_x"/>
                                          </p:val>
                                        </p:tav>
                                        <p:tav tm="100000">
                                          <p:val>
                                            <p:strVal val="#ppt_x"/>
                                          </p:val>
                                        </p:tav>
                                      </p:tavLst>
                                    </p:anim>
                                    <p:anim calcmode="lin" valueType="num">
                                      <p:cBhvr>
                                        <p:cTn id="74" dur="1000" fill="hold"/>
                                        <p:tgtEl>
                                          <p:spTgt spid="25"/>
                                        </p:tgtEl>
                                        <p:attrNameLst>
                                          <p:attrName>ppt_y</p:attrName>
                                        </p:attrNameLst>
                                      </p:cBhvr>
                                      <p:tavLst>
                                        <p:tav tm="0">
                                          <p:val>
                                            <p:strVal val="#ppt_y+.1"/>
                                          </p:val>
                                        </p:tav>
                                        <p:tav tm="100000">
                                          <p:val>
                                            <p:strVal val="#ppt_y"/>
                                          </p:val>
                                        </p:tav>
                                      </p:tavLst>
                                    </p:anim>
                                  </p:childTnLst>
                                </p:cTn>
                              </p:par>
                              <p:par>
                                <p:cTn id="75" presetID="42" presetClass="exit" presetSubtype="0" fill="hold" nodeType="withEffect">
                                  <p:stCondLst>
                                    <p:cond delay="0"/>
                                  </p:stCondLst>
                                  <p:childTnLst>
                                    <p:animEffect transition="out" filter="fade">
                                      <p:cBhvr>
                                        <p:cTn id="76" dur="1000"/>
                                        <p:tgtEl>
                                          <p:spTgt spid="24"/>
                                        </p:tgtEl>
                                      </p:cBhvr>
                                    </p:animEffect>
                                    <p:anim calcmode="lin" valueType="num">
                                      <p:cBhvr>
                                        <p:cTn id="77" dur="1000"/>
                                        <p:tgtEl>
                                          <p:spTgt spid="24"/>
                                        </p:tgtEl>
                                        <p:attrNameLst>
                                          <p:attrName>ppt_x</p:attrName>
                                        </p:attrNameLst>
                                      </p:cBhvr>
                                      <p:tavLst>
                                        <p:tav tm="0">
                                          <p:val>
                                            <p:strVal val="ppt_x"/>
                                          </p:val>
                                        </p:tav>
                                        <p:tav tm="100000">
                                          <p:val>
                                            <p:strVal val="ppt_x"/>
                                          </p:val>
                                        </p:tav>
                                      </p:tavLst>
                                    </p:anim>
                                    <p:anim calcmode="lin" valueType="num">
                                      <p:cBhvr>
                                        <p:cTn id="78" dur="1000"/>
                                        <p:tgtEl>
                                          <p:spTgt spid="24"/>
                                        </p:tgtEl>
                                        <p:attrNameLst>
                                          <p:attrName>ppt_y</p:attrName>
                                        </p:attrNameLst>
                                      </p:cBhvr>
                                      <p:tavLst>
                                        <p:tav tm="0">
                                          <p:val>
                                            <p:strVal val="ppt_y"/>
                                          </p:val>
                                        </p:tav>
                                        <p:tav tm="100000">
                                          <p:val>
                                            <p:strVal val="ppt_y+.1"/>
                                          </p:val>
                                        </p:tav>
                                      </p:tavLst>
                                    </p:anim>
                                    <p:set>
                                      <p:cBhvr>
                                        <p:cTn id="79" dur="1" fill="hold">
                                          <p:stCondLst>
                                            <p:cond delay="999"/>
                                          </p:stCondLst>
                                        </p:cTn>
                                        <p:tgtEl>
                                          <p:spTgt spid="24"/>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14">
                                            <p:txEl>
                                              <p:pRg st="5" end="5"/>
                                            </p:txEl>
                                          </p:spTgt>
                                        </p:tgtEl>
                                        <p:attrNameLst>
                                          <p:attrName>style.visibility</p:attrName>
                                        </p:attrNameLst>
                                      </p:cBhvr>
                                      <p:to>
                                        <p:strVal val="visible"/>
                                      </p:to>
                                    </p:set>
                                    <p:animEffect transition="in" filter="fade">
                                      <p:cBhvr>
                                        <p:cTn id="84" dur="1000"/>
                                        <p:tgtEl>
                                          <p:spTgt spid="14">
                                            <p:txEl>
                                              <p:pRg st="5" end="5"/>
                                            </p:txEl>
                                          </p:spTgt>
                                        </p:tgtEl>
                                      </p:cBhvr>
                                    </p:animEffect>
                                    <p:anim calcmode="lin" valueType="num">
                                      <p:cBhvr>
                                        <p:cTn id="85" dur="1000" fill="hold"/>
                                        <p:tgtEl>
                                          <p:spTgt spid="14">
                                            <p:txEl>
                                              <p:pRg st="5" end="5"/>
                                            </p:txEl>
                                          </p:spTgt>
                                        </p:tgtEl>
                                        <p:attrNameLst>
                                          <p:attrName>ppt_x</p:attrName>
                                        </p:attrNameLst>
                                      </p:cBhvr>
                                      <p:tavLst>
                                        <p:tav tm="0">
                                          <p:val>
                                            <p:strVal val="#ppt_x"/>
                                          </p:val>
                                        </p:tav>
                                        <p:tav tm="100000">
                                          <p:val>
                                            <p:strVal val="#ppt_x"/>
                                          </p:val>
                                        </p:tav>
                                      </p:tavLst>
                                    </p:anim>
                                    <p:anim calcmode="lin" valueType="num">
                                      <p:cBhvr>
                                        <p:cTn id="86" dur="1000" fill="hold"/>
                                        <p:tgtEl>
                                          <p:spTgt spid="14">
                                            <p:txEl>
                                              <p:pRg st="5" end="5"/>
                                            </p:txEl>
                                          </p:spTgt>
                                        </p:tgtEl>
                                        <p:attrNameLst>
                                          <p:attrName>ppt_y</p:attrName>
                                        </p:attrNameLst>
                                      </p:cBhvr>
                                      <p:tavLst>
                                        <p:tav tm="0">
                                          <p:val>
                                            <p:strVal val="#ppt_y+.1"/>
                                          </p:val>
                                        </p:tav>
                                        <p:tav tm="100000">
                                          <p:val>
                                            <p:strVal val="#ppt_y"/>
                                          </p:val>
                                        </p:tav>
                                      </p:tavLst>
                                    </p:anim>
                                  </p:childTnLst>
                                </p:cTn>
                              </p:par>
                              <p:par>
                                <p:cTn id="87" presetID="42" presetClass="exit" presetSubtype="0" fill="hold" nodeType="withEffect">
                                  <p:stCondLst>
                                    <p:cond delay="0"/>
                                  </p:stCondLst>
                                  <p:childTnLst>
                                    <p:animEffect transition="out" filter="fade">
                                      <p:cBhvr>
                                        <p:cTn id="88" dur="1000"/>
                                        <p:tgtEl>
                                          <p:spTgt spid="25"/>
                                        </p:tgtEl>
                                      </p:cBhvr>
                                    </p:animEffect>
                                    <p:anim calcmode="lin" valueType="num">
                                      <p:cBhvr>
                                        <p:cTn id="89" dur="1000"/>
                                        <p:tgtEl>
                                          <p:spTgt spid="25"/>
                                        </p:tgtEl>
                                        <p:attrNameLst>
                                          <p:attrName>ppt_x</p:attrName>
                                        </p:attrNameLst>
                                      </p:cBhvr>
                                      <p:tavLst>
                                        <p:tav tm="0">
                                          <p:val>
                                            <p:strVal val="ppt_x"/>
                                          </p:val>
                                        </p:tav>
                                        <p:tav tm="100000">
                                          <p:val>
                                            <p:strVal val="ppt_x"/>
                                          </p:val>
                                        </p:tav>
                                      </p:tavLst>
                                    </p:anim>
                                    <p:anim calcmode="lin" valueType="num">
                                      <p:cBhvr>
                                        <p:cTn id="90" dur="1000"/>
                                        <p:tgtEl>
                                          <p:spTgt spid="25"/>
                                        </p:tgtEl>
                                        <p:attrNameLst>
                                          <p:attrName>ppt_y</p:attrName>
                                        </p:attrNameLst>
                                      </p:cBhvr>
                                      <p:tavLst>
                                        <p:tav tm="0">
                                          <p:val>
                                            <p:strVal val="ppt_y"/>
                                          </p:val>
                                        </p:tav>
                                        <p:tav tm="100000">
                                          <p:val>
                                            <p:strVal val="ppt_y+.1"/>
                                          </p:val>
                                        </p:tav>
                                      </p:tavLst>
                                    </p:anim>
                                    <p:set>
                                      <p:cBhvr>
                                        <p:cTn id="91" dur="1" fill="hold">
                                          <p:stCondLst>
                                            <p:cond delay="999"/>
                                          </p:stCondLst>
                                        </p:cTn>
                                        <p:tgtEl>
                                          <p:spTgt spid="25"/>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42" presetClass="path" presetSubtype="0" accel="50000" decel="50000" fill="hold" grpId="0" nodeType="clickEffect">
                                  <p:stCondLst>
                                    <p:cond delay="0"/>
                                  </p:stCondLst>
                                  <p:childTnLst>
                                    <p:animMotion origin="layout" path="M 0 4.07407E-6 L 0 0.39884 " pathEditMode="relative" rAng="0" ptsTypes="AA">
                                      <p:cBhvr>
                                        <p:cTn id="95" dur="2000" fill="hold"/>
                                        <p:tgtEl>
                                          <p:spTgt spid="12"/>
                                        </p:tgtEl>
                                        <p:attrNameLst>
                                          <p:attrName>ppt_x</p:attrName>
                                          <p:attrName>ppt_y</p:attrName>
                                        </p:attrNameLst>
                                      </p:cBhvr>
                                      <p:rCtr x="0" y="19931"/>
                                    </p:animMotion>
                                  </p:childTnLst>
                                </p:cTn>
                              </p:par>
                            </p:childTnLst>
                          </p:cTn>
                        </p:par>
                      </p:childTnLst>
                    </p:cTn>
                  </p:par>
                  <p:par>
                    <p:cTn id="96" fill="hold">
                      <p:stCondLst>
                        <p:cond delay="indefinite"/>
                      </p:stCondLst>
                      <p:childTnLst>
                        <p:par>
                          <p:cTn id="97" fill="hold">
                            <p:stCondLst>
                              <p:cond delay="0"/>
                            </p:stCondLst>
                            <p:childTnLst>
                              <p:par>
                                <p:cTn id="98" presetID="45" presetClass="entr" presetSubtype="0" fill="hold" nodeType="clickEffect">
                                  <p:stCondLst>
                                    <p:cond delay="0"/>
                                  </p:stCondLst>
                                  <p:childTnLst>
                                    <p:set>
                                      <p:cBhvr>
                                        <p:cTn id="99" dur="1" fill="hold">
                                          <p:stCondLst>
                                            <p:cond delay="0"/>
                                          </p:stCondLst>
                                        </p:cTn>
                                        <p:tgtEl>
                                          <p:spTgt spid="16"/>
                                        </p:tgtEl>
                                        <p:attrNameLst>
                                          <p:attrName>style.visibility</p:attrName>
                                        </p:attrNameLst>
                                      </p:cBhvr>
                                      <p:to>
                                        <p:strVal val="visible"/>
                                      </p:to>
                                    </p:set>
                                    <p:animEffect transition="in" filter="fade">
                                      <p:cBhvr>
                                        <p:cTn id="100" dur="2000"/>
                                        <p:tgtEl>
                                          <p:spTgt spid="16"/>
                                        </p:tgtEl>
                                      </p:cBhvr>
                                    </p:animEffect>
                                    <p:anim calcmode="lin" valueType="num">
                                      <p:cBhvr>
                                        <p:cTn id="101" dur="2000" fill="hold"/>
                                        <p:tgtEl>
                                          <p:spTgt spid="16"/>
                                        </p:tgtEl>
                                        <p:attrNameLst>
                                          <p:attrName>ppt_w</p:attrName>
                                        </p:attrNameLst>
                                      </p:cBhvr>
                                      <p:tavLst>
                                        <p:tav tm="0" fmla="#ppt_w*sin(2.5*pi*$)">
                                          <p:val>
                                            <p:fltVal val="0"/>
                                          </p:val>
                                        </p:tav>
                                        <p:tav tm="100000">
                                          <p:val>
                                            <p:fltVal val="1"/>
                                          </p:val>
                                        </p:tav>
                                      </p:tavLst>
                                    </p:anim>
                                    <p:anim calcmode="lin" valueType="num">
                                      <p:cBhvr>
                                        <p:cTn id="102"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User Study</a:t>
            </a:r>
            <a:endParaRPr lang="zh-CN" altLang="en-US" dirty="0"/>
          </a:p>
        </p:txBody>
      </p:sp>
      <p:sp>
        <p:nvSpPr>
          <p:cNvPr id="3" name="Content Placeholder 2"/>
          <p:cNvSpPr>
            <a:spLocks noGrp="1"/>
          </p:cNvSpPr>
          <p:nvPr>
            <p:ph sz="quarter" idx="10"/>
          </p:nvPr>
        </p:nvSpPr>
        <p:spPr>
          <a:xfrm>
            <a:off x="4159169" y="1452032"/>
            <a:ext cx="5022425" cy="4353984"/>
          </a:xfrm>
        </p:spPr>
        <p:txBody>
          <a:bodyPr>
            <a:normAutofit/>
          </a:bodyPr>
          <a:lstStyle/>
          <a:p>
            <a:r>
              <a:rPr lang="en-US" altLang="zh-CN" dirty="0" smtClean="0"/>
              <a:t>30 participants</a:t>
            </a:r>
          </a:p>
          <a:p>
            <a:r>
              <a:rPr lang="en-US" altLang="zh-CN" dirty="0" smtClean="0"/>
              <a:t>7 image each scene:</a:t>
            </a:r>
          </a:p>
          <a:p>
            <a:pPr lvl="1"/>
            <a:r>
              <a:rPr lang="en-US" altLang="zh-CN" dirty="0" smtClean="0">
                <a:solidFill>
                  <a:srgbClr val="92D050"/>
                </a:solidFill>
              </a:rPr>
              <a:t>one initial decoration</a:t>
            </a:r>
          </a:p>
          <a:p>
            <a:pPr lvl="1"/>
            <a:r>
              <a:rPr lang="en-US" altLang="zh-CN" dirty="0" smtClean="0">
                <a:solidFill>
                  <a:srgbClr val="00B0F0"/>
                </a:solidFill>
              </a:rPr>
              <a:t>one artist’s decoration</a:t>
            </a:r>
          </a:p>
          <a:p>
            <a:pPr lvl="1"/>
            <a:r>
              <a:rPr lang="en-US" altLang="zh-CN" dirty="0" smtClean="0">
                <a:solidFill>
                  <a:srgbClr val="C00000"/>
                </a:solidFill>
              </a:rPr>
              <a:t>five our decorations</a:t>
            </a:r>
            <a:endParaRPr lang="en-US" altLang="zh-CN" dirty="0">
              <a:solidFill>
                <a:srgbClr val="C00000"/>
              </a:solidFill>
            </a:endParaRPr>
          </a:p>
          <a:p>
            <a:endParaRPr lang="zh-CN" altLang="en-US" dirty="0"/>
          </a:p>
        </p:txBody>
      </p:sp>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452032"/>
            <a:ext cx="4395467" cy="2705366"/>
          </a:xfrm>
          <a:prstGeom prst="rect">
            <a:avLst/>
          </a:prstGeom>
        </p:spPr>
      </p:pic>
      <p:pic>
        <p:nvPicPr>
          <p:cNvPr id="5" name="Picture 4"/>
          <p:cNvPicPr>
            <a:picLocks noChangeAspect="1"/>
          </p:cNvPicPr>
          <p:nvPr/>
        </p:nvPicPr>
        <p:blipFill>
          <a:blip r:embed="rId4"/>
          <a:stretch>
            <a:fillRect/>
          </a:stretch>
        </p:blipFill>
        <p:spPr>
          <a:xfrm>
            <a:off x="296389" y="1452032"/>
            <a:ext cx="3522005" cy="4796971"/>
          </a:xfrm>
          <a:prstGeom prst="rect">
            <a:avLst/>
          </a:prstGeom>
        </p:spPr>
      </p:pic>
      <p:sp>
        <p:nvSpPr>
          <p:cNvPr id="8" name="Rectangle 7"/>
          <p:cNvSpPr/>
          <p:nvPr/>
        </p:nvSpPr>
        <p:spPr>
          <a:xfrm>
            <a:off x="146050" y="4483639"/>
            <a:ext cx="5905983" cy="1815882"/>
          </a:xfrm>
          <a:prstGeom prst="rect">
            <a:avLst/>
          </a:prstGeom>
        </p:spPr>
        <p:txBody>
          <a:bodyPr wrap="square">
            <a:spAutoFit/>
          </a:bodyPr>
          <a:lstStyle/>
          <a:p>
            <a:pPr marL="457200" indent="-457200">
              <a:buFont typeface="Wingdings" panose="05000000000000000000" pitchFamily="2" charset="2"/>
              <a:buChar char="ü"/>
            </a:pPr>
            <a:r>
              <a:rPr lang="en-US" altLang="zh-CN" sz="2800" dirty="0">
                <a:solidFill>
                  <a:schemeClr val="tx1">
                    <a:lumMod val="95000"/>
                    <a:lumOff val="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Our results outperform the initial </a:t>
            </a:r>
            <a:r>
              <a:rPr lang="en-US" altLang="zh-CN" sz="2800" dirty="0" smtClean="0">
                <a:solidFill>
                  <a:schemeClr val="tx1">
                    <a:lumMod val="95000"/>
                    <a:lumOff val="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decorations </a:t>
            </a:r>
            <a:r>
              <a:rPr lang="en-US" altLang="zh-CN" sz="2800" dirty="0">
                <a:solidFill>
                  <a:schemeClr val="tx1">
                    <a:lumMod val="95000"/>
                    <a:lumOff val="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by more than 78</a:t>
            </a:r>
            <a:r>
              <a:rPr lang="en-US" altLang="zh-CN" sz="2800" dirty="0" smtClean="0">
                <a:solidFill>
                  <a:schemeClr val="tx1">
                    <a:lumMod val="95000"/>
                    <a:lumOff val="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a:t>
            </a:r>
          </a:p>
          <a:p>
            <a:pPr marL="457200" indent="-457200">
              <a:buFont typeface="Wingdings" panose="05000000000000000000" pitchFamily="2" charset="2"/>
              <a:buChar char="ü"/>
            </a:pPr>
            <a:r>
              <a:rPr lang="en-US" altLang="zh-CN" sz="2800" dirty="0" smtClean="0">
                <a:solidFill>
                  <a:schemeClr val="tx1">
                    <a:lumMod val="95000"/>
                    <a:lumOff val="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Artist’s </a:t>
            </a:r>
            <a:r>
              <a:rPr lang="en-US" altLang="zh-CN" sz="2800" dirty="0">
                <a:solidFill>
                  <a:schemeClr val="tx1">
                    <a:lumMod val="95000"/>
                    <a:lumOff val="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results outperform ours by no more than 17</a:t>
            </a:r>
            <a:r>
              <a:rPr lang="en-US" altLang="zh-CN" sz="2800" dirty="0" smtClean="0">
                <a:solidFill>
                  <a:schemeClr val="tx1">
                    <a:lumMod val="95000"/>
                    <a:lumOff val="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a:t>
            </a:r>
            <a:endParaRPr lang="zh-CN" altLang="en-US" sz="2800" dirty="0">
              <a:solidFill>
                <a:schemeClr val="tx1">
                  <a:lumMod val="95000"/>
                  <a:lumOff val="5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23863054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xit" presetSubtype="10" fill="hold" nodeType="withEffect">
                                  <p:stCondLst>
                                    <p:cond delay="0"/>
                                  </p:stCondLst>
                                  <p:childTnLst>
                                    <p:animEffect transition="out" filter="randombar(horizontal)">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5" dur="500"/>
                                        <p:tgtEl>
                                          <p:spTgt spid="8">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8"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482" y="1942407"/>
            <a:ext cx="8400273" cy="1686618"/>
          </a:xfrm>
          <a:prstGeom prst="rect">
            <a:avLst/>
          </a:prstGeom>
        </p:spPr>
      </p:pic>
      <p:sp>
        <p:nvSpPr>
          <p:cNvPr id="2" name="Title 1"/>
          <p:cNvSpPr>
            <a:spLocks noGrp="1"/>
          </p:cNvSpPr>
          <p:nvPr>
            <p:ph type="title"/>
          </p:nvPr>
        </p:nvSpPr>
        <p:spPr/>
        <p:txBody>
          <a:bodyPr/>
          <a:lstStyle/>
          <a:p>
            <a:r>
              <a:rPr lang="en-US" altLang="zh-CN" dirty="0" smtClean="0"/>
              <a:t>Previous Work</a:t>
            </a:r>
            <a:endParaRPr lang="zh-CN" altLang="en-US" dirty="0"/>
          </a:p>
        </p:txBody>
      </p:sp>
      <p:sp>
        <p:nvSpPr>
          <p:cNvPr id="3" name="Content Placeholder 2"/>
          <p:cNvSpPr>
            <a:spLocks noGrp="1"/>
          </p:cNvSpPr>
          <p:nvPr>
            <p:ph sz="quarter" idx="10"/>
          </p:nvPr>
        </p:nvSpPr>
        <p:spPr>
          <a:xfrm>
            <a:off x="146050" y="1452032"/>
            <a:ext cx="8847138" cy="5093547"/>
          </a:xfrm>
        </p:spPr>
        <p:txBody>
          <a:bodyPr>
            <a:normAutofit/>
          </a:bodyPr>
          <a:lstStyle/>
          <a:p>
            <a:r>
              <a:rPr lang="en-US" altLang="zh-CN" i="1" dirty="0" smtClean="0"/>
              <a:t>Material </a:t>
            </a:r>
            <a:r>
              <a:rPr lang="en-US" altLang="zh-CN" i="1" dirty="0" err="1" smtClean="0"/>
              <a:t>Memex</a:t>
            </a:r>
            <a:r>
              <a:rPr lang="en-US" altLang="zh-CN" i="1" dirty="0"/>
              <a:t> </a:t>
            </a:r>
            <a:r>
              <a:rPr lang="en-US" altLang="zh-CN" sz="2800" dirty="0"/>
              <a:t>[Jain </a:t>
            </a:r>
            <a:r>
              <a:rPr lang="en-US" altLang="zh-CN" sz="2800" dirty="0" smtClean="0"/>
              <a:t>et al. 2012]</a:t>
            </a:r>
          </a:p>
          <a:p>
            <a:endParaRPr lang="en-US" altLang="zh-CN" i="1" dirty="0" smtClean="0"/>
          </a:p>
          <a:p>
            <a:pPr marL="0" indent="0">
              <a:buNone/>
            </a:pPr>
            <a:endParaRPr lang="en-US" altLang="zh-CN" i="1" dirty="0" smtClean="0"/>
          </a:p>
          <a:p>
            <a:pPr marL="0" indent="0">
              <a:buNone/>
            </a:pPr>
            <a:endParaRPr lang="en-US" altLang="zh-CN" i="1" dirty="0" smtClean="0"/>
          </a:p>
          <a:p>
            <a:pPr lvl="1"/>
            <a:r>
              <a:rPr lang="en-US" altLang="zh-CN" dirty="0" smtClean="0"/>
              <a:t>Model database (276 models)</a:t>
            </a:r>
          </a:p>
          <a:p>
            <a:pPr lvl="1"/>
            <a:r>
              <a:rPr lang="en-US" altLang="zh-CN" dirty="0" smtClean="0"/>
              <a:t>Factor graph based on</a:t>
            </a:r>
          </a:p>
          <a:p>
            <a:pPr lvl="2"/>
            <a:r>
              <a:rPr lang="en-US" altLang="zh-CN" dirty="0" smtClean="0"/>
              <a:t>material similarity</a:t>
            </a:r>
          </a:p>
          <a:p>
            <a:pPr lvl="2"/>
            <a:r>
              <a:rPr lang="en-US" altLang="zh-CN" dirty="0" smtClean="0"/>
              <a:t>shape similarity</a:t>
            </a:r>
          </a:p>
          <a:p>
            <a:pPr lvl="2"/>
            <a:r>
              <a:rPr lang="en-US" altLang="zh-CN" dirty="0" smtClean="0"/>
              <a:t>spatial relationship</a:t>
            </a:r>
          </a:p>
          <a:p>
            <a:pPr lvl="3"/>
            <a:r>
              <a:rPr lang="en-US" altLang="zh-CN" dirty="0" smtClean="0"/>
              <a:t>distances between centers of mass</a:t>
            </a:r>
          </a:p>
          <a:p>
            <a:pPr lvl="2"/>
            <a:endParaRPr lang="en-US" altLang="zh-CN" dirty="0" smtClean="0"/>
          </a:p>
          <a:p>
            <a:pPr lvl="1"/>
            <a:endParaRPr lang="en-US" altLang="zh-CN" dirty="0" smtClean="0"/>
          </a:p>
          <a:p>
            <a:pPr lvl="1"/>
            <a:endParaRPr lang="zh-CN" altLang="en-US" dirty="0"/>
          </a:p>
        </p:txBody>
      </p:sp>
      <p:pic>
        <p:nvPicPr>
          <p:cNvPr id="5" name="Picture 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6028" y="4304742"/>
            <a:ext cx="3541712" cy="1565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136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42"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1000"/>
                                        <p:tgtEl>
                                          <p:spTgt spid="3">
                                            <p:txEl>
                                              <p:pRg st="7" end="7"/>
                                            </p:txEl>
                                          </p:spTgt>
                                        </p:tgtEl>
                                      </p:cBhvr>
                                    </p:animEffect>
                                    <p:anim calcmode="lin" valueType="num">
                                      <p:cBhvr>
                                        <p:cTn id="2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7" end="7"/>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1000"/>
                                        <p:tgtEl>
                                          <p:spTgt spid="3">
                                            <p:txEl>
                                              <p:pRg st="8" end="8"/>
                                            </p:txEl>
                                          </p:spTgt>
                                        </p:tgtEl>
                                      </p:cBhvr>
                                    </p:animEffect>
                                    <p:anim calcmode="lin" valueType="num">
                                      <p:cBhvr>
                                        <p:cTn id="3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8" end="8"/>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1000"/>
                                        <p:tgtEl>
                                          <p:spTgt spid="3">
                                            <p:txEl>
                                              <p:pRg st="9" end="9"/>
                                            </p:txEl>
                                          </p:spTgt>
                                        </p:tgtEl>
                                      </p:cBhvr>
                                    </p:animEffect>
                                    <p:anim calcmode="lin" valueType="num">
                                      <p:cBhvr>
                                        <p:cTn id="3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Previous Work</a:t>
            </a:r>
            <a:endParaRPr lang="zh-CN" altLang="en-US" dirty="0"/>
          </a:p>
        </p:txBody>
      </p:sp>
      <p:sp>
        <p:nvSpPr>
          <p:cNvPr id="3" name="Content Placeholder 2"/>
          <p:cNvSpPr>
            <a:spLocks noGrp="1"/>
          </p:cNvSpPr>
          <p:nvPr>
            <p:ph sz="quarter" idx="10"/>
          </p:nvPr>
        </p:nvSpPr>
        <p:spPr/>
        <p:txBody>
          <a:bodyPr/>
          <a:lstStyle/>
          <a:p>
            <a:r>
              <a:rPr lang="en-US" altLang="zh-CN" i="1" dirty="0" smtClean="0"/>
              <a:t>Material </a:t>
            </a:r>
            <a:r>
              <a:rPr lang="en-US" altLang="zh-CN" i="1" dirty="0" err="1" smtClean="0"/>
              <a:t>Memex</a:t>
            </a:r>
            <a:r>
              <a:rPr lang="en-US" altLang="zh-CN" i="1" dirty="0"/>
              <a:t> </a:t>
            </a:r>
            <a:r>
              <a:rPr lang="en-US" altLang="zh-CN" dirty="0" smtClean="0"/>
              <a:t>for </a:t>
            </a:r>
            <a:r>
              <a:rPr lang="en-US" altLang="zh-CN" b="1" dirty="0" smtClean="0">
                <a:solidFill>
                  <a:srgbClr val="FF0000"/>
                </a:solidFill>
              </a:rPr>
              <a:t>indoor scenes</a:t>
            </a:r>
            <a:r>
              <a:rPr lang="en-US" altLang="zh-CN" dirty="0" smtClean="0"/>
              <a:t>?</a:t>
            </a:r>
          </a:p>
          <a:p>
            <a:pPr lvl="1"/>
            <a:r>
              <a:rPr lang="en-US" altLang="zh-CN" dirty="0" smtClean="0"/>
              <a:t>A </a:t>
            </a:r>
            <a:r>
              <a:rPr lang="en-US" altLang="zh-CN" dirty="0"/>
              <a:t>factor graph </a:t>
            </a:r>
            <a:r>
              <a:rPr lang="en-US" altLang="zh-CN" dirty="0" smtClean="0"/>
              <a:t>characterizing material </a:t>
            </a:r>
          </a:p>
          <a:p>
            <a:pPr marL="457200" lvl="1" indent="0">
              <a:buNone/>
            </a:pPr>
            <a:r>
              <a:rPr lang="en-US" altLang="zh-CN" dirty="0"/>
              <a:t> </a:t>
            </a:r>
            <a:r>
              <a:rPr lang="en-US" altLang="zh-CN" dirty="0" smtClean="0"/>
              <a:t>    contextual information in indoor scenes</a:t>
            </a:r>
            <a:endParaRPr lang="en-US" altLang="zh-CN" dirty="0"/>
          </a:p>
          <a:p>
            <a:pPr lvl="1"/>
            <a:r>
              <a:rPr lang="en-US" altLang="zh-CN" dirty="0" smtClean="0"/>
              <a:t>A database </a:t>
            </a:r>
            <a:r>
              <a:rPr lang="en-US" altLang="zh-CN" dirty="0"/>
              <a:t>of </a:t>
            </a:r>
            <a:r>
              <a:rPr lang="en-US" altLang="zh-CN" dirty="0" smtClean="0">
                <a:solidFill>
                  <a:schemeClr val="accent6">
                    <a:lumMod val="75000"/>
                  </a:schemeClr>
                </a:solidFill>
              </a:rPr>
              <a:t>high-quality</a:t>
            </a:r>
            <a:r>
              <a:rPr lang="en-US" altLang="zh-CN" dirty="0" smtClean="0"/>
              <a:t> 3D </a:t>
            </a:r>
            <a:r>
              <a:rPr lang="en-US" altLang="zh-CN" dirty="0" smtClean="0">
                <a:solidFill>
                  <a:schemeClr val="accent6">
                    <a:lumMod val="75000"/>
                  </a:schemeClr>
                </a:solidFill>
              </a:rPr>
              <a:t>indoor scenes </a:t>
            </a:r>
          </a:p>
          <a:p>
            <a:pPr lvl="1"/>
            <a:endParaRPr lang="en-US" altLang="zh-CN" dirty="0">
              <a:solidFill>
                <a:srgbClr val="FF0000"/>
              </a:solidFill>
            </a:endParaRPr>
          </a:p>
          <a:p>
            <a:pPr lvl="1"/>
            <a:endParaRPr lang="en-US" altLang="zh-CN" dirty="0" smtClean="0">
              <a:solidFill>
                <a:srgbClr val="FF0000"/>
              </a:solidFill>
            </a:endParaRPr>
          </a:p>
          <a:p>
            <a:pPr lvl="1"/>
            <a:endParaRPr lang="en-US" altLang="zh-CN" dirty="0">
              <a:solidFill>
                <a:srgbClr val="FF0000"/>
              </a:solidFill>
            </a:endParaRPr>
          </a:p>
          <a:p>
            <a:pPr lvl="1"/>
            <a:endParaRPr lang="zh-CN" altLang="en-US" dirty="0"/>
          </a:p>
        </p:txBody>
      </p:sp>
      <p:grpSp>
        <p:nvGrpSpPr>
          <p:cNvPr id="20" name="组合 19"/>
          <p:cNvGrpSpPr/>
          <p:nvPr/>
        </p:nvGrpSpPr>
        <p:grpSpPr>
          <a:xfrm>
            <a:off x="1913304" y="3493942"/>
            <a:ext cx="1984022" cy="2071914"/>
            <a:chOff x="1913304" y="3493942"/>
            <a:chExt cx="1984022" cy="2071914"/>
          </a:xfrm>
        </p:grpSpPr>
        <p:sp>
          <p:nvSpPr>
            <p:cNvPr id="5" name="矩形 4"/>
            <p:cNvSpPr/>
            <p:nvPr/>
          </p:nvSpPr>
          <p:spPr>
            <a:xfrm>
              <a:off x="1913304" y="5042636"/>
              <a:ext cx="1682640" cy="523220"/>
            </a:xfrm>
            <a:prstGeom prst="rect">
              <a:avLst/>
            </a:prstGeom>
          </p:spPr>
          <p:txBody>
            <a:bodyPr wrap="none">
              <a:spAutoFit/>
            </a:bodyPr>
            <a:lstStyle/>
            <a:p>
              <a:r>
                <a:rPr lang="en-US" altLang="zh-CN" sz="2800" b="1" dirty="0" smtClean="0">
                  <a:solidFill>
                    <a:schemeClr val="accent6">
                      <a:lumMod val="75000"/>
                    </a:schemeClr>
                  </a:solidFill>
                </a:rPr>
                <a:t>Geometry</a:t>
              </a:r>
              <a:endParaRPr lang="zh-CN" altLang="en-US" sz="2800" dirty="0">
                <a:solidFill>
                  <a:schemeClr val="accent6">
                    <a:lumMod val="75000"/>
                  </a:schemeClr>
                </a:solidFill>
              </a:endParaRPr>
            </a:p>
          </p:txBody>
        </p:sp>
        <p:cxnSp>
          <p:nvCxnSpPr>
            <p:cNvPr id="10" name="直接连接符 9"/>
            <p:cNvCxnSpPr>
              <a:endCxn id="5" idx="0"/>
            </p:cNvCxnSpPr>
            <p:nvPr/>
          </p:nvCxnSpPr>
          <p:spPr>
            <a:xfrm flipH="1">
              <a:off x="2754624" y="3493942"/>
              <a:ext cx="1142702" cy="1548694"/>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1" name="组合 20"/>
          <p:cNvGrpSpPr/>
          <p:nvPr/>
        </p:nvGrpSpPr>
        <p:grpSpPr>
          <a:xfrm>
            <a:off x="4956464" y="3493942"/>
            <a:ext cx="2289012" cy="2071914"/>
            <a:chOff x="4956464" y="3493942"/>
            <a:chExt cx="2289012" cy="2071914"/>
          </a:xfrm>
        </p:grpSpPr>
        <p:sp>
          <p:nvSpPr>
            <p:cNvPr id="8" name="矩形 7"/>
            <p:cNvSpPr/>
            <p:nvPr/>
          </p:nvSpPr>
          <p:spPr>
            <a:xfrm>
              <a:off x="5645038" y="5042636"/>
              <a:ext cx="1600438" cy="523220"/>
            </a:xfrm>
            <a:prstGeom prst="rect">
              <a:avLst/>
            </a:prstGeom>
          </p:spPr>
          <p:txBody>
            <a:bodyPr wrap="none">
              <a:spAutoFit/>
            </a:bodyPr>
            <a:lstStyle/>
            <a:p>
              <a:r>
                <a:rPr lang="en-US" altLang="zh-CN" sz="2800" b="1" dirty="0" smtClean="0">
                  <a:solidFill>
                    <a:schemeClr val="accent6">
                      <a:lumMod val="75000"/>
                    </a:schemeClr>
                  </a:solidFill>
                </a:rPr>
                <a:t>Materials</a:t>
              </a:r>
              <a:endParaRPr lang="zh-CN" altLang="en-US" sz="2800" dirty="0">
                <a:solidFill>
                  <a:schemeClr val="accent6">
                    <a:lumMod val="75000"/>
                  </a:schemeClr>
                </a:solidFill>
              </a:endParaRPr>
            </a:p>
          </p:txBody>
        </p:sp>
        <p:cxnSp>
          <p:nvCxnSpPr>
            <p:cNvPr id="13" name="直接连接符 12"/>
            <p:cNvCxnSpPr>
              <a:stCxn id="8" idx="0"/>
            </p:cNvCxnSpPr>
            <p:nvPr/>
          </p:nvCxnSpPr>
          <p:spPr>
            <a:xfrm flipH="1" flipV="1">
              <a:off x="4956464" y="3493942"/>
              <a:ext cx="1488793" cy="1548694"/>
            </a:xfrm>
            <a:prstGeom prst="line">
              <a:avLst/>
            </a:prstGeom>
          </p:spPr>
          <p:style>
            <a:lnRef idx="2">
              <a:schemeClr val="accent1"/>
            </a:lnRef>
            <a:fillRef idx="0">
              <a:schemeClr val="accent1"/>
            </a:fillRef>
            <a:effectRef idx="1">
              <a:schemeClr val="accent1"/>
            </a:effectRef>
            <a:fontRef idx="minor">
              <a:schemeClr val="tx1"/>
            </a:fontRef>
          </p:style>
        </p:cxnSp>
      </p:grpSp>
      <p:sp>
        <p:nvSpPr>
          <p:cNvPr id="17" name="矩形 16"/>
          <p:cNvSpPr/>
          <p:nvPr/>
        </p:nvSpPr>
        <p:spPr>
          <a:xfrm>
            <a:off x="2440350" y="3925312"/>
            <a:ext cx="4258538" cy="707886"/>
          </a:xfrm>
          <a:prstGeom prst="rect">
            <a:avLst/>
          </a:prstGeom>
        </p:spPr>
        <p:txBody>
          <a:bodyPr wrap="none">
            <a:spAutoFit/>
          </a:bodyPr>
          <a:lstStyle/>
          <a:p>
            <a:pPr marL="0" lvl="1"/>
            <a:r>
              <a:rPr lang="en-US" altLang="zh-CN" sz="4000" b="1" dirty="0">
                <a:solidFill>
                  <a:srgbClr val="FF0000"/>
                </a:solidFill>
              </a:rPr>
              <a:t>Extremely difficult!</a:t>
            </a:r>
            <a:endParaRPr lang="en-US" altLang="zh-CN" sz="4000" b="1" dirty="0"/>
          </a:p>
        </p:txBody>
      </p:sp>
    </p:spTree>
    <p:extLst>
      <p:ext uri="{BB962C8B-B14F-4D97-AF65-F5344CB8AC3E}">
        <p14:creationId xmlns:p14="http://schemas.microsoft.com/office/powerpoint/2010/main" val="2606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up)">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up)">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1000" fill="hold"/>
                                        <p:tgtEl>
                                          <p:spTgt spid="17"/>
                                        </p:tgtEl>
                                        <p:attrNameLst>
                                          <p:attrName>ppt_w</p:attrName>
                                        </p:attrNameLst>
                                      </p:cBhvr>
                                      <p:tavLst>
                                        <p:tav tm="0">
                                          <p:val>
                                            <p:fltVal val="0"/>
                                          </p:val>
                                        </p:tav>
                                        <p:tav tm="100000">
                                          <p:val>
                                            <p:strVal val="#ppt_w"/>
                                          </p:val>
                                        </p:tav>
                                      </p:tavLst>
                                    </p:anim>
                                    <p:anim calcmode="lin" valueType="num">
                                      <p:cBhvr>
                                        <p:cTn id="37" dur="1000" fill="hold"/>
                                        <p:tgtEl>
                                          <p:spTgt spid="17"/>
                                        </p:tgtEl>
                                        <p:attrNameLst>
                                          <p:attrName>ppt_h</p:attrName>
                                        </p:attrNameLst>
                                      </p:cBhvr>
                                      <p:tavLst>
                                        <p:tav tm="0">
                                          <p:val>
                                            <p:fltVal val="0"/>
                                          </p:val>
                                        </p:tav>
                                        <p:tav tm="100000">
                                          <p:val>
                                            <p:strVal val="#ppt_h"/>
                                          </p:val>
                                        </p:tav>
                                      </p:tavLst>
                                    </p:anim>
                                    <p:anim calcmode="lin" valueType="num">
                                      <p:cBhvr>
                                        <p:cTn id="38" dur="1000" fill="hold"/>
                                        <p:tgtEl>
                                          <p:spTgt spid="17"/>
                                        </p:tgtEl>
                                        <p:attrNameLst>
                                          <p:attrName>style.rotation</p:attrName>
                                        </p:attrNameLst>
                                      </p:cBhvr>
                                      <p:tavLst>
                                        <p:tav tm="0">
                                          <p:val>
                                            <p:fltVal val="90"/>
                                          </p:val>
                                        </p:tav>
                                        <p:tav tm="100000">
                                          <p:val>
                                            <p:fltVal val="0"/>
                                          </p:val>
                                        </p:tav>
                                      </p:tavLst>
                                    </p:anim>
                                    <p:animEffect transition="in" filter="fade">
                                      <p:cBhvr>
                                        <p:cTn id="3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Our Approach</a:t>
            </a:r>
            <a:endParaRPr lang="zh-CN" altLang="en-US" dirty="0"/>
          </a:p>
        </p:txBody>
      </p:sp>
      <p:sp>
        <p:nvSpPr>
          <p:cNvPr id="3" name="Content Placeholder 2"/>
          <p:cNvSpPr>
            <a:spLocks noGrp="1"/>
          </p:cNvSpPr>
          <p:nvPr>
            <p:ph sz="quarter" idx="10"/>
          </p:nvPr>
        </p:nvSpPr>
        <p:spPr/>
        <p:txBody>
          <a:bodyPr/>
          <a:lstStyle/>
          <a:p>
            <a:r>
              <a:rPr lang="en-US" altLang="zh-CN" dirty="0"/>
              <a:t>M</a:t>
            </a:r>
            <a:r>
              <a:rPr lang="en-US" altLang="zh-CN" dirty="0" smtClean="0"/>
              <a:t>aterial context from annotated images</a:t>
            </a:r>
          </a:p>
          <a:p>
            <a:endParaRPr lang="zh-CN" altLang="en-US" dirty="0" smtClean="0"/>
          </a:p>
          <a:p>
            <a:endParaRPr lang="zh-CN" altLang="en-US" dirty="0"/>
          </a:p>
        </p:txBody>
      </p:sp>
      <p:sp>
        <p:nvSpPr>
          <p:cNvPr id="6" name="Rectangle 5"/>
          <p:cNvSpPr/>
          <p:nvPr/>
        </p:nvSpPr>
        <p:spPr>
          <a:xfrm>
            <a:off x="922286" y="2252354"/>
            <a:ext cx="4594001" cy="523220"/>
          </a:xfrm>
          <a:prstGeom prst="rect">
            <a:avLst/>
          </a:prstGeom>
        </p:spPr>
        <p:txBody>
          <a:bodyPr wrap="square">
            <a:spAutoFit/>
          </a:bodyPr>
          <a:lstStyle/>
          <a:p>
            <a:pPr algn="ctr"/>
            <a:r>
              <a:rPr lang="en-US" altLang="zh-CN" sz="2800" dirty="0" smtClean="0">
                <a:solidFill>
                  <a:schemeClr val="bg1">
                    <a:lumMod val="50000"/>
                  </a:schemeClr>
                </a:solidFill>
              </a:rPr>
              <a:t>Where to get such images?</a:t>
            </a:r>
            <a:endParaRPr lang="en-US" altLang="zh-CN" sz="2800" dirty="0">
              <a:solidFill>
                <a:schemeClr val="bg1">
                  <a:lumMod val="50000"/>
                </a:schemeClr>
              </a:solidFill>
            </a:endParaRPr>
          </a:p>
        </p:txBody>
      </p:sp>
      <p:pic>
        <p:nvPicPr>
          <p:cNvPr id="8" name="图片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08244" y="2126197"/>
            <a:ext cx="753379" cy="753379"/>
          </a:xfrm>
          <a:prstGeom prst="rect">
            <a:avLst/>
          </a:prstGeom>
        </p:spPr>
      </p:pic>
      <p:sp>
        <p:nvSpPr>
          <p:cNvPr id="10" name="Rectangle 9"/>
          <p:cNvSpPr/>
          <p:nvPr/>
        </p:nvSpPr>
        <p:spPr>
          <a:xfrm>
            <a:off x="1223817" y="2879576"/>
            <a:ext cx="3196196" cy="1200329"/>
          </a:xfrm>
          <a:prstGeom prst="rect">
            <a:avLst/>
          </a:prstGeom>
        </p:spPr>
        <p:txBody>
          <a:bodyPr wrap="none">
            <a:spAutoFit/>
          </a:bodyPr>
          <a:lstStyle/>
          <a:p>
            <a:pPr marL="342900" indent="-342900">
              <a:buFont typeface="Wingdings" panose="05000000000000000000" pitchFamily="2" charset="2"/>
              <a:buChar char="ü"/>
            </a:pPr>
            <a:r>
              <a:rPr lang="zh-CN" altLang="en-US" dirty="0">
                <a:solidFill>
                  <a:schemeClr val="accent5">
                    <a:lumMod val="75000"/>
                  </a:schemeClr>
                </a:solidFill>
              </a:rPr>
              <a:t>http://</a:t>
            </a:r>
            <a:r>
              <a:rPr lang="zh-CN" altLang="en-US" dirty="0" smtClean="0">
                <a:solidFill>
                  <a:schemeClr val="accent5">
                    <a:lumMod val="75000"/>
                  </a:schemeClr>
                </a:solidFill>
              </a:rPr>
              <a:t>www.houzz.com</a:t>
            </a:r>
            <a:endParaRPr lang="en-US" altLang="zh-CN" dirty="0" smtClean="0">
              <a:solidFill>
                <a:schemeClr val="accent5">
                  <a:lumMod val="75000"/>
                </a:schemeClr>
              </a:solidFill>
            </a:endParaRPr>
          </a:p>
          <a:p>
            <a:pPr marL="342900" indent="-342900">
              <a:buFont typeface="Wingdings" panose="05000000000000000000" pitchFamily="2" charset="2"/>
              <a:buChar char="ü"/>
            </a:pPr>
            <a:r>
              <a:rPr lang="en-US" altLang="zh-CN" dirty="0">
                <a:solidFill>
                  <a:schemeClr val="accent5">
                    <a:lumMod val="75000"/>
                  </a:schemeClr>
                </a:solidFill>
              </a:rPr>
              <a:t>http://</a:t>
            </a:r>
            <a:r>
              <a:rPr lang="en-US" altLang="zh-CN" dirty="0" smtClean="0">
                <a:solidFill>
                  <a:schemeClr val="accent5">
                    <a:lumMod val="75000"/>
                  </a:schemeClr>
                </a:solidFill>
              </a:rPr>
              <a:t>www.kujiale.com</a:t>
            </a:r>
          </a:p>
          <a:p>
            <a:pPr marL="342900" indent="-342900">
              <a:buFont typeface="Wingdings" panose="05000000000000000000" pitchFamily="2" charset="2"/>
              <a:buChar char="ü"/>
            </a:pPr>
            <a:r>
              <a:rPr lang="en-US" altLang="zh-CN" dirty="0" smtClean="0">
                <a:solidFill>
                  <a:schemeClr val="accent5">
                    <a:lumMod val="75000"/>
                  </a:schemeClr>
                </a:solidFill>
              </a:rPr>
              <a:t>Google/Bing image search …</a:t>
            </a:r>
          </a:p>
          <a:p>
            <a:endParaRPr lang="zh-CN" altLang="en-US" dirty="0"/>
          </a:p>
        </p:txBody>
      </p:sp>
      <p:sp>
        <p:nvSpPr>
          <p:cNvPr id="11" name="Rectangle 10"/>
          <p:cNvSpPr/>
          <p:nvPr/>
        </p:nvSpPr>
        <p:spPr>
          <a:xfrm>
            <a:off x="4823116" y="3528163"/>
            <a:ext cx="4594001" cy="523220"/>
          </a:xfrm>
          <a:prstGeom prst="rect">
            <a:avLst/>
          </a:prstGeom>
        </p:spPr>
        <p:txBody>
          <a:bodyPr wrap="square">
            <a:spAutoFit/>
          </a:bodyPr>
          <a:lstStyle/>
          <a:p>
            <a:pPr algn="ctr"/>
            <a:r>
              <a:rPr lang="en-US" altLang="zh-CN" sz="2800" dirty="0" smtClean="0">
                <a:solidFill>
                  <a:schemeClr val="bg1">
                    <a:lumMod val="50000"/>
                  </a:schemeClr>
                </a:solidFill>
              </a:rPr>
              <a:t>What kind of annotation?</a:t>
            </a:r>
            <a:endParaRPr lang="en-US" altLang="zh-CN" sz="2800" dirty="0">
              <a:solidFill>
                <a:schemeClr val="bg1">
                  <a:lumMod val="50000"/>
                </a:schemeClr>
              </a:solidFill>
            </a:endParaRPr>
          </a:p>
        </p:txBody>
      </p:sp>
      <p:pic>
        <p:nvPicPr>
          <p:cNvPr id="12" name="图片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399187" y="3463378"/>
            <a:ext cx="753379" cy="753379"/>
          </a:xfrm>
          <a:prstGeom prst="rect">
            <a:avLst/>
          </a:prstGeom>
        </p:spPr>
      </p:pic>
      <p:sp>
        <p:nvSpPr>
          <p:cNvPr id="13" name="Rectangle 12"/>
          <p:cNvSpPr/>
          <p:nvPr/>
        </p:nvSpPr>
        <p:spPr>
          <a:xfrm>
            <a:off x="5152566" y="4028413"/>
            <a:ext cx="2703497" cy="1477328"/>
          </a:xfrm>
          <a:prstGeom prst="rect">
            <a:avLst/>
          </a:prstGeom>
        </p:spPr>
        <p:txBody>
          <a:bodyPr wrap="none">
            <a:spAutoFit/>
          </a:bodyPr>
          <a:lstStyle/>
          <a:p>
            <a:pPr marL="342900" indent="-342900">
              <a:buFont typeface="Wingdings" panose="05000000000000000000" pitchFamily="2" charset="2"/>
              <a:buChar char="ü"/>
            </a:pPr>
            <a:r>
              <a:rPr lang="en-US" altLang="zh-CN" dirty="0" smtClean="0"/>
              <a:t>representative region</a:t>
            </a:r>
          </a:p>
          <a:p>
            <a:pPr marL="342900" indent="-342900">
              <a:buFont typeface="Wingdings" panose="05000000000000000000" pitchFamily="2" charset="2"/>
              <a:buChar char="ü"/>
            </a:pPr>
            <a:r>
              <a:rPr lang="en-US" altLang="zh-CN" dirty="0" smtClean="0"/>
              <a:t>object category</a:t>
            </a:r>
          </a:p>
          <a:p>
            <a:pPr marL="342900" indent="-342900">
              <a:buFont typeface="Wingdings" panose="05000000000000000000" pitchFamily="2" charset="2"/>
              <a:buChar char="ü"/>
            </a:pPr>
            <a:r>
              <a:rPr lang="en-US" altLang="zh-CN" dirty="0" smtClean="0"/>
              <a:t>material type</a:t>
            </a:r>
          </a:p>
          <a:p>
            <a:pPr marL="342900" indent="-342900">
              <a:buFont typeface="Wingdings" panose="05000000000000000000" pitchFamily="2" charset="2"/>
              <a:buChar char="ü"/>
            </a:pPr>
            <a:r>
              <a:rPr lang="en-US" altLang="zh-CN" dirty="0" smtClean="0"/>
              <a:t>reflectance parameters</a:t>
            </a:r>
          </a:p>
          <a:p>
            <a:endParaRPr lang="zh-CN" altLang="en-US" dirty="0"/>
          </a:p>
        </p:txBody>
      </p:sp>
      <p:grpSp>
        <p:nvGrpSpPr>
          <p:cNvPr id="4" name="Group 3"/>
          <p:cNvGrpSpPr/>
          <p:nvPr/>
        </p:nvGrpSpPr>
        <p:grpSpPr>
          <a:xfrm>
            <a:off x="664173" y="3690842"/>
            <a:ext cx="3491874" cy="2044001"/>
            <a:chOff x="393780" y="4155479"/>
            <a:chExt cx="3491874" cy="2044001"/>
          </a:xfrm>
        </p:grpSpPr>
        <p:pic>
          <p:nvPicPr>
            <p:cNvPr id="18" name="Picture 17"/>
            <p:cNvPicPr>
              <a:picLocks noChangeAspect="1"/>
            </p:cNvPicPr>
            <p:nvPr/>
          </p:nvPicPr>
          <p:blipFill>
            <a:blip r:embed="rId4"/>
            <a:stretch>
              <a:fillRect/>
            </a:stretch>
          </p:blipFill>
          <p:spPr>
            <a:xfrm rot="20690331">
              <a:off x="393780" y="4496034"/>
              <a:ext cx="2030085" cy="1605013"/>
            </a:xfrm>
            <a:prstGeom prst="rect">
              <a:avLst/>
            </a:prstGeom>
          </p:spPr>
        </p:pic>
        <p:pic>
          <p:nvPicPr>
            <p:cNvPr id="17" name="Picture 16"/>
            <p:cNvPicPr>
              <a:picLocks noChangeAspect="1"/>
            </p:cNvPicPr>
            <p:nvPr/>
          </p:nvPicPr>
          <p:blipFill>
            <a:blip r:embed="rId5"/>
            <a:stretch>
              <a:fillRect/>
            </a:stretch>
          </p:blipFill>
          <p:spPr>
            <a:xfrm rot="21291719">
              <a:off x="1935555" y="4657292"/>
              <a:ext cx="1950099" cy="1542188"/>
            </a:xfrm>
            <a:prstGeom prst="rect">
              <a:avLst/>
            </a:prstGeom>
          </p:spPr>
        </p:pic>
        <p:sp>
          <p:nvSpPr>
            <p:cNvPr id="20" name="Rectangle 19"/>
            <p:cNvSpPr/>
            <p:nvPr/>
          </p:nvSpPr>
          <p:spPr>
            <a:xfrm>
              <a:off x="2323871" y="4155479"/>
              <a:ext cx="954107" cy="461665"/>
            </a:xfrm>
            <a:prstGeom prst="rect">
              <a:avLst/>
            </a:prstGeom>
          </p:spPr>
          <p:txBody>
            <a:bodyPr wrap="none">
              <a:spAutoFit/>
            </a:bodyPr>
            <a:lstStyle/>
            <a:p>
              <a:r>
                <a:rPr lang="zh-CN" altLang="en-US" sz="2400" dirty="0">
                  <a:latin typeface="GungsuhChe" panose="02030609000101010101" pitchFamily="49" charset="-127"/>
                  <a:ea typeface="GungsuhChe" panose="02030609000101010101" pitchFamily="49" charset="-127"/>
                  <a:cs typeface="Arial"/>
                </a:rPr>
                <a:t>houzz</a:t>
              </a:r>
            </a:p>
          </p:txBody>
        </p:sp>
      </p:grpSp>
      <p:grpSp>
        <p:nvGrpSpPr>
          <p:cNvPr id="5" name="Group 4"/>
          <p:cNvGrpSpPr/>
          <p:nvPr/>
        </p:nvGrpSpPr>
        <p:grpSpPr>
          <a:xfrm>
            <a:off x="4569619" y="2770781"/>
            <a:ext cx="3947394" cy="2138572"/>
            <a:chOff x="4596541" y="3904606"/>
            <a:chExt cx="3947394" cy="2138572"/>
          </a:xfrm>
        </p:grpSpPr>
        <p:pic>
          <p:nvPicPr>
            <p:cNvPr id="14" name="Picture 13"/>
            <p:cNvPicPr>
              <a:picLocks noChangeAspect="1"/>
            </p:cNvPicPr>
            <p:nvPr/>
          </p:nvPicPr>
          <p:blipFill>
            <a:blip r:embed="rId6"/>
            <a:stretch>
              <a:fillRect/>
            </a:stretch>
          </p:blipFill>
          <p:spPr>
            <a:xfrm rot="693460">
              <a:off x="6503971" y="4495812"/>
              <a:ext cx="2039964" cy="1324686"/>
            </a:xfrm>
            <a:prstGeom prst="rect">
              <a:avLst/>
            </a:prstGeom>
          </p:spPr>
        </p:pic>
        <p:pic>
          <p:nvPicPr>
            <p:cNvPr id="16" name="Picture 15"/>
            <p:cNvPicPr>
              <a:picLocks noChangeAspect="1"/>
            </p:cNvPicPr>
            <p:nvPr/>
          </p:nvPicPr>
          <p:blipFill>
            <a:blip r:embed="rId7"/>
            <a:stretch>
              <a:fillRect/>
            </a:stretch>
          </p:blipFill>
          <p:spPr>
            <a:xfrm rot="21258964">
              <a:off x="4596541" y="4492174"/>
              <a:ext cx="2034201" cy="1551004"/>
            </a:xfrm>
            <a:prstGeom prst="rect">
              <a:avLst/>
            </a:prstGeom>
          </p:spPr>
        </p:pic>
        <p:sp>
          <p:nvSpPr>
            <p:cNvPr id="21" name="Rectangle 20"/>
            <p:cNvSpPr/>
            <p:nvPr/>
          </p:nvSpPr>
          <p:spPr>
            <a:xfrm>
              <a:off x="5099373" y="3904606"/>
              <a:ext cx="1261884" cy="461665"/>
            </a:xfrm>
            <a:prstGeom prst="rect">
              <a:avLst/>
            </a:prstGeom>
          </p:spPr>
          <p:txBody>
            <a:bodyPr wrap="none">
              <a:spAutoFit/>
            </a:bodyPr>
            <a:lstStyle/>
            <a:p>
              <a:r>
                <a:rPr lang="en-US" altLang="zh-CN" sz="2400" dirty="0" err="1">
                  <a:latin typeface="GungsuhChe" panose="02030609000101010101" pitchFamily="49" charset="-127"/>
                  <a:ea typeface="GungsuhChe" panose="02030609000101010101" pitchFamily="49" charset="-127"/>
                  <a:cs typeface="Arial"/>
                </a:rPr>
                <a:t>k</a:t>
              </a:r>
              <a:r>
                <a:rPr lang="en-US" altLang="zh-CN" sz="2400" dirty="0" err="1" smtClean="0">
                  <a:latin typeface="GungsuhChe" panose="02030609000101010101" pitchFamily="49" charset="-127"/>
                  <a:ea typeface="GungsuhChe" panose="02030609000101010101" pitchFamily="49" charset="-127"/>
                  <a:cs typeface="Arial"/>
                </a:rPr>
                <a:t>ujiale</a:t>
              </a:r>
              <a:endParaRPr lang="zh-CN" altLang="en-US" sz="2400" dirty="0">
                <a:latin typeface="GungsuhChe" panose="02030609000101010101" pitchFamily="49" charset="-127"/>
                <a:ea typeface="GungsuhChe" panose="02030609000101010101" pitchFamily="49" charset="-127"/>
                <a:cs typeface="Arial"/>
              </a:endParaRPr>
            </a:p>
          </p:txBody>
        </p:sp>
      </p:grpSp>
      <p:sp>
        <p:nvSpPr>
          <p:cNvPr id="7" name="Rounded Rectangle 6"/>
          <p:cNvSpPr/>
          <p:nvPr/>
        </p:nvSpPr>
        <p:spPr>
          <a:xfrm>
            <a:off x="5157481" y="4654646"/>
            <a:ext cx="2674001" cy="503750"/>
          </a:xfrm>
          <a:prstGeom prst="roundRect">
            <a:avLst/>
          </a:prstGeom>
          <a:noFill/>
          <a:ln w="1905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5" name="TextBox 14"/>
          <p:cNvSpPr txBox="1"/>
          <p:nvPr/>
        </p:nvSpPr>
        <p:spPr>
          <a:xfrm>
            <a:off x="3054505" y="4656948"/>
            <a:ext cx="1674132" cy="523220"/>
          </a:xfrm>
          <a:prstGeom prst="rect">
            <a:avLst/>
          </a:prstGeom>
          <a:noFill/>
        </p:spPr>
        <p:txBody>
          <a:bodyPr wrap="square" rtlCol="0">
            <a:spAutoFit/>
          </a:bodyPr>
          <a:lstStyle/>
          <a:p>
            <a:r>
              <a:rPr lang="en-US" altLang="zh-CN" sz="2800" dirty="0" smtClean="0">
                <a:solidFill>
                  <a:srgbClr val="FF0000"/>
                </a:solidFill>
              </a:rPr>
              <a:t>Tough Job!</a:t>
            </a:r>
            <a:endParaRPr lang="zh-CN" altLang="en-US" sz="2800" dirty="0">
              <a:solidFill>
                <a:srgbClr val="FF0000"/>
              </a:solidFill>
            </a:endParaRPr>
          </a:p>
        </p:txBody>
      </p:sp>
    </p:spTree>
    <p:extLst>
      <p:ext uri="{BB962C8B-B14F-4D97-AF65-F5344CB8AC3E}">
        <p14:creationId xmlns:p14="http://schemas.microsoft.com/office/powerpoint/2010/main" val="356448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par>
                                <p:cTn id="10" presetID="31"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1000"/>
                                        <p:tgtEl>
                                          <p:spTgt spid="10">
                                            <p:txEl>
                                              <p:pRg st="0" end="0"/>
                                            </p:txEl>
                                          </p:spTgt>
                                        </p:tgtEl>
                                      </p:cBhvr>
                                    </p:animEffect>
                                    <p:anim calcmode="lin" valueType="num">
                                      <p:cBhvr>
                                        <p:cTn id="21"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23" presetID="21" presetClass="entr" presetSubtype="1"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1)">
                                      <p:cBhvr>
                                        <p:cTn id="25" dur="2000"/>
                                        <p:tgtEl>
                                          <p:spTgt spid="4"/>
                                        </p:tgtEl>
                                      </p:cBhvr>
                                    </p:animEffect>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animEffect transition="in" filter="fade">
                                      <p:cBhvr>
                                        <p:cTn id="29" dur="1000"/>
                                        <p:tgtEl>
                                          <p:spTgt spid="10">
                                            <p:txEl>
                                              <p:pRg st="1" end="1"/>
                                            </p:txEl>
                                          </p:spTgt>
                                        </p:tgtEl>
                                      </p:cBhvr>
                                    </p:animEffect>
                                    <p:anim calcmode="lin" valueType="num">
                                      <p:cBhvr>
                                        <p:cTn id="30"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32" presetID="21" presetClass="entr" presetSubtype="1"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heel(1)">
                                      <p:cBhvr>
                                        <p:cTn id="34" dur="20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
                                            <p:txEl>
                                              <p:pRg st="2" end="2"/>
                                            </p:txEl>
                                          </p:spTgt>
                                        </p:tgtEl>
                                        <p:attrNameLst>
                                          <p:attrName>style.visibility</p:attrName>
                                        </p:attrNameLst>
                                      </p:cBhvr>
                                      <p:to>
                                        <p:strVal val="visible"/>
                                      </p:to>
                                    </p:set>
                                    <p:animEffect transition="in" filter="fade">
                                      <p:cBhvr>
                                        <p:cTn id="39" dur="1000"/>
                                        <p:tgtEl>
                                          <p:spTgt spid="10">
                                            <p:txEl>
                                              <p:pRg st="2" end="2"/>
                                            </p:txEl>
                                          </p:spTgt>
                                        </p:tgtEl>
                                      </p:cBhvr>
                                    </p:animEffect>
                                    <p:anim calcmode="lin" valueType="num">
                                      <p:cBhvr>
                                        <p:cTn id="40"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41" dur="1000" fill="hold"/>
                                        <p:tgtEl>
                                          <p:spTgt spid="10">
                                            <p:txEl>
                                              <p:pRg st="2" end="2"/>
                                            </p:txEl>
                                          </p:spTgt>
                                        </p:tgtEl>
                                        <p:attrNameLst>
                                          <p:attrName>ppt_y</p:attrName>
                                        </p:attrNameLst>
                                      </p:cBhvr>
                                      <p:tavLst>
                                        <p:tav tm="0">
                                          <p:val>
                                            <p:strVal val="#ppt_y+.1"/>
                                          </p:val>
                                        </p:tav>
                                        <p:tav tm="100000">
                                          <p:val>
                                            <p:strVal val="#ppt_y"/>
                                          </p:val>
                                        </p:tav>
                                      </p:tavLst>
                                    </p:anim>
                                  </p:childTnLst>
                                </p:cTn>
                              </p:par>
                              <p:par>
                                <p:cTn id="42" presetID="42" presetClass="exit" presetSubtype="0" fill="hold" nodeType="withEffect">
                                  <p:stCondLst>
                                    <p:cond delay="0"/>
                                  </p:stCondLst>
                                  <p:childTnLst>
                                    <p:animEffect transition="out" filter="fade">
                                      <p:cBhvr>
                                        <p:cTn id="43" dur="1000"/>
                                        <p:tgtEl>
                                          <p:spTgt spid="5"/>
                                        </p:tgtEl>
                                      </p:cBhvr>
                                    </p:animEffect>
                                    <p:anim calcmode="lin" valueType="num">
                                      <p:cBhvr>
                                        <p:cTn id="44" dur="1000"/>
                                        <p:tgtEl>
                                          <p:spTgt spid="5"/>
                                        </p:tgtEl>
                                        <p:attrNameLst>
                                          <p:attrName>ppt_x</p:attrName>
                                        </p:attrNameLst>
                                      </p:cBhvr>
                                      <p:tavLst>
                                        <p:tav tm="0">
                                          <p:val>
                                            <p:strVal val="ppt_x"/>
                                          </p:val>
                                        </p:tav>
                                        <p:tav tm="100000">
                                          <p:val>
                                            <p:strVal val="ppt_x"/>
                                          </p:val>
                                        </p:tav>
                                      </p:tavLst>
                                    </p:anim>
                                    <p:anim calcmode="lin" valueType="num">
                                      <p:cBhvr>
                                        <p:cTn id="45" dur="1000"/>
                                        <p:tgtEl>
                                          <p:spTgt spid="5"/>
                                        </p:tgtEl>
                                        <p:attrNameLst>
                                          <p:attrName>ppt_y</p:attrName>
                                        </p:attrNameLst>
                                      </p:cBhvr>
                                      <p:tavLst>
                                        <p:tav tm="0">
                                          <p:val>
                                            <p:strVal val="ppt_y"/>
                                          </p:val>
                                        </p:tav>
                                        <p:tav tm="100000">
                                          <p:val>
                                            <p:strVal val="ppt_y+.1"/>
                                          </p:val>
                                        </p:tav>
                                      </p:tavLst>
                                    </p:anim>
                                    <p:set>
                                      <p:cBhvr>
                                        <p:cTn id="46" dur="1" fill="hold">
                                          <p:stCondLst>
                                            <p:cond delay="999"/>
                                          </p:stCondLst>
                                        </p:cTn>
                                        <p:tgtEl>
                                          <p:spTgt spid="5"/>
                                        </p:tgtEl>
                                        <p:attrNameLst>
                                          <p:attrName>style.visibility</p:attrName>
                                        </p:attrNameLst>
                                      </p:cBhvr>
                                      <p:to>
                                        <p:strVal val="hidden"/>
                                      </p:to>
                                    </p:set>
                                  </p:childTnLst>
                                </p:cTn>
                              </p:par>
                              <p:par>
                                <p:cTn id="47" presetID="42" presetClass="exit" presetSubtype="0" fill="hold" nodeType="withEffect">
                                  <p:stCondLst>
                                    <p:cond delay="0"/>
                                  </p:stCondLst>
                                  <p:childTnLst>
                                    <p:animEffect transition="out" filter="fade">
                                      <p:cBhvr>
                                        <p:cTn id="48" dur="1000"/>
                                        <p:tgtEl>
                                          <p:spTgt spid="4"/>
                                        </p:tgtEl>
                                      </p:cBhvr>
                                    </p:animEffect>
                                    <p:anim calcmode="lin" valueType="num">
                                      <p:cBhvr>
                                        <p:cTn id="49" dur="1000"/>
                                        <p:tgtEl>
                                          <p:spTgt spid="4"/>
                                        </p:tgtEl>
                                        <p:attrNameLst>
                                          <p:attrName>ppt_x</p:attrName>
                                        </p:attrNameLst>
                                      </p:cBhvr>
                                      <p:tavLst>
                                        <p:tav tm="0">
                                          <p:val>
                                            <p:strVal val="ppt_x"/>
                                          </p:val>
                                        </p:tav>
                                        <p:tav tm="100000">
                                          <p:val>
                                            <p:strVal val="ppt_x"/>
                                          </p:val>
                                        </p:tav>
                                      </p:tavLst>
                                    </p:anim>
                                    <p:anim calcmode="lin" valueType="num">
                                      <p:cBhvr>
                                        <p:cTn id="50" dur="1000"/>
                                        <p:tgtEl>
                                          <p:spTgt spid="4"/>
                                        </p:tgtEl>
                                        <p:attrNameLst>
                                          <p:attrName>ppt_y</p:attrName>
                                        </p:attrNameLst>
                                      </p:cBhvr>
                                      <p:tavLst>
                                        <p:tav tm="0">
                                          <p:val>
                                            <p:strVal val="ppt_y"/>
                                          </p:val>
                                        </p:tav>
                                        <p:tav tm="100000">
                                          <p:val>
                                            <p:strVal val="ppt_y+.1"/>
                                          </p:val>
                                        </p:tav>
                                      </p:tavLst>
                                    </p:anim>
                                    <p:set>
                                      <p:cBhvr>
                                        <p:cTn id="51" dur="1" fill="hold">
                                          <p:stCondLst>
                                            <p:cond delay="999"/>
                                          </p:stCondLst>
                                        </p:cTn>
                                        <p:tgtEl>
                                          <p:spTgt spid="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45"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2000"/>
                                        <p:tgtEl>
                                          <p:spTgt spid="12"/>
                                        </p:tgtEl>
                                      </p:cBhvr>
                                    </p:animEffect>
                                    <p:anim calcmode="lin" valueType="num">
                                      <p:cBhvr>
                                        <p:cTn id="57" dur="2000" fill="hold"/>
                                        <p:tgtEl>
                                          <p:spTgt spid="12"/>
                                        </p:tgtEl>
                                        <p:attrNameLst>
                                          <p:attrName>ppt_w</p:attrName>
                                        </p:attrNameLst>
                                      </p:cBhvr>
                                      <p:tavLst>
                                        <p:tav tm="0" fmla="#ppt_w*sin(2.5*pi*$)">
                                          <p:val>
                                            <p:fltVal val="0"/>
                                          </p:val>
                                        </p:tav>
                                        <p:tav tm="100000">
                                          <p:val>
                                            <p:fltVal val="1"/>
                                          </p:val>
                                        </p:tav>
                                      </p:tavLst>
                                    </p:anim>
                                    <p:anim calcmode="lin" valueType="num">
                                      <p:cBhvr>
                                        <p:cTn id="58" dur="2000" fill="hold"/>
                                        <p:tgtEl>
                                          <p:spTgt spid="12"/>
                                        </p:tgtEl>
                                        <p:attrNameLst>
                                          <p:attrName>ppt_h</p:attrName>
                                        </p:attrNameLst>
                                      </p:cBhvr>
                                      <p:tavLst>
                                        <p:tav tm="0">
                                          <p:val>
                                            <p:strVal val="#ppt_h"/>
                                          </p:val>
                                        </p:tav>
                                        <p:tav tm="100000">
                                          <p:val>
                                            <p:strVal val="#ppt_h"/>
                                          </p:val>
                                        </p:tav>
                                      </p:tavLst>
                                    </p:anim>
                                  </p:childTnLst>
                                </p:cTn>
                              </p:par>
                              <p:par>
                                <p:cTn id="59" presetID="31" presetClass="entr" presetSubtype="0"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1000" fill="hold"/>
                                        <p:tgtEl>
                                          <p:spTgt spid="11"/>
                                        </p:tgtEl>
                                        <p:attrNameLst>
                                          <p:attrName>ppt_w</p:attrName>
                                        </p:attrNameLst>
                                      </p:cBhvr>
                                      <p:tavLst>
                                        <p:tav tm="0">
                                          <p:val>
                                            <p:fltVal val="0"/>
                                          </p:val>
                                        </p:tav>
                                        <p:tav tm="100000">
                                          <p:val>
                                            <p:strVal val="#ppt_w"/>
                                          </p:val>
                                        </p:tav>
                                      </p:tavLst>
                                    </p:anim>
                                    <p:anim calcmode="lin" valueType="num">
                                      <p:cBhvr>
                                        <p:cTn id="62" dur="1000" fill="hold"/>
                                        <p:tgtEl>
                                          <p:spTgt spid="11"/>
                                        </p:tgtEl>
                                        <p:attrNameLst>
                                          <p:attrName>ppt_h</p:attrName>
                                        </p:attrNameLst>
                                      </p:cBhvr>
                                      <p:tavLst>
                                        <p:tav tm="0">
                                          <p:val>
                                            <p:fltVal val="0"/>
                                          </p:val>
                                        </p:tav>
                                        <p:tav tm="100000">
                                          <p:val>
                                            <p:strVal val="#ppt_h"/>
                                          </p:val>
                                        </p:tav>
                                      </p:tavLst>
                                    </p:anim>
                                    <p:anim calcmode="lin" valueType="num">
                                      <p:cBhvr>
                                        <p:cTn id="63" dur="1000" fill="hold"/>
                                        <p:tgtEl>
                                          <p:spTgt spid="11"/>
                                        </p:tgtEl>
                                        <p:attrNameLst>
                                          <p:attrName>style.rotation</p:attrName>
                                        </p:attrNameLst>
                                      </p:cBhvr>
                                      <p:tavLst>
                                        <p:tav tm="0">
                                          <p:val>
                                            <p:fltVal val="90"/>
                                          </p:val>
                                        </p:tav>
                                        <p:tav tm="100000">
                                          <p:val>
                                            <p:fltVal val="0"/>
                                          </p:val>
                                        </p:tav>
                                      </p:tavLst>
                                    </p:anim>
                                    <p:animEffect transition="in" filter="fade">
                                      <p:cBhvr>
                                        <p:cTn id="64" dur="1000"/>
                                        <p:tgtEl>
                                          <p:spTgt spid="11"/>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13">
                                            <p:txEl>
                                              <p:pRg st="0" end="0"/>
                                            </p:txEl>
                                          </p:spTgt>
                                        </p:tgtEl>
                                        <p:attrNameLst>
                                          <p:attrName>style.visibility</p:attrName>
                                        </p:attrNameLst>
                                      </p:cBhvr>
                                      <p:to>
                                        <p:strVal val="visible"/>
                                      </p:to>
                                    </p:set>
                                    <p:animEffect transition="in" filter="fade">
                                      <p:cBhvr>
                                        <p:cTn id="69" dur="1000"/>
                                        <p:tgtEl>
                                          <p:spTgt spid="13">
                                            <p:txEl>
                                              <p:pRg st="0" end="0"/>
                                            </p:txEl>
                                          </p:spTgt>
                                        </p:tgtEl>
                                      </p:cBhvr>
                                    </p:animEffect>
                                    <p:anim calcmode="lin" valueType="num">
                                      <p:cBhvr>
                                        <p:cTn id="70"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71"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13">
                                            <p:txEl>
                                              <p:pRg st="1" end="1"/>
                                            </p:txEl>
                                          </p:spTgt>
                                        </p:tgtEl>
                                        <p:attrNameLst>
                                          <p:attrName>style.visibility</p:attrName>
                                        </p:attrNameLst>
                                      </p:cBhvr>
                                      <p:to>
                                        <p:strVal val="visible"/>
                                      </p:to>
                                    </p:set>
                                    <p:animEffect transition="in" filter="fade">
                                      <p:cBhvr>
                                        <p:cTn id="76" dur="1000"/>
                                        <p:tgtEl>
                                          <p:spTgt spid="13">
                                            <p:txEl>
                                              <p:pRg st="1" end="1"/>
                                            </p:txEl>
                                          </p:spTgt>
                                        </p:tgtEl>
                                      </p:cBhvr>
                                    </p:animEffect>
                                    <p:anim calcmode="lin" valueType="num">
                                      <p:cBhvr>
                                        <p:cTn id="77"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78"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13">
                                            <p:txEl>
                                              <p:pRg st="2" end="2"/>
                                            </p:txEl>
                                          </p:spTgt>
                                        </p:tgtEl>
                                        <p:attrNameLst>
                                          <p:attrName>style.visibility</p:attrName>
                                        </p:attrNameLst>
                                      </p:cBhvr>
                                      <p:to>
                                        <p:strVal val="visible"/>
                                      </p:to>
                                    </p:set>
                                    <p:animEffect transition="in" filter="fade">
                                      <p:cBhvr>
                                        <p:cTn id="83" dur="1000"/>
                                        <p:tgtEl>
                                          <p:spTgt spid="13">
                                            <p:txEl>
                                              <p:pRg st="2" end="2"/>
                                            </p:txEl>
                                          </p:spTgt>
                                        </p:tgtEl>
                                      </p:cBhvr>
                                    </p:animEffect>
                                    <p:anim calcmode="lin" valueType="num">
                                      <p:cBhvr>
                                        <p:cTn id="84"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85"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13">
                                            <p:txEl>
                                              <p:pRg st="3" end="3"/>
                                            </p:txEl>
                                          </p:spTgt>
                                        </p:tgtEl>
                                        <p:attrNameLst>
                                          <p:attrName>style.visibility</p:attrName>
                                        </p:attrNameLst>
                                      </p:cBhvr>
                                      <p:to>
                                        <p:strVal val="visible"/>
                                      </p:to>
                                    </p:set>
                                    <p:animEffect transition="in" filter="fade">
                                      <p:cBhvr>
                                        <p:cTn id="90" dur="1000"/>
                                        <p:tgtEl>
                                          <p:spTgt spid="13">
                                            <p:txEl>
                                              <p:pRg st="3" end="3"/>
                                            </p:txEl>
                                          </p:spTgt>
                                        </p:tgtEl>
                                      </p:cBhvr>
                                    </p:animEffect>
                                    <p:anim calcmode="lin" valueType="num">
                                      <p:cBhvr>
                                        <p:cTn id="91"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92"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7"/>
                                        </p:tgtEl>
                                        <p:attrNameLst>
                                          <p:attrName>style.visibility</p:attrName>
                                        </p:attrNameLst>
                                      </p:cBhvr>
                                      <p:to>
                                        <p:strVal val="visible"/>
                                      </p:to>
                                    </p:set>
                                    <p:anim calcmode="lin" valueType="num">
                                      <p:cBhvr>
                                        <p:cTn id="97" dur="500" fill="hold"/>
                                        <p:tgtEl>
                                          <p:spTgt spid="7"/>
                                        </p:tgtEl>
                                        <p:attrNameLst>
                                          <p:attrName>ppt_w</p:attrName>
                                        </p:attrNameLst>
                                      </p:cBhvr>
                                      <p:tavLst>
                                        <p:tav tm="0">
                                          <p:val>
                                            <p:fltVal val="0"/>
                                          </p:val>
                                        </p:tav>
                                        <p:tav tm="100000">
                                          <p:val>
                                            <p:strVal val="#ppt_w"/>
                                          </p:val>
                                        </p:tav>
                                      </p:tavLst>
                                    </p:anim>
                                    <p:anim calcmode="lin" valueType="num">
                                      <p:cBhvr>
                                        <p:cTn id="98" dur="500" fill="hold"/>
                                        <p:tgtEl>
                                          <p:spTgt spid="7"/>
                                        </p:tgtEl>
                                        <p:attrNameLst>
                                          <p:attrName>ppt_h</p:attrName>
                                        </p:attrNameLst>
                                      </p:cBhvr>
                                      <p:tavLst>
                                        <p:tav tm="0">
                                          <p:val>
                                            <p:fltVal val="0"/>
                                          </p:val>
                                        </p:tav>
                                        <p:tav tm="100000">
                                          <p:val>
                                            <p:strVal val="#ppt_h"/>
                                          </p:val>
                                        </p:tav>
                                      </p:tavLst>
                                    </p:anim>
                                    <p:animEffect transition="in" filter="fade">
                                      <p:cBhvr>
                                        <p:cTn id="99" dur="500"/>
                                        <p:tgtEl>
                                          <p:spTgt spid="7"/>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15"/>
                                        </p:tgtEl>
                                        <p:attrNameLst>
                                          <p:attrName>style.visibility</p:attrName>
                                        </p:attrNameLst>
                                      </p:cBhvr>
                                      <p:to>
                                        <p:strVal val="visible"/>
                                      </p:to>
                                    </p:set>
                                    <p:anim calcmode="lin" valueType="num">
                                      <p:cBhvr>
                                        <p:cTn id="102" dur="500" fill="hold"/>
                                        <p:tgtEl>
                                          <p:spTgt spid="15"/>
                                        </p:tgtEl>
                                        <p:attrNameLst>
                                          <p:attrName>ppt_w</p:attrName>
                                        </p:attrNameLst>
                                      </p:cBhvr>
                                      <p:tavLst>
                                        <p:tav tm="0">
                                          <p:val>
                                            <p:fltVal val="0"/>
                                          </p:val>
                                        </p:tav>
                                        <p:tav tm="100000">
                                          <p:val>
                                            <p:strVal val="#ppt_w"/>
                                          </p:val>
                                        </p:tav>
                                      </p:tavLst>
                                    </p:anim>
                                    <p:anim calcmode="lin" valueType="num">
                                      <p:cBhvr>
                                        <p:cTn id="103" dur="500" fill="hold"/>
                                        <p:tgtEl>
                                          <p:spTgt spid="15"/>
                                        </p:tgtEl>
                                        <p:attrNameLst>
                                          <p:attrName>ppt_h</p:attrName>
                                        </p:attrNameLst>
                                      </p:cBhvr>
                                      <p:tavLst>
                                        <p:tav tm="0">
                                          <p:val>
                                            <p:fltVal val="0"/>
                                          </p:val>
                                        </p:tav>
                                        <p:tav tm="100000">
                                          <p:val>
                                            <p:strVal val="#ppt_h"/>
                                          </p:val>
                                        </p:tav>
                                      </p:tavLst>
                                    </p:anim>
                                    <p:animEffect transition="in" filter="fade">
                                      <p:cBhvr>
                                        <p:cTn id="10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7"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Database</a:t>
            </a:r>
            <a:endParaRPr lang="zh-CN" altLang="en-US" dirty="0"/>
          </a:p>
        </p:txBody>
      </p:sp>
      <p:sp>
        <p:nvSpPr>
          <p:cNvPr id="3" name="Content Placeholder 2"/>
          <p:cNvSpPr>
            <a:spLocks noGrp="1"/>
          </p:cNvSpPr>
          <p:nvPr>
            <p:ph sz="quarter" idx="10"/>
          </p:nvPr>
        </p:nvSpPr>
        <p:spPr/>
        <p:txBody>
          <a:bodyPr/>
          <a:lstStyle/>
          <a:p>
            <a:r>
              <a:rPr lang="en-US" altLang="zh-CN" sz="2800" i="1" dirty="0" smtClean="0"/>
              <a:t>OpenSurfaces </a:t>
            </a:r>
            <a:r>
              <a:rPr lang="en-US" altLang="zh-CN" sz="2800" dirty="0" smtClean="0"/>
              <a:t>[Bell et al. 2013]</a:t>
            </a:r>
          </a:p>
          <a:p>
            <a:pPr lvl="1"/>
            <a:r>
              <a:rPr lang="en-US" altLang="zh-CN" sz="2400" dirty="0"/>
              <a:t>100k+ annotated </a:t>
            </a:r>
            <a:r>
              <a:rPr lang="en-US" altLang="zh-CN" sz="2400" dirty="0" smtClean="0"/>
              <a:t>regions</a:t>
            </a:r>
          </a:p>
          <a:p>
            <a:pPr lvl="1"/>
            <a:r>
              <a:rPr lang="en-US" altLang="zh-CN" sz="2400" dirty="0" smtClean="0"/>
              <a:t>20k+ interior scenes</a:t>
            </a:r>
          </a:p>
          <a:p>
            <a:pPr lvl="1"/>
            <a:r>
              <a:rPr lang="en-US" altLang="zh-CN" sz="2400" dirty="0" smtClean="0"/>
              <a:t>Each annotation include:</a:t>
            </a:r>
          </a:p>
          <a:p>
            <a:pPr lvl="2"/>
            <a:r>
              <a:rPr lang="en-US" altLang="zh-CN" sz="2000" dirty="0" smtClean="0"/>
              <a:t>cropped image </a:t>
            </a:r>
            <a:r>
              <a:rPr lang="en-US" altLang="zh-CN" sz="2000" dirty="0"/>
              <a:t>region</a:t>
            </a:r>
          </a:p>
          <a:p>
            <a:pPr lvl="2"/>
            <a:r>
              <a:rPr lang="en-US" altLang="zh-CN" sz="2000" dirty="0"/>
              <a:t>object category</a:t>
            </a:r>
          </a:p>
          <a:p>
            <a:pPr lvl="2"/>
            <a:r>
              <a:rPr lang="en-US" altLang="zh-CN" sz="2000" dirty="0"/>
              <a:t>material type</a:t>
            </a:r>
          </a:p>
          <a:p>
            <a:pPr lvl="2"/>
            <a:r>
              <a:rPr lang="en-US" altLang="zh-CN" sz="2000" dirty="0"/>
              <a:t>reflectance </a:t>
            </a:r>
            <a:r>
              <a:rPr lang="en-US" altLang="zh-CN" sz="2000" dirty="0" smtClean="0"/>
              <a:t>parameters</a:t>
            </a:r>
          </a:p>
          <a:p>
            <a:pPr lvl="2"/>
            <a:r>
              <a:rPr lang="en-US" altLang="zh-CN" sz="2000" dirty="0"/>
              <a:t>surface </a:t>
            </a:r>
            <a:r>
              <a:rPr lang="en-US" altLang="zh-CN" sz="2000" dirty="0" smtClean="0"/>
              <a:t>normal</a:t>
            </a:r>
            <a:endParaRPr lang="en-US" altLang="zh-CN" sz="2000" dirty="0"/>
          </a:p>
          <a:p>
            <a:pPr lvl="1"/>
            <a:endParaRPr lang="en-US" altLang="zh-CN" sz="2400" dirty="0" smtClean="0"/>
          </a:p>
        </p:txBody>
      </p:sp>
      <p:pic>
        <p:nvPicPr>
          <p:cNvPr id="4" name="Picture 3"/>
          <p:cNvPicPr>
            <a:picLocks noChangeAspect="1"/>
          </p:cNvPicPr>
          <p:nvPr/>
        </p:nvPicPr>
        <p:blipFill>
          <a:blip r:embed="rId3"/>
          <a:stretch>
            <a:fillRect/>
          </a:stretch>
        </p:blipFill>
        <p:spPr>
          <a:xfrm>
            <a:off x="4785541" y="3032794"/>
            <a:ext cx="4372506" cy="2822352"/>
          </a:xfrm>
          <a:prstGeom prst="rect">
            <a:avLst/>
          </a:prstGeom>
        </p:spPr>
      </p:pic>
      <p:pic>
        <p:nvPicPr>
          <p:cNvPr id="1026" name="Picture 2" descr="http://opensurfaces.cs.cornell.edu/static/img/teaser4-we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8881" y="2003469"/>
            <a:ext cx="4305119" cy="938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09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iterate type="lt">
                                    <p:tmPct val="0"/>
                                  </p:iterate>
                                  <p:childTnLst>
                                    <p:animClr clrSpc="rgb" dir="cw">
                                      <p:cBhvr override="childStyle">
                                        <p:cTn id="6" dur="500" fill="hold"/>
                                        <p:tgtEl>
                                          <p:spTgt spid="3">
                                            <p:txEl>
                                              <p:pRg st="4" end="4"/>
                                            </p:txEl>
                                          </p:spTgt>
                                        </p:tgtEl>
                                        <p:attrNameLst>
                                          <p:attrName>style.color</p:attrName>
                                        </p:attrNameLst>
                                      </p:cBhvr>
                                      <p:to>
                                        <a:srgbClr val="FF0000"/>
                                      </p:to>
                                    </p:animClr>
                                  </p:childTnLst>
                                </p:cTn>
                              </p:par>
                              <p:par>
                                <p:cTn id="7" presetID="3" presetClass="emph" presetSubtype="2" fill="hold" nodeType="withEffect">
                                  <p:stCondLst>
                                    <p:cond delay="0"/>
                                  </p:stCondLst>
                                  <p:iterate type="lt">
                                    <p:tmPct val="0"/>
                                  </p:iterate>
                                  <p:childTnLst>
                                    <p:animClr clrSpc="rgb" dir="cw">
                                      <p:cBhvr override="childStyle">
                                        <p:cTn id="8" dur="500" fill="hold"/>
                                        <p:tgtEl>
                                          <p:spTgt spid="3">
                                            <p:txEl>
                                              <p:pRg st="5" end="5"/>
                                            </p:txEl>
                                          </p:spTgt>
                                        </p:tgtEl>
                                        <p:attrNameLst>
                                          <p:attrName>style.color</p:attrName>
                                        </p:attrNameLst>
                                      </p:cBhvr>
                                      <p:to>
                                        <a:srgbClr val="FF0000"/>
                                      </p:to>
                                    </p:animClr>
                                  </p:childTnLst>
                                </p:cTn>
                              </p:par>
                              <p:par>
                                <p:cTn id="9" presetID="3" presetClass="emph" presetSubtype="2" fill="hold" nodeType="withEffect">
                                  <p:stCondLst>
                                    <p:cond delay="0"/>
                                  </p:stCondLst>
                                  <p:iterate type="lt">
                                    <p:tmPct val="0"/>
                                  </p:iterate>
                                  <p:childTnLst>
                                    <p:animClr clrSpc="rgb" dir="cw">
                                      <p:cBhvr override="childStyle">
                                        <p:cTn id="10" dur="500" fill="hold"/>
                                        <p:tgtEl>
                                          <p:spTgt spid="3">
                                            <p:txEl>
                                              <p:pRg st="6" end="6"/>
                                            </p:txEl>
                                          </p:spTgt>
                                        </p:tgtEl>
                                        <p:attrNameLst>
                                          <p:attrName>style.color</p:attrName>
                                        </p:attrNameLst>
                                      </p:cBhvr>
                                      <p:to>
                                        <a:srgbClr val="FF0000"/>
                                      </p:to>
                                    </p:animClr>
                                  </p:childTnLst>
                                </p:cTn>
                              </p:par>
                              <p:par>
                                <p:cTn id="11" presetID="3" presetClass="emph" presetSubtype="2" fill="hold" nodeType="withEffect">
                                  <p:stCondLst>
                                    <p:cond delay="0"/>
                                  </p:stCondLst>
                                  <p:iterate type="lt">
                                    <p:tmPct val="0"/>
                                  </p:iterate>
                                  <p:childTnLst>
                                    <p:animClr clrSpc="rgb" dir="cw">
                                      <p:cBhvr override="childStyle">
                                        <p:cTn id="12" dur="500" fill="hold"/>
                                        <p:tgtEl>
                                          <p:spTgt spid="3">
                                            <p:txEl>
                                              <p:pRg st="7" end="7"/>
                                            </p:txEl>
                                          </p:spTgt>
                                        </p:tgtEl>
                                        <p:attrNameLst>
                                          <p:attrName>style.color</p:attrName>
                                        </p:attrNameLst>
                                      </p:cBhvr>
                                      <p:to>
                                        <a:srgbClr val="FF0000"/>
                                      </p:to>
                                    </p:animClr>
                                  </p:childTnLst>
                                </p:cTn>
                              </p:par>
                              <p:par>
                                <p:cTn id="13" presetID="15" presetClass="emph" presetSubtype="0" nodeType="withEffect">
                                  <p:stCondLst>
                                    <p:cond delay="0"/>
                                  </p:stCondLst>
                                  <p:iterate type="lt">
                                    <p:tmAbs val="25"/>
                                  </p:iterate>
                                  <p:childTnLst>
                                    <p:set>
                                      <p:cBhvr override="childStyle">
                                        <p:cTn id="14" dur="indefinite"/>
                                        <p:tgtEl>
                                          <p:spTgt spid="3">
                                            <p:txEl>
                                              <p:pRg st="4" end="4"/>
                                            </p:txEl>
                                          </p:spTgt>
                                        </p:tgtEl>
                                        <p:attrNameLst>
                                          <p:attrName>style.fontWeight</p:attrName>
                                        </p:attrNameLst>
                                      </p:cBhvr>
                                      <p:to>
                                        <p:strVal val="bold"/>
                                      </p:to>
                                    </p:set>
                                  </p:childTnLst>
                                </p:cTn>
                              </p:par>
                              <p:par>
                                <p:cTn id="15" presetID="15" presetClass="emph" presetSubtype="0" nodeType="withEffect">
                                  <p:stCondLst>
                                    <p:cond delay="0"/>
                                  </p:stCondLst>
                                  <p:iterate type="lt">
                                    <p:tmAbs val="25"/>
                                  </p:iterate>
                                  <p:childTnLst>
                                    <p:set>
                                      <p:cBhvr override="childStyle">
                                        <p:cTn id="16" dur="indefinite"/>
                                        <p:tgtEl>
                                          <p:spTgt spid="3">
                                            <p:txEl>
                                              <p:pRg st="5" end="5"/>
                                            </p:txEl>
                                          </p:spTgt>
                                        </p:tgtEl>
                                        <p:attrNameLst>
                                          <p:attrName>style.fontWeight</p:attrName>
                                        </p:attrNameLst>
                                      </p:cBhvr>
                                      <p:to>
                                        <p:strVal val="bold"/>
                                      </p:to>
                                    </p:set>
                                  </p:childTnLst>
                                </p:cTn>
                              </p:par>
                              <p:par>
                                <p:cTn id="17" presetID="15" presetClass="emph" presetSubtype="0" nodeType="withEffect">
                                  <p:stCondLst>
                                    <p:cond delay="0"/>
                                  </p:stCondLst>
                                  <p:iterate type="lt">
                                    <p:tmAbs val="25"/>
                                  </p:iterate>
                                  <p:childTnLst>
                                    <p:set>
                                      <p:cBhvr override="childStyle">
                                        <p:cTn id="18" dur="indefinite"/>
                                        <p:tgtEl>
                                          <p:spTgt spid="3">
                                            <p:txEl>
                                              <p:pRg st="6" end="6"/>
                                            </p:txEl>
                                          </p:spTgt>
                                        </p:tgtEl>
                                        <p:attrNameLst>
                                          <p:attrName>style.fontWeight</p:attrName>
                                        </p:attrNameLst>
                                      </p:cBhvr>
                                      <p:to>
                                        <p:strVal val="bold"/>
                                      </p:to>
                                    </p:set>
                                  </p:childTnLst>
                                </p:cTn>
                              </p:par>
                              <p:par>
                                <p:cTn id="19" presetID="15" presetClass="emph" presetSubtype="0" nodeType="withEffect">
                                  <p:stCondLst>
                                    <p:cond delay="0"/>
                                  </p:stCondLst>
                                  <p:iterate type="lt">
                                    <p:tmAbs val="25"/>
                                  </p:iterate>
                                  <p:childTnLst>
                                    <p:set>
                                      <p:cBhvr override="childStyle">
                                        <p:cTn id="20" dur="indefinite"/>
                                        <p:tgtEl>
                                          <p:spTgt spid="3">
                                            <p:txEl>
                                              <p:pRg st="7" end="7"/>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Database</a:t>
            </a:r>
            <a:endParaRPr lang="zh-CN" altLang="en-US" dirty="0"/>
          </a:p>
        </p:txBody>
      </p:sp>
      <p:sp>
        <p:nvSpPr>
          <p:cNvPr id="3" name="Content Placeholder 2"/>
          <p:cNvSpPr>
            <a:spLocks noGrp="1"/>
          </p:cNvSpPr>
          <p:nvPr>
            <p:ph sz="quarter" idx="10"/>
          </p:nvPr>
        </p:nvSpPr>
        <p:spPr/>
        <p:txBody>
          <a:bodyPr/>
          <a:lstStyle/>
          <a:p>
            <a:r>
              <a:rPr lang="en-US" altLang="zh-CN" i="1" dirty="0"/>
              <a:t>OpenSurfaces </a:t>
            </a:r>
            <a:r>
              <a:rPr lang="en-US" altLang="zh-CN" dirty="0"/>
              <a:t>[Bell et al. 2013]</a:t>
            </a:r>
          </a:p>
          <a:p>
            <a:endParaRPr lang="zh-CN" altLang="en-US" i="1" dirty="0"/>
          </a:p>
          <a:p>
            <a:endParaRPr lang="zh-CN" altLang="en-US" dirty="0"/>
          </a:p>
        </p:txBody>
      </p:sp>
      <p:pic>
        <p:nvPicPr>
          <p:cNvPr id="4" name="Picture 2" descr="http://labelmaterial.s3.amazonaws.com/photos/2013/01/12/kristiewells_3106586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422" y="4252658"/>
            <a:ext cx="27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labelmaterial.s3.amazonaws.com/photos/shaneglobal_591131861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2905" y="4235853"/>
            <a:ext cx="2688889" cy="180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labelmaterial.s3.amazonaws.com/photos/2013/01/13/edventures_423575770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9582" y="2259044"/>
            <a:ext cx="24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labelmaterial.s3.amazonaws.com/photos/2013/01/14/41339216N00_257874219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666" y="2259044"/>
            <a:ext cx="2707200" cy="1800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013960" y="4682842"/>
            <a:ext cx="2016275" cy="830997"/>
          </a:xfrm>
          <a:prstGeom prst="rect">
            <a:avLst/>
          </a:prstGeom>
        </p:spPr>
        <p:txBody>
          <a:bodyPr wrap="square">
            <a:spAutoFit/>
          </a:bodyPr>
          <a:lstStyle/>
          <a:p>
            <a:pPr algn="ctr"/>
            <a:r>
              <a:rPr lang="en-US" altLang="zh-CN" sz="2400" b="1" dirty="0" smtClean="0">
                <a:solidFill>
                  <a:srgbClr val="FF0000"/>
                </a:solidFill>
              </a:rPr>
              <a:t>Not beautiful </a:t>
            </a:r>
          </a:p>
          <a:p>
            <a:pPr algn="ctr"/>
            <a:r>
              <a:rPr lang="en-US" altLang="zh-CN" sz="2400" b="1" dirty="0" smtClean="0">
                <a:solidFill>
                  <a:srgbClr val="FF0000"/>
                </a:solidFill>
              </a:rPr>
              <a:t>enough!</a:t>
            </a:r>
            <a:endParaRPr lang="zh-CN" altLang="en-US" sz="2400" b="1" dirty="0">
              <a:solidFill>
                <a:srgbClr val="FF0000"/>
              </a:solidFill>
            </a:endParaRPr>
          </a:p>
        </p:txBody>
      </p:sp>
      <p:pic>
        <p:nvPicPr>
          <p:cNvPr id="2052" name="Picture 4" descr="http://labelmaterial.s3.amazonaws.com/photos/cletch_504911676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8298" y="2259044"/>
            <a:ext cx="2688889"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23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0"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Database</a:t>
            </a:r>
            <a:endParaRPr lang="zh-CN" altLang="en-US" dirty="0"/>
          </a:p>
        </p:txBody>
      </p:sp>
      <p:sp>
        <p:nvSpPr>
          <p:cNvPr id="3" name="Content Placeholder 2"/>
          <p:cNvSpPr>
            <a:spLocks noGrp="1"/>
          </p:cNvSpPr>
          <p:nvPr>
            <p:ph sz="quarter" idx="10"/>
          </p:nvPr>
        </p:nvSpPr>
        <p:spPr/>
        <p:txBody>
          <a:bodyPr/>
          <a:lstStyle/>
          <a:p>
            <a:r>
              <a:rPr lang="en-US" altLang="zh-CN" i="1" dirty="0"/>
              <a:t>OpenSurfaces </a:t>
            </a:r>
            <a:r>
              <a:rPr lang="en-US" altLang="zh-CN" dirty="0"/>
              <a:t>[Bell et al. 2013]</a:t>
            </a:r>
          </a:p>
        </p:txBody>
      </p:sp>
      <p:pic>
        <p:nvPicPr>
          <p:cNvPr id="6" name="Picture 5"/>
          <p:cNvPicPr>
            <a:picLocks noChangeAspect="1"/>
          </p:cNvPicPr>
          <p:nvPr/>
        </p:nvPicPr>
        <p:blipFill>
          <a:blip r:embed="rId3"/>
          <a:stretch>
            <a:fillRect/>
          </a:stretch>
        </p:blipFill>
        <p:spPr>
          <a:xfrm>
            <a:off x="296335" y="2183216"/>
            <a:ext cx="5977102" cy="4050095"/>
          </a:xfrm>
          <a:prstGeom prst="rect">
            <a:avLst/>
          </a:prstGeom>
        </p:spPr>
      </p:pic>
      <p:sp>
        <p:nvSpPr>
          <p:cNvPr id="4" name="Oval 3"/>
          <p:cNvSpPr/>
          <p:nvPr/>
        </p:nvSpPr>
        <p:spPr>
          <a:xfrm>
            <a:off x="502920" y="5242766"/>
            <a:ext cx="1348740" cy="709083"/>
          </a:xfrm>
          <a:prstGeom prst="ellipse">
            <a:avLst/>
          </a:prstGeom>
          <a:solidFill>
            <a:srgbClr val="FF0000">
              <a:alpha val="50196"/>
            </a:srgbClr>
          </a:solidFill>
          <a:ln w="127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7" name="Oval 6"/>
          <p:cNvSpPr/>
          <p:nvPr/>
        </p:nvSpPr>
        <p:spPr>
          <a:xfrm>
            <a:off x="5417820" y="3122475"/>
            <a:ext cx="701040" cy="814370"/>
          </a:xfrm>
          <a:prstGeom prst="ellipse">
            <a:avLst/>
          </a:prstGeom>
          <a:solidFill>
            <a:srgbClr val="FF0000">
              <a:alpha val="50196"/>
            </a:srgbClr>
          </a:solidFill>
          <a:ln w="127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8" name="Oval 7"/>
          <p:cNvSpPr/>
          <p:nvPr/>
        </p:nvSpPr>
        <p:spPr>
          <a:xfrm>
            <a:off x="5417820" y="4465104"/>
            <a:ext cx="632460" cy="521967"/>
          </a:xfrm>
          <a:prstGeom prst="ellipse">
            <a:avLst/>
          </a:prstGeom>
          <a:solidFill>
            <a:srgbClr val="FF0000">
              <a:alpha val="50196"/>
            </a:srgbClr>
          </a:solidFill>
          <a:ln w="127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9" name="Oval 8"/>
          <p:cNvSpPr/>
          <p:nvPr/>
        </p:nvSpPr>
        <p:spPr>
          <a:xfrm>
            <a:off x="560659" y="3449650"/>
            <a:ext cx="170862" cy="974390"/>
          </a:xfrm>
          <a:prstGeom prst="ellipse">
            <a:avLst/>
          </a:prstGeom>
          <a:solidFill>
            <a:srgbClr val="FF0000">
              <a:alpha val="50196"/>
            </a:srgbClr>
          </a:solidFill>
          <a:ln w="127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2" name="Oval 11"/>
          <p:cNvSpPr/>
          <p:nvPr/>
        </p:nvSpPr>
        <p:spPr>
          <a:xfrm>
            <a:off x="537799" y="4755571"/>
            <a:ext cx="254681" cy="231501"/>
          </a:xfrm>
          <a:prstGeom prst="ellipse">
            <a:avLst/>
          </a:prstGeom>
          <a:solidFill>
            <a:srgbClr val="FF0000">
              <a:alpha val="50196"/>
            </a:srgbClr>
          </a:solidFill>
          <a:ln w="127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3" name="Oval 12"/>
          <p:cNvSpPr/>
          <p:nvPr/>
        </p:nvSpPr>
        <p:spPr>
          <a:xfrm rot="6119984">
            <a:off x="3605094" y="4584079"/>
            <a:ext cx="394614" cy="118714"/>
          </a:xfrm>
          <a:prstGeom prst="ellipse">
            <a:avLst/>
          </a:prstGeom>
          <a:solidFill>
            <a:srgbClr val="FF0000">
              <a:alpha val="50196"/>
            </a:srgbClr>
          </a:solidFill>
          <a:ln w="127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6" name="Oval 15"/>
          <p:cNvSpPr/>
          <p:nvPr/>
        </p:nvSpPr>
        <p:spPr>
          <a:xfrm rot="5652585">
            <a:off x="2799786" y="4907392"/>
            <a:ext cx="581182" cy="117506"/>
          </a:xfrm>
          <a:prstGeom prst="ellipse">
            <a:avLst/>
          </a:prstGeom>
          <a:solidFill>
            <a:srgbClr val="FF0000">
              <a:alpha val="50196"/>
            </a:srgbClr>
          </a:solidFill>
          <a:ln w="127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8" name="Rectangle 17"/>
          <p:cNvSpPr/>
          <p:nvPr/>
        </p:nvSpPr>
        <p:spPr>
          <a:xfrm>
            <a:off x="6118860" y="3369977"/>
            <a:ext cx="2915073" cy="830997"/>
          </a:xfrm>
          <a:prstGeom prst="rect">
            <a:avLst/>
          </a:prstGeom>
        </p:spPr>
        <p:txBody>
          <a:bodyPr wrap="square">
            <a:spAutoFit/>
          </a:bodyPr>
          <a:lstStyle/>
          <a:p>
            <a:pPr algn="ctr"/>
            <a:r>
              <a:rPr lang="en-US" altLang="zh-CN" sz="2400" b="1" dirty="0" smtClean="0">
                <a:solidFill>
                  <a:srgbClr val="FF0000"/>
                </a:solidFill>
              </a:rPr>
              <a:t>Most regions </a:t>
            </a:r>
          </a:p>
          <a:p>
            <a:pPr algn="ctr"/>
            <a:r>
              <a:rPr lang="en-US" altLang="zh-CN" sz="2400" b="1" dirty="0" smtClean="0">
                <a:solidFill>
                  <a:srgbClr val="FF0000"/>
                </a:solidFill>
              </a:rPr>
              <a:t>remain unlabeled!</a:t>
            </a:r>
            <a:endParaRPr lang="zh-CN" altLang="en-US" sz="2400" b="1" dirty="0">
              <a:solidFill>
                <a:srgbClr val="FF0000"/>
              </a:solidFill>
            </a:endParaRPr>
          </a:p>
        </p:txBody>
      </p:sp>
    </p:spTree>
    <p:extLst>
      <p:ext uri="{BB962C8B-B14F-4D97-AF65-F5344CB8AC3E}">
        <p14:creationId xmlns:p14="http://schemas.microsoft.com/office/powerpoint/2010/main" val="374224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1"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grpId="1"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grpId="1"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par>
                                <p:cTn id="17" presetID="6" presetClass="entr" presetSubtype="16" fill="hold" grpId="1"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par>
                                <p:cTn id="20" presetID="6" presetClass="entr" presetSubtype="16" fill="hold" grpId="1"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par>
                                <p:cTn id="23" presetID="6" presetClass="entr" presetSubtype="16" fill="hold" grpId="1"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2000"/>
                                        <p:tgtEl>
                                          <p:spTgt spid="1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randombar(horizontal)">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7" grpId="1" animBg="1"/>
      <p:bldP spid="8" grpId="1" animBg="1"/>
      <p:bldP spid="9" grpId="1" animBg="1"/>
      <p:bldP spid="12" grpId="1" animBg="1"/>
      <p:bldP spid="13" grpId="1" animBg="1"/>
      <p:bldP spid="16" grpId="1" animBg="1"/>
      <p:bldP spid="18" grpId="0"/>
    </p:bldLst>
  </p:timing>
</p:sld>
</file>

<file path=ppt/theme/theme1.xml><?xml version="1.0" encoding="utf-8"?>
<a:theme xmlns:a="http://schemas.openxmlformats.org/drawingml/2006/main" name="SA2015_4by3_Powerpoint_Presentation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SA2015_4by3_Powerpoint_Presentation_Template</Template>
  <TotalTime>7423</TotalTime>
  <Words>2775</Words>
  <Application>Microsoft Office PowerPoint</Application>
  <PresentationFormat>On-screen Show (4:3)</PresentationFormat>
  <Paragraphs>294</Paragraphs>
  <Slides>30</Slides>
  <Notes>30</Notes>
  <HiddenSlides>1</HiddenSlides>
  <MMClips>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Arial Unicode MS</vt:lpstr>
      <vt:lpstr>Futura</vt:lpstr>
      <vt:lpstr>GungsuhChe</vt:lpstr>
      <vt:lpstr>Proxima Nova Regular</vt:lpstr>
      <vt:lpstr>黑体</vt:lpstr>
      <vt:lpstr>宋体</vt:lpstr>
      <vt:lpstr>Arial</vt:lpstr>
      <vt:lpstr>Calibri</vt:lpstr>
      <vt:lpstr>Cambria Math</vt:lpstr>
      <vt:lpstr>Garamond</vt:lpstr>
      <vt:lpstr>Wingdings</vt:lpstr>
      <vt:lpstr>SA2015_4by3_Powerpoint_Presentation_Template</vt:lpstr>
      <vt:lpstr>PowerPoint Presentation</vt:lpstr>
      <vt:lpstr>Magic Decorator</vt:lpstr>
      <vt:lpstr>Motivation</vt:lpstr>
      <vt:lpstr>Previous Work</vt:lpstr>
      <vt:lpstr>Previous Work</vt:lpstr>
      <vt:lpstr>Our Approach</vt:lpstr>
      <vt:lpstr>Database</vt:lpstr>
      <vt:lpstr>Database</vt:lpstr>
      <vt:lpstr>Database</vt:lpstr>
      <vt:lpstr>Database</vt:lpstr>
      <vt:lpstr>Representative Region Labeling</vt:lpstr>
      <vt:lpstr>Material Parameters Matching</vt:lpstr>
      <vt:lpstr>Material Parameters Matching</vt:lpstr>
      <vt:lpstr>Material Rules</vt:lpstr>
      <vt:lpstr>Global Aesthetic Rules</vt:lpstr>
      <vt:lpstr>Problem Setup</vt:lpstr>
      <vt:lpstr>Combinatorial Optimization</vt:lpstr>
      <vt:lpstr>Optimization</vt:lpstr>
      <vt:lpstr>Unary Rule</vt:lpstr>
      <vt:lpstr>Pairwise Rule</vt:lpstr>
      <vt:lpstr>Global Rule</vt:lpstr>
      <vt:lpstr>Gallery</vt:lpstr>
      <vt:lpstr>Gallery</vt:lpstr>
      <vt:lpstr>Constraint Decoration</vt:lpstr>
      <vt:lpstr>Constraint Decoration</vt:lpstr>
      <vt:lpstr>System Interface</vt:lpstr>
      <vt:lpstr>System Interface</vt:lpstr>
      <vt:lpstr>Limitations</vt:lpstr>
      <vt:lpstr>PowerPoint Presentation</vt:lpstr>
      <vt:lpstr>User Study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Kang Chen</dc:creator>
  <cp:lastModifiedBy>Kang Chen</cp:lastModifiedBy>
  <cp:revision>281</cp:revision>
  <dcterms:created xsi:type="dcterms:W3CDTF">2015-09-23T12:48:20Z</dcterms:created>
  <dcterms:modified xsi:type="dcterms:W3CDTF">2015-11-12T03:36:00Z</dcterms:modified>
</cp:coreProperties>
</file>