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83" r:id="rId3"/>
    <p:sldId id="284" r:id="rId4"/>
    <p:sldId id="285" r:id="rId5"/>
    <p:sldId id="286" r:id="rId6"/>
    <p:sldId id="287" r:id="rId7"/>
    <p:sldId id="288" r:id="rId8"/>
    <p:sldId id="289" r:id="rId9"/>
    <p:sldId id="290" r:id="rId10"/>
    <p:sldId id="291" r:id="rId11"/>
    <p:sldId id="292" r:id="rId12"/>
    <p:sldId id="293" r:id="rId13"/>
    <p:sldId id="294" r:id="rId14"/>
    <p:sldId id="295" r:id="rId15"/>
    <p:sldId id="297" r:id="rId16"/>
    <p:sldId id="298" r:id="rId17"/>
    <p:sldId id="305" r:id="rId18"/>
    <p:sldId id="301" r:id="rId19"/>
    <p:sldId id="303" r:id="rId20"/>
    <p:sldId id="302" r:id="rId21"/>
    <p:sldId id="304" r:id="rId22"/>
    <p:sldId id="306" r:id="rId23"/>
    <p:sldId id="308" r:id="rId24"/>
    <p:sldId id="309" r:id="rId25"/>
    <p:sldId id="310" r:id="rId26"/>
    <p:sldId id="312" r:id="rId27"/>
    <p:sldId id="313" r:id="rId28"/>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736" autoAdjust="0"/>
    <p:restoredTop sz="66139" autoAdjust="0"/>
  </p:normalViewPr>
  <p:slideViewPr>
    <p:cSldViewPr>
      <p:cViewPr varScale="1">
        <p:scale>
          <a:sx n="44" d="100"/>
          <a:sy n="44" d="100"/>
        </p:scale>
        <p:origin x="-762"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810D729A-83B6-4C0C-866F-F6EAE98C8845}" type="datetimeFigureOut">
              <a:rPr lang="zh-CN" altLang="en-US"/>
              <a:pPr>
                <a:defRPr/>
              </a:pPr>
              <a:t>2009-10-08</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1A5A5BAF-2CEE-4C9B-BEE7-67015254B04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p:cNvSpPr>
          <p:nvPr>
            <p:ph type="sldImg"/>
          </p:nvPr>
        </p:nvSpPr>
        <p:spPr bwMode="auto">
          <a:noFill/>
          <a:ln>
            <a:solidFill>
              <a:srgbClr val="000000"/>
            </a:solidFill>
            <a:miter lim="800000"/>
            <a:headEnd/>
            <a:tailEnd/>
          </a:ln>
        </p:spPr>
      </p:sp>
      <p:sp>
        <p:nvSpPr>
          <p:cNvPr id="614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Good afternoon ladies and gentleman. I’m Ming-Ming Cheng from Tsinghua University. My presentation topic is “A Shape Preserving Approach to Image Resizing”.</a:t>
            </a:r>
            <a:endParaRPr lang="zh-CN" altLang="en-US" smtClean="0"/>
          </a:p>
          <a:p>
            <a:pPr>
              <a:spcBef>
                <a:spcPct val="0"/>
              </a:spcBef>
            </a:pPr>
            <a:endParaRPr lang="zh-CN" altLang="en-US" smtClean="0"/>
          </a:p>
        </p:txBody>
      </p:sp>
      <p:sp>
        <p:nvSpPr>
          <p:cNvPr id="614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843F57F-9BA0-42F8-99BD-466A6FF25C94}" type="slidenum">
              <a:rPr lang="zh-CN" altLang="en-US"/>
              <a:pPr fontAlgn="base">
                <a:spcBef>
                  <a:spcPct val="0"/>
                </a:spcBef>
                <a:spcAft>
                  <a:spcPct val="0"/>
                </a:spcAft>
              </a:pPr>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p:cNvSpPr>
          <p:nvPr>
            <p:ph type="sldImg"/>
          </p:nvPr>
        </p:nvSpPr>
        <p:spPr bwMode="auto">
          <a:noFill/>
          <a:ln>
            <a:solidFill>
              <a:srgbClr val="000000"/>
            </a:solidFill>
            <a:miter lim="800000"/>
            <a:headEnd/>
            <a:tailEnd/>
          </a:ln>
        </p:spPr>
      </p:sp>
      <p:sp>
        <p:nvSpPr>
          <p:cNvPr id="245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latin typeface="Arial" charset="0"/>
              </a:rPr>
              <a:t>We resize images according to the deformation of control points. These control points includes mesh vertices and edge points.</a:t>
            </a:r>
          </a:p>
          <a:p>
            <a:pPr>
              <a:spcBef>
                <a:spcPct val="0"/>
              </a:spcBef>
            </a:pPr>
            <a:r>
              <a:rPr lang="en-US" altLang="zh-CN" smtClean="0">
                <a:latin typeface="Arial" charset="0"/>
              </a:rPr>
              <a:t> </a:t>
            </a:r>
          </a:p>
          <a:p>
            <a:pPr>
              <a:spcBef>
                <a:spcPct val="0"/>
              </a:spcBef>
            </a:pPr>
            <a:r>
              <a:rPr lang="en-US" altLang="zh-CN" smtClean="0">
                <a:latin typeface="Arial" charset="0"/>
              </a:rPr>
              <a:t>Three kinds of handles are defined to preserve both local image features and global image features.</a:t>
            </a:r>
          </a:p>
          <a:p>
            <a:pPr>
              <a:spcBef>
                <a:spcPct val="0"/>
              </a:spcBef>
            </a:pPr>
            <a:endParaRPr lang="en-US" altLang="zh-CN" smtClean="0">
              <a:latin typeface="Arial" charset="0"/>
            </a:endParaRPr>
          </a:p>
          <a:p>
            <a:pPr>
              <a:spcBef>
                <a:spcPct val="0"/>
              </a:spcBef>
            </a:pPr>
            <a:r>
              <a:rPr lang="en-US" altLang="zh-CN" b="1" smtClean="0">
                <a:latin typeface="Arial" charset="0"/>
              </a:rPr>
              <a:t>Q-Handle:</a:t>
            </a:r>
            <a:r>
              <a:rPr lang="en-US" altLang="zh-CN" smtClean="0">
                <a:latin typeface="Arial" charset="0"/>
              </a:rPr>
              <a:t> A Q-Handle comprises the four corners of a quad face which does not contain any additional control point. It is used to preserve local image features.</a:t>
            </a:r>
          </a:p>
          <a:p>
            <a:pPr>
              <a:spcBef>
                <a:spcPct val="0"/>
              </a:spcBef>
            </a:pPr>
            <a:endParaRPr lang="en-US" altLang="zh-CN" smtClean="0">
              <a:latin typeface="Arial" charset="0"/>
            </a:endParaRPr>
          </a:p>
          <a:p>
            <a:pPr>
              <a:spcBef>
                <a:spcPct val="0"/>
              </a:spcBef>
            </a:pPr>
            <a:r>
              <a:rPr lang="en-US" altLang="zh-CN" b="1" smtClean="0">
                <a:latin typeface="Arial" charset="0"/>
              </a:rPr>
              <a:t>B-Handle:</a:t>
            </a:r>
            <a:r>
              <a:rPr lang="en-US" altLang="zh-CN" smtClean="0">
                <a:latin typeface="Arial" charset="0"/>
              </a:rPr>
              <a:t> A B-Handle is an edge point set containing edge points belong to the same edge. In this figure, highlighted control points with the same color represent a B-Handle. For efficiency consideration, we choose one edge point which is nearest to the quad center for each quad. A B-Handle contains at least 3 control points. It’s used to preserve global image features since these edges often covers a large range of image area containing important objects.</a:t>
            </a:r>
          </a:p>
          <a:p>
            <a:pPr>
              <a:spcBef>
                <a:spcPct val="0"/>
              </a:spcBef>
            </a:pPr>
            <a:endParaRPr lang="en-US" altLang="zh-CN" smtClean="0">
              <a:latin typeface="Arial" charset="0"/>
            </a:endParaRPr>
          </a:p>
          <a:p>
            <a:pPr>
              <a:spcBef>
                <a:spcPct val="0"/>
              </a:spcBef>
            </a:pPr>
            <a:r>
              <a:rPr lang="en-US" altLang="zh-CN" b="1" smtClean="0">
                <a:latin typeface="Arial" charset="0"/>
              </a:rPr>
              <a:t>K-Handle: </a:t>
            </a:r>
            <a:r>
              <a:rPr lang="en-US" altLang="zh-CN" smtClean="0">
                <a:latin typeface="Arial" charset="0"/>
              </a:rPr>
              <a:t>A K-Handle is a set containing the four corners and the inner control point of a quad. Each K-Handle contains exactly 5 control points. It’s used to associate the local constrains and global constraints.</a:t>
            </a:r>
          </a:p>
        </p:txBody>
      </p:sp>
      <p:sp>
        <p:nvSpPr>
          <p:cNvPr id="245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F563EF-19B4-42CC-85E9-C27176735C92}" type="slidenum">
              <a:rPr lang="zh-CN" altLang="en-US"/>
              <a:pPr fontAlgn="base">
                <a:spcBef>
                  <a:spcPct val="0"/>
                </a:spcBef>
                <a:spcAft>
                  <a:spcPct val="0"/>
                </a:spcAft>
              </a:pPr>
              <a:t>10</a:t>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p:cNvSpPr>
          <p:nvPr>
            <p:ph type="sldImg"/>
          </p:nvPr>
        </p:nvSpPr>
        <p:spPr bwMode="auto">
          <a:noFill/>
          <a:ln>
            <a:solidFill>
              <a:srgbClr val="000000"/>
            </a:solidFill>
            <a:miter lim="800000"/>
            <a:headEnd/>
            <a:tailEnd/>
          </a:ln>
        </p:spPr>
      </p:sp>
      <p:sp>
        <p:nvSpPr>
          <p:cNvPr id="2662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The pipeline of our algorithm is shown here with a simple example. A set of handles are first associated with the source image. Each handle can represent a global image feature or a local image feature. This handle set is then deformed according to a weighted energy function which requires handles covering more important area to be more similar to their origin. Deformed mesh as well as target image can be find by minimizing this energy function.</a:t>
            </a:r>
          </a:p>
          <a:p>
            <a:pPr>
              <a:spcBef>
                <a:spcPct val="0"/>
              </a:spcBef>
            </a:pPr>
            <a:endParaRPr lang="zh-CN" altLang="en-US" smtClean="0"/>
          </a:p>
        </p:txBody>
      </p:sp>
      <p:sp>
        <p:nvSpPr>
          <p:cNvPr id="266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864BF5-8789-420D-9C3C-8EBA2795C705}" type="slidenum">
              <a:rPr lang="zh-CN" altLang="en-US"/>
              <a:pPr fontAlgn="base">
                <a:spcBef>
                  <a:spcPct val="0"/>
                </a:spcBef>
                <a:spcAft>
                  <a:spcPct val="0"/>
                </a:spcAft>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p:cNvSpPr>
          <p:nvPr>
            <p:ph type="sldImg"/>
          </p:nvPr>
        </p:nvSpPr>
        <p:spPr bwMode="auto">
          <a:noFill/>
          <a:ln>
            <a:solidFill>
              <a:srgbClr val="000000"/>
            </a:solidFill>
            <a:miter lim="800000"/>
            <a:headEnd/>
            <a:tailEnd/>
          </a:ln>
        </p:spPr>
      </p:sp>
      <p:sp>
        <p:nvSpPr>
          <p:cNvPr id="2969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This is our definition for the distortion energy. Intuitively, the energy measures the differences between two shapes while ignoring translation and rotation. In our case, it’s the deformed position and the original position, and is the minimal possible square distance between them. If the two shapes are similar, such measurement of shape differences is 0.</a:t>
            </a:r>
          </a:p>
          <a:p>
            <a:pPr>
              <a:spcBef>
                <a:spcPct val="0"/>
              </a:spcBef>
            </a:pPr>
            <a:endParaRPr lang="en-US" altLang="zh-CN" smtClean="0"/>
          </a:p>
          <a:p>
            <a:pPr>
              <a:spcBef>
                <a:spcPct val="0"/>
              </a:spcBef>
            </a:pPr>
            <a:r>
              <a:rPr lang="en-US" altLang="zh-CN" smtClean="0"/>
              <a:t>We have proved that when P contains 3 points, that is to say P is a triangle, this energy function is identical to the discrete conformal energy which is wildly used in geometry processing.</a:t>
            </a:r>
            <a:endParaRPr lang="zh-CN" altLang="en-US" smtClean="0"/>
          </a:p>
          <a:p>
            <a:pPr>
              <a:spcBef>
                <a:spcPct val="0"/>
              </a:spcBef>
            </a:pPr>
            <a:endParaRPr lang="en-US" altLang="zh-CN" smtClean="0"/>
          </a:p>
        </p:txBody>
      </p:sp>
      <p:sp>
        <p:nvSpPr>
          <p:cNvPr id="2969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D345C3-04BD-4140-BDBD-B2A7837CAA23}" type="slidenum">
              <a:rPr lang="zh-CN" altLang="en-US"/>
              <a:pPr fontAlgn="base">
                <a:spcBef>
                  <a:spcPct val="0"/>
                </a:spcBef>
                <a:spcAft>
                  <a:spcPct val="0"/>
                </a:spcAft>
              </a:pPr>
              <a:t>12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p:cNvSpPr>
          <p:nvPr>
            <p:ph type="sldImg"/>
          </p:nvPr>
        </p:nvSpPr>
        <p:spPr bwMode="auto">
          <a:noFill/>
          <a:ln>
            <a:solidFill>
              <a:srgbClr val="000000"/>
            </a:solidFill>
            <a:miter lim="800000"/>
            <a:headEnd/>
            <a:tailEnd/>
          </a:ln>
        </p:spPr>
      </p:sp>
      <p:sp>
        <p:nvSpPr>
          <p:cNvPr id="3481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It is well-known that the similarity transformation has a linear representation in 2D, since P is known, it is easy to find that the energy is quadratic on the new handle positions P’. </a:t>
            </a:r>
            <a:endParaRPr lang="zh-CN" altLang="en-US" smtClean="0"/>
          </a:p>
          <a:p>
            <a:pPr>
              <a:spcBef>
                <a:spcPct val="0"/>
              </a:spcBef>
            </a:pPr>
            <a:endParaRPr lang="en-US" altLang="zh-CN" smtClean="0"/>
          </a:p>
          <a:p>
            <a:pPr>
              <a:spcBef>
                <a:spcPct val="0"/>
              </a:spcBef>
            </a:pPr>
            <a:r>
              <a:rPr lang="en-US" altLang="zh-CN" smtClean="0"/>
              <a:t>If we represent them in matrix form, we have the following result. Notice that this energy function is quadratic on the unknown handle positions.</a:t>
            </a:r>
          </a:p>
          <a:p>
            <a:pPr>
              <a:spcBef>
                <a:spcPct val="0"/>
              </a:spcBef>
            </a:pPr>
            <a:endParaRPr lang="zh-CN" altLang="en-US" smtClean="0"/>
          </a:p>
        </p:txBody>
      </p:sp>
      <p:sp>
        <p:nvSpPr>
          <p:cNvPr id="348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B378C7-CCCB-4FD5-B738-334BE2E540C9}" type="slidenum">
              <a:rPr lang="zh-CN" altLang="en-US"/>
              <a:pPr fontAlgn="base">
                <a:spcBef>
                  <a:spcPct val="0"/>
                </a:spcBef>
                <a:spcAft>
                  <a:spcPct val="0"/>
                </a:spcAft>
              </a:pPr>
              <a:t>13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p:cNvSpPr>
          <p:nvPr>
            <p:ph type="sldImg"/>
          </p:nvPr>
        </p:nvSpPr>
        <p:spPr bwMode="auto">
          <a:noFill/>
          <a:ln>
            <a:solidFill>
              <a:srgbClr val="000000"/>
            </a:solidFill>
            <a:miter lim="800000"/>
            <a:headEnd/>
            <a:tailEnd/>
          </a:ln>
        </p:spPr>
      </p:sp>
      <p:sp>
        <p:nvSpPr>
          <p:cNvPr id="419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In this slide, we want to explain the relation shape with our method with the discrete conformal energy which is widely used in geometry processing. If T is a triangle, T’ is its deformed position. The conformal energy C(T’, T) equals to alpha T multiply our handle similarity energy. Alpha T is a constant only depending on the shape T. And it’s invariant if T undergoes a similarity transformation. Thus our distortion energy is closely related to the classical conformal energy.</a:t>
            </a:r>
          </a:p>
        </p:txBody>
      </p:sp>
      <p:sp>
        <p:nvSpPr>
          <p:cNvPr id="419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878B36-E5BE-4E17-82A4-BC8AA58CABF8}" type="slidenum">
              <a:rPr lang="zh-CN" altLang="en-US"/>
              <a:pPr fontAlgn="base">
                <a:spcBef>
                  <a:spcPct val="0"/>
                </a:spcBef>
                <a:spcAft>
                  <a:spcPct val="0"/>
                </a:spcAft>
              </a:pPr>
              <a:t>14</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幻灯片图像占位符 1"/>
          <p:cNvSpPr>
            <a:spLocks noGrp="1" noRot="1" noChangeAspect="1"/>
          </p:cNvSpPr>
          <p:nvPr>
            <p:ph type="sldImg"/>
          </p:nvPr>
        </p:nvSpPr>
        <p:spPr bwMode="auto">
          <a:noFill/>
          <a:ln>
            <a:solidFill>
              <a:srgbClr val="000000"/>
            </a:solidFill>
            <a:miter lim="800000"/>
            <a:headEnd/>
            <a:tailEnd/>
          </a:ln>
        </p:spPr>
      </p:sp>
      <p:sp>
        <p:nvSpPr>
          <p:cNvPr id="3993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latin typeface="Times New Roman" pitchFamily="18" charset="0"/>
                <a:cs typeface="Times New Roman" pitchFamily="18" charset="0"/>
              </a:rPr>
              <a:t>The kernel of our method lies on its attempt to keep the similarity of shape before and after deformation, and more important areas should be kept better. Such similarity is defined by this distortion energy:</a:t>
            </a:r>
          </a:p>
          <a:p>
            <a:pPr>
              <a:spcBef>
                <a:spcPct val="0"/>
              </a:spcBef>
            </a:pPr>
            <a:endParaRPr lang="en-US" altLang="zh-CN" smtClean="0">
              <a:latin typeface="Times New Roman" pitchFamily="18" charset="0"/>
              <a:cs typeface="Times New Roman" pitchFamily="18" charset="0"/>
            </a:endParaRPr>
          </a:p>
          <a:p>
            <a:pPr>
              <a:spcBef>
                <a:spcPct val="0"/>
              </a:spcBef>
            </a:pPr>
            <a:r>
              <a:rPr lang="en-US" altLang="zh-CN" smtClean="0"/>
              <a:t>Here, P is the set of all the handles, P and P’represents the positions of a handle before and after deformation, Epsilon is the distortion energy, and Omega is the importance given by input importance map</a:t>
            </a:r>
          </a:p>
          <a:p>
            <a:pPr>
              <a:spcBef>
                <a:spcPct val="0"/>
              </a:spcBef>
            </a:pPr>
            <a:endParaRPr lang="zh-CN" altLang="en-US" smtClean="0"/>
          </a:p>
          <a:p>
            <a:pPr>
              <a:spcBef>
                <a:spcPct val="0"/>
              </a:spcBef>
            </a:pPr>
            <a:r>
              <a:rPr lang="en-US" altLang="zh-CN" smtClean="0"/>
              <a:t>We can get the deformed handle positions by minimizing E.</a:t>
            </a:r>
            <a:endParaRPr lang="zh-CN" altLang="en-US" smtClean="0"/>
          </a:p>
        </p:txBody>
      </p:sp>
      <p:sp>
        <p:nvSpPr>
          <p:cNvPr id="399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956A121-2C08-419E-82EB-9914E7CA80DA}" type="slidenum">
              <a:rPr lang="zh-CN" altLang="en-US"/>
              <a:pPr fontAlgn="base">
                <a:spcBef>
                  <a:spcPct val="0"/>
                </a:spcBef>
                <a:spcAft>
                  <a:spcPct val="0"/>
                </a:spcAft>
              </a:pPr>
              <a:t>15</a:t>
            </a:fld>
            <a:endParaRPr lang="en-US" altLang="zh-C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p:cNvSpPr>
          <p:nvPr>
            <p:ph type="sldImg"/>
          </p:nvPr>
        </p:nvSpPr>
        <p:spPr bwMode="auto">
          <a:noFill/>
          <a:ln>
            <a:solidFill>
              <a:srgbClr val="000000"/>
            </a:solidFill>
            <a:miter lim="800000"/>
            <a:headEnd/>
            <a:tailEnd/>
          </a:ln>
        </p:spPr>
      </p:sp>
      <p:sp>
        <p:nvSpPr>
          <p:cNvPr id="440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This figure compares our method with uniform scaling. Our result preserve the image feature significantly better than uniform scaling. Since the width of the conch in this figure is wider than destination image. Any resizing method operate only on one direction will fail since they can’t shrink the corn vertically. </a:t>
            </a:r>
            <a:endParaRPr lang="zh-CN" altLang="en-US" smtClean="0"/>
          </a:p>
        </p:txBody>
      </p:sp>
      <p:sp>
        <p:nvSpPr>
          <p:cNvPr id="440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AE4761C-88CE-4E4B-A951-0BE12FBF44BC}" type="slidenum">
              <a:rPr lang="zh-CN" altLang="en-US"/>
              <a:pPr fontAlgn="base">
                <a:spcBef>
                  <a:spcPct val="0"/>
                </a:spcBef>
                <a:spcAft>
                  <a:spcPct val="0"/>
                </a:spcAft>
              </a:pPr>
              <a:t>17</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幻灯片图像占位符 1"/>
          <p:cNvSpPr>
            <a:spLocks noGrp="1" noRot="1" noChangeAspect="1"/>
          </p:cNvSpPr>
          <p:nvPr>
            <p:ph type="sldImg"/>
          </p:nvPr>
        </p:nvSpPr>
        <p:spPr bwMode="auto">
          <a:noFill/>
          <a:ln>
            <a:solidFill>
              <a:srgbClr val="000000"/>
            </a:solidFill>
            <a:miter lim="800000"/>
            <a:headEnd/>
            <a:tailEnd/>
          </a:ln>
        </p:spPr>
      </p:sp>
      <p:sp>
        <p:nvSpPr>
          <p:cNvPr id="4608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This figure compares our method with Optimal Scale-and-Stretch which resize image by propagate distortions in all direction. However, they use uniform mesh and require each edge to be undergo scaling transform. Local image features are preserved by iteratively solve an optimization problem. In comparison, we expect our features undergo similarity transform and preserve both local and global feature. Close form solution can be easily found by our method. </a:t>
            </a:r>
            <a:endParaRPr lang="zh-CN" altLang="en-US" smtClean="0"/>
          </a:p>
        </p:txBody>
      </p:sp>
      <p:sp>
        <p:nvSpPr>
          <p:cNvPr id="460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0C12FDB-A936-4149-9163-29FEE23164AD}" type="slidenum">
              <a:rPr lang="zh-CN" altLang="en-US"/>
              <a:pPr fontAlgn="base">
                <a:spcBef>
                  <a:spcPct val="0"/>
                </a:spcBef>
                <a:spcAft>
                  <a:spcPct val="0"/>
                </a:spcAft>
              </a:pPr>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幻灯片图像占位符 1"/>
          <p:cNvSpPr>
            <a:spLocks noGrp="1" noRot="1" noChangeAspect="1"/>
          </p:cNvSpPr>
          <p:nvPr>
            <p:ph type="sldImg"/>
          </p:nvPr>
        </p:nvSpPr>
        <p:spPr bwMode="auto">
          <a:noFill/>
          <a:ln>
            <a:solidFill>
              <a:srgbClr val="000000"/>
            </a:solidFill>
            <a:miter lim="800000"/>
            <a:headEnd/>
            <a:tailEnd/>
          </a:ln>
        </p:spPr>
      </p:sp>
      <p:sp>
        <p:nvSpPr>
          <p:cNvPr id="481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Here is the image associated with the handles shown in the previous slide.</a:t>
            </a:r>
            <a:endParaRPr lang="zh-CN" altLang="en-US" smtClean="0"/>
          </a:p>
        </p:txBody>
      </p:sp>
      <p:sp>
        <p:nvSpPr>
          <p:cNvPr id="481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1CADF3-AE2E-480C-8608-AAB64B84AC4A}" type="slidenum">
              <a:rPr lang="zh-CN" altLang="en-US"/>
              <a:pPr fontAlgn="base">
                <a:spcBef>
                  <a:spcPct val="0"/>
                </a:spcBef>
                <a:spcAft>
                  <a:spcPct val="0"/>
                </a:spcAft>
              </a:pPr>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幻灯片图像占位符 1"/>
          <p:cNvSpPr>
            <a:spLocks noGrp="1" noRot="1" noChangeAspect="1"/>
          </p:cNvSpPr>
          <p:nvPr>
            <p:ph type="sldImg"/>
          </p:nvPr>
        </p:nvSpPr>
        <p:spPr bwMode="auto">
          <a:noFill/>
          <a:ln>
            <a:solidFill>
              <a:srgbClr val="000000"/>
            </a:solidFill>
            <a:miter lim="800000"/>
            <a:headEnd/>
            <a:tailEnd/>
          </a:ln>
        </p:spPr>
      </p:sp>
      <p:sp>
        <p:nvSpPr>
          <p:cNvPr id="5017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Here is  Comparison of meshes produced by optimal scale and stretch [WTSL08] and our method when utilizing local similarity constraints only. Even without our extra edge similarity constraints, our method diffuses distortion more uniformly to less important regions.</a:t>
            </a:r>
            <a:endParaRPr lang="zh-CN" altLang="en-US" smtClean="0"/>
          </a:p>
        </p:txBody>
      </p:sp>
      <p:sp>
        <p:nvSpPr>
          <p:cNvPr id="5017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4DF784-BBB5-4AF8-9C74-4832A01FEE4A}" type="slidenum">
              <a:rPr lang="zh-CN" altLang="en-US"/>
              <a:pPr fontAlgn="base">
                <a:spcBef>
                  <a:spcPct val="0"/>
                </a:spcBef>
                <a:spcAft>
                  <a:spcPct val="0"/>
                </a:spcAft>
              </a:pPr>
              <a:t>20</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幻灯片图像占位符 1"/>
          <p:cNvSpPr>
            <a:spLocks noGrp="1" noRot="1" noChangeAspect="1"/>
          </p:cNvSpPr>
          <p:nvPr>
            <p:ph type="sldImg"/>
          </p:nvPr>
        </p:nvSpPr>
        <p:spPr bwMode="auto">
          <a:noFill/>
          <a:ln>
            <a:solidFill>
              <a:srgbClr val="000000"/>
            </a:solidFill>
            <a:miter lim="800000"/>
            <a:headEnd/>
            <a:tailEnd/>
          </a:ln>
        </p:spPr>
      </p:sp>
      <p:sp>
        <p:nvSpPr>
          <p:cNvPr id="819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With the rapid growth of multimedia techniques, display devices have widely differing resolutions as well as aspect ratios.</a:t>
            </a:r>
            <a:endParaRPr lang="zh-CN" altLang="en-US" smtClean="0"/>
          </a:p>
          <a:p>
            <a:pPr>
              <a:spcBef>
                <a:spcPct val="0"/>
              </a:spcBef>
            </a:pPr>
            <a:endParaRPr lang="zh-CN" altLang="en-US" smtClean="0"/>
          </a:p>
        </p:txBody>
      </p:sp>
      <p:sp>
        <p:nvSpPr>
          <p:cNvPr id="819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5D35CAC-359B-4DE0-A9F8-C78ECED91F97}" type="slidenum">
              <a:rPr lang="zh-CN" altLang="en-US"/>
              <a:pPr fontAlgn="base">
                <a:spcBef>
                  <a:spcPct val="0"/>
                </a:spcBef>
                <a:spcAft>
                  <a:spcPct val="0"/>
                </a:spcAft>
              </a:pPr>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幻灯片图像占位符 1"/>
          <p:cNvSpPr>
            <a:spLocks noGrp="1" noRot="1" noChangeAspect="1"/>
          </p:cNvSpPr>
          <p:nvPr>
            <p:ph type="sldImg"/>
          </p:nvPr>
        </p:nvSpPr>
        <p:spPr bwMode="auto">
          <a:noFill/>
          <a:ln>
            <a:solidFill>
              <a:srgbClr val="000000"/>
            </a:solidFill>
            <a:miter lim="800000"/>
            <a:headEnd/>
            <a:tailEnd/>
          </a:ln>
        </p:spPr>
      </p:sp>
      <p:sp>
        <p:nvSpPr>
          <p:cNvPr id="5222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This figure illustrates the effectiveness of edge similarity constraints. As shown in bottom left image, edges are not well preserved when using only local constrains. Adding edge similarity constraints in bottom right figure helps to overcome this problem.</a:t>
            </a:r>
            <a:endParaRPr lang="zh-CN" altLang="en-US" smtClean="0"/>
          </a:p>
        </p:txBody>
      </p:sp>
      <p:sp>
        <p:nvSpPr>
          <p:cNvPr id="5222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07C232-926D-4847-ACF5-FE99A9FE1F67}" type="slidenum">
              <a:rPr lang="zh-CN" altLang="en-US"/>
              <a:pPr fontAlgn="base">
                <a:spcBef>
                  <a:spcPct val="0"/>
                </a:spcBef>
                <a:spcAft>
                  <a:spcPct val="0"/>
                </a:spcAft>
              </a:pPr>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幻灯片图像占位符 1"/>
          <p:cNvSpPr>
            <a:spLocks noGrp="1" noRot="1" noChangeAspect="1"/>
          </p:cNvSpPr>
          <p:nvPr>
            <p:ph type="sldImg"/>
          </p:nvPr>
        </p:nvSpPr>
        <p:spPr bwMode="auto">
          <a:noFill/>
          <a:ln>
            <a:solidFill>
              <a:srgbClr val="000000"/>
            </a:solidFill>
            <a:miter lim="800000"/>
            <a:headEnd/>
            <a:tailEnd/>
          </a:ln>
        </p:spPr>
      </p:sp>
      <p:sp>
        <p:nvSpPr>
          <p:cNvPr id="5427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Here is another example showing comparisons between our method and other methods which propagate distortions only in 1 direction. Our method preserve the shape of the shark better than other methods since we propagate distortions more efficiently to all directions and preserve some global features.</a:t>
            </a:r>
            <a:endParaRPr lang="zh-CN" altLang="en-US" smtClean="0"/>
          </a:p>
        </p:txBody>
      </p:sp>
      <p:sp>
        <p:nvSpPr>
          <p:cNvPr id="5427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ADEA66A-C72E-42AB-8A08-B6F7B7E0D8AF}" type="slidenum">
              <a:rPr lang="zh-CN" altLang="en-US"/>
              <a:pPr fontAlgn="base">
                <a:spcBef>
                  <a:spcPct val="0"/>
                </a:spcBef>
                <a:spcAft>
                  <a:spcPct val="0"/>
                </a:spcAft>
              </a:pPr>
              <a:t>22</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幻灯片图像占位符 1"/>
          <p:cNvSpPr>
            <a:spLocks noGrp="1" noRot="1" noChangeAspect="1"/>
          </p:cNvSpPr>
          <p:nvPr>
            <p:ph type="sldImg"/>
          </p:nvPr>
        </p:nvSpPr>
        <p:spPr bwMode="auto">
          <a:noFill/>
          <a:ln>
            <a:solidFill>
              <a:srgbClr val="000000"/>
            </a:solidFill>
            <a:miter lim="800000"/>
            <a:headEnd/>
            <a:tailEnd/>
          </a:ln>
        </p:spPr>
      </p:sp>
      <p:sp>
        <p:nvSpPr>
          <p:cNvPr id="56322"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In this example, the dog and the riverside is much better preserved by our method than other methods.</a:t>
            </a:r>
            <a:endParaRPr lang="zh-CN" altLang="en-US" smtClean="0"/>
          </a:p>
        </p:txBody>
      </p:sp>
      <p:sp>
        <p:nvSpPr>
          <p:cNvPr id="5632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9E27B0-5B2E-4424-8D7A-CB66E34955C8}" type="slidenum">
              <a:rPr lang="zh-CN" altLang="en-US"/>
              <a:pPr fontAlgn="base">
                <a:spcBef>
                  <a:spcPct val="0"/>
                </a:spcBef>
                <a:spcAft>
                  <a:spcPct val="0"/>
                </a:spcAft>
              </a:pPr>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幻灯片图像占位符 1"/>
          <p:cNvSpPr>
            <a:spLocks noGrp="1" noRot="1" noChangeAspect="1"/>
          </p:cNvSpPr>
          <p:nvPr>
            <p:ph type="sldImg"/>
          </p:nvPr>
        </p:nvSpPr>
        <p:spPr bwMode="auto">
          <a:noFill/>
          <a:ln>
            <a:solidFill>
              <a:srgbClr val="000000"/>
            </a:solidFill>
            <a:miter lim="800000"/>
            <a:headEnd/>
            <a:tailEnd/>
          </a:ln>
        </p:spPr>
      </p:sp>
      <p:sp>
        <p:nvSpPr>
          <p:cNvPr id="5837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Here is another more complex example, notice this flower and this one, our method outperform others since we diffuse distortions more efficiently.</a:t>
            </a:r>
            <a:endParaRPr lang="zh-CN" altLang="en-US" smtClean="0"/>
          </a:p>
        </p:txBody>
      </p:sp>
      <p:sp>
        <p:nvSpPr>
          <p:cNvPr id="5837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76AA75-7F6F-4BA7-9981-F96A27294E33}" type="slidenum">
              <a:rPr lang="zh-CN" altLang="en-US"/>
              <a:pPr fontAlgn="base">
                <a:spcBef>
                  <a:spcPct val="0"/>
                </a:spcBef>
                <a:spcAft>
                  <a:spcPct val="0"/>
                </a:spcAft>
              </a:pPr>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p:cNvSpPr>
          <p:nvPr>
            <p:ph type="sldImg"/>
          </p:nvPr>
        </p:nvSpPr>
        <p:spPr bwMode="auto">
          <a:noFill/>
          <a:ln>
            <a:solidFill>
              <a:srgbClr val="000000"/>
            </a:solidFill>
            <a:miter lim="800000"/>
            <a:headEnd/>
            <a:tailEnd/>
          </a:ln>
        </p:spPr>
      </p:sp>
      <p:sp>
        <p:nvSpPr>
          <p:cNvPr id="6041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We show the time efficiency comparisons in this slides. Since our method only need to solve a small sparse linear system, it need much less time than other methods. All these experiments are performed on a PC with 2.33GHz Duo CPU and 4GB RAM.</a:t>
            </a:r>
            <a:endParaRPr lang="zh-CN" altLang="en-US" smtClean="0"/>
          </a:p>
        </p:txBody>
      </p:sp>
      <p:sp>
        <p:nvSpPr>
          <p:cNvPr id="6041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34DAD7-4733-4D6B-9AB1-E5FF1DEB0EC2}" type="slidenum">
              <a:rPr lang="zh-CN" altLang="en-US"/>
              <a:pPr fontAlgn="base">
                <a:spcBef>
                  <a:spcPct val="0"/>
                </a:spcBef>
                <a:spcAft>
                  <a:spcPct val="0"/>
                </a:spcAft>
              </a:pPr>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幻灯片图像占位符 1"/>
          <p:cNvSpPr>
            <a:spLocks noGrp="1" noRot="1" noChangeAspect="1"/>
          </p:cNvSpPr>
          <p:nvPr>
            <p:ph type="sldImg"/>
          </p:nvPr>
        </p:nvSpPr>
        <p:spPr bwMode="auto">
          <a:noFill/>
          <a:ln>
            <a:solidFill>
              <a:srgbClr val="000000"/>
            </a:solidFill>
            <a:miter lim="800000"/>
            <a:headEnd/>
            <a:tailEnd/>
          </a:ln>
        </p:spPr>
      </p:sp>
      <p:sp>
        <p:nvSpPr>
          <p:cNvPr id="6246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CN" altLang="en-US" smtClean="0"/>
          </a:p>
        </p:txBody>
      </p:sp>
      <p:sp>
        <p:nvSpPr>
          <p:cNvPr id="6246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8E67693-21ED-429A-8765-7C7FACCEC02F}" type="slidenum">
              <a:rPr lang="zh-CN" altLang="en-US"/>
              <a:pPr fontAlgn="base">
                <a:spcBef>
                  <a:spcPct val="0"/>
                </a:spcBef>
                <a:spcAft>
                  <a:spcPct val="0"/>
                </a:spcAft>
              </a:pPr>
              <a:t>26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幻灯片图像占位符 1"/>
          <p:cNvSpPr>
            <a:spLocks noGrp="1" noRot="1" noChangeAspect="1"/>
          </p:cNvSpPr>
          <p:nvPr>
            <p:ph type="sldImg"/>
          </p:nvPr>
        </p:nvSpPr>
        <p:spPr bwMode="auto">
          <a:noFill/>
          <a:ln>
            <a:solidFill>
              <a:srgbClr val="000000"/>
            </a:solidFill>
            <a:miter lim="800000"/>
            <a:headEnd/>
            <a:tailEnd/>
          </a:ln>
        </p:spPr>
      </p:sp>
      <p:sp>
        <p:nvSpPr>
          <p:cNvPr id="10242" name="备注占位符 2"/>
          <p:cNvSpPr>
            <a:spLocks noGrp="1"/>
          </p:cNvSpPr>
          <p:nvPr>
            <p:ph type="body" idx="1"/>
          </p:nvPr>
        </p:nvSpPr>
        <p:spPr bwMode="auto">
          <a:noFill/>
        </p:spPr>
        <p:txBody>
          <a:bodyPr wrap="square" numCol="1" anchor="t" anchorCtr="0" compatLnSpc="1">
            <a:prstTxWarp prst="textNoShape">
              <a:avLst/>
            </a:prstTxWarp>
          </a:bodyPr>
          <a:lstStyle/>
          <a:p>
            <a:pPr marL="0" lvl="1">
              <a:spcBef>
                <a:spcPct val="0"/>
              </a:spcBef>
            </a:pPr>
            <a:r>
              <a:rPr lang="en-US" altLang="zh-CN" smtClean="0"/>
              <a:t>When resizing an image to fit a display device with a very different aspect ratio, traditional uniform scaling methods would cause significant distortion of image content as shown in this figure. Content aware image resizing aims at this problem, that is how to resize existing images to fit the display devices, without distorting the important features too much.</a:t>
            </a:r>
          </a:p>
          <a:p>
            <a:pPr>
              <a:spcBef>
                <a:spcPct val="0"/>
              </a:spcBef>
            </a:pPr>
            <a:endParaRPr lang="zh-CN" altLang="en-US" smtClean="0"/>
          </a:p>
        </p:txBody>
      </p:sp>
      <p:sp>
        <p:nvSpPr>
          <p:cNvPr id="1024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858174-6E0C-4E6B-85C3-5D144FE72B70}" type="slidenum">
              <a:rPr lang="zh-CN" altLang="en-US"/>
              <a:pPr fontAlgn="base">
                <a:spcBef>
                  <a:spcPct val="0"/>
                </a:spcBef>
                <a:spcAft>
                  <a:spcPct val="0"/>
                </a:spcAft>
              </a:pPr>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幻灯片图像占位符 1"/>
          <p:cNvSpPr>
            <a:spLocks noGrp="1" noRot="1" noChangeAspect="1"/>
          </p:cNvSpPr>
          <p:nvPr>
            <p:ph type="sldImg"/>
          </p:nvPr>
        </p:nvSpPr>
        <p:spPr bwMode="auto">
          <a:noFill/>
          <a:ln>
            <a:solidFill>
              <a:srgbClr val="000000"/>
            </a:solidFill>
            <a:miter lim="800000"/>
            <a:headEnd/>
            <a:tailEnd/>
          </a:ln>
        </p:spPr>
      </p:sp>
      <p:sp>
        <p:nvSpPr>
          <p:cNvPr id="1229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Content award image resizing is a very hot field and has many related publications. Here is a list of some concurrent works including 1 paper in PG, 3 papers in Siggraph Asia and 1 paper in SGP.</a:t>
            </a:r>
          </a:p>
          <a:p>
            <a:pPr>
              <a:spcBef>
                <a:spcPct val="0"/>
              </a:spcBef>
            </a:pPr>
            <a:endParaRPr lang="zh-CN" altLang="en-US" smtClean="0"/>
          </a:p>
        </p:txBody>
      </p:sp>
      <p:sp>
        <p:nvSpPr>
          <p:cNvPr id="1229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5932FC-B444-4A76-AFC6-52ADFFF9E80C}" type="slidenum">
              <a:rPr lang="zh-CN" altLang="en-US"/>
              <a:pPr fontAlgn="base">
                <a:spcBef>
                  <a:spcPct val="0"/>
                </a:spcBef>
                <a:spcAft>
                  <a:spcPct val="0"/>
                </a:spcAft>
              </a:pPr>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幻灯片图像占位符 1"/>
          <p:cNvSpPr>
            <a:spLocks noGrp="1" noRot="1" noChangeAspect="1"/>
          </p:cNvSpPr>
          <p:nvPr>
            <p:ph type="sldImg"/>
          </p:nvPr>
        </p:nvSpPr>
        <p:spPr bwMode="auto">
          <a:noFill/>
          <a:ln>
            <a:solidFill>
              <a:srgbClr val="000000"/>
            </a:solidFill>
            <a:miter lim="800000"/>
            <a:headEnd/>
            <a:tailEnd/>
          </a:ln>
        </p:spPr>
      </p:sp>
      <p:sp>
        <p:nvSpPr>
          <p:cNvPr id="14338"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The pioneer work of this field is the seam carving method proposed by Avidan and Shamir in Siggraph 2007. They define a seam to be a contiguous 1D path of pixels from top-to-bottom or side-to-side, each having local minimal importance. This method produces impressive results and inspires many other works for content aware image or video resizing. However, the discrete nature of this method may cause many jags for structural objects.</a:t>
            </a:r>
            <a:r>
              <a:rPr lang="zh-CN" altLang="en-US" smtClean="0"/>
              <a:t> </a:t>
            </a:r>
            <a:endParaRPr lang="en-US" altLang="zh-CN" smtClean="0"/>
          </a:p>
          <a:p>
            <a:pPr>
              <a:spcBef>
                <a:spcPct val="0"/>
              </a:spcBef>
            </a:pPr>
            <a:endParaRPr lang="zh-CN" altLang="en-US" smtClean="0"/>
          </a:p>
        </p:txBody>
      </p:sp>
      <p:sp>
        <p:nvSpPr>
          <p:cNvPr id="14339"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B599D6-4C23-4554-ABED-DD691E350223}" type="slidenum">
              <a:rPr lang="zh-CN" altLang="en-US"/>
              <a:pPr fontAlgn="base">
                <a:spcBef>
                  <a:spcPct val="0"/>
                </a:spcBef>
                <a:spcAft>
                  <a:spcPct val="0"/>
                </a:spcAft>
              </a:pPr>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p:cNvSpPr>
          <p:nvPr>
            <p:ph type="sldImg"/>
          </p:nvPr>
        </p:nvSpPr>
        <p:spPr bwMode="auto">
          <a:noFill/>
          <a:ln>
            <a:solidFill>
              <a:srgbClr val="000000"/>
            </a:solidFill>
            <a:miter lim="800000"/>
            <a:headEnd/>
            <a:tailEnd/>
          </a:ln>
        </p:spPr>
      </p:sp>
      <p:sp>
        <p:nvSpPr>
          <p:cNvPr id="16386"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Here are some other related works. Non-homogeneous content-driven video-retargeting offers continuous solution to image resizing by non-uniform warping. Shrinkability maps for content-aware video resizing shrinks less important pixels in the reduction direction. Feature-aware texturing warps an image in a way that locally constrains the deformations to be similarity transformations.</a:t>
            </a:r>
          </a:p>
          <a:p>
            <a:pPr>
              <a:spcBef>
                <a:spcPct val="0"/>
              </a:spcBef>
            </a:pPr>
            <a:endParaRPr lang="zh-CN" altLang="en-US" smtClean="0"/>
          </a:p>
        </p:txBody>
      </p:sp>
      <p:sp>
        <p:nvSpPr>
          <p:cNvPr id="16387"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9B69905-DE03-4EB2-AA75-F7E4EA0B35BC}" type="slidenum">
              <a:rPr lang="zh-CN" altLang="en-US"/>
              <a:pPr fontAlgn="base">
                <a:spcBef>
                  <a:spcPct val="0"/>
                </a:spcBef>
                <a:spcAft>
                  <a:spcPct val="0"/>
                </a:spcAft>
              </a:pPr>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幻灯片图像占位符 1"/>
          <p:cNvSpPr>
            <a:spLocks noGrp="1" noRot="1" noChangeAspect="1"/>
          </p:cNvSpPr>
          <p:nvPr>
            <p:ph type="sldImg"/>
          </p:nvPr>
        </p:nvSpPr>
        <p:spPr bwMode="auto">
          <a:noFill/>
          <a:ln>
            <a:solidFill>
              <a:srgbClr val="000000"/>
            </a:solidFill>
            <a:miter lim="800000"/>
            <a:headEnd/>
            <a:tailEnd/>
          </a:ln>
        </p:spPr>
      </p:sp>
      <p:sp>
        <p:nvSpPr>
          <p:cNvPr id="18434"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latin typeface="Arial" charset="0"/>
              </a:rPr>
              <a:t>However, these methods only propagate distortion along the resizing direction. The distortion can not be efficiently diffused. They will fail if </a:t>
            </a:r>
            <a:r>
              <a:rPr lang="en-US" altLang="zh-CN" smtClean="0"/>
              <a:t>the important information to be retained is wider than the destination size. In this figure, the width of the important objects, including the man and the girl, is even wider than the destination image size. All this kind of method fail to give good result for this reason.</a:t>
            </a:r>
          </a:p>
          <a:p>
            <a:pPr>
              <a:spcBef>
                <a:spcPct val="0"/>
              </a:spcBef>
            </a:pPr>
            <a:endParaRPr lang="zh-CN" altLang="en-US" smtClean="0"/>
          </a:p>
        </p:txBody>
      </p:sp>
      <p:sp>
        <p:nvSpPr>
          <p:cNvPr id="18435"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FFEC49-80FE-4513-8D54-F88BEDD10093}" type="slidenum">
              <a:rPr lang="zh-CN" altLang="en-US"/>
              <a:pPr fontAlgn="base">
                <a:spcBef>
                  <a:spcPct val="0"/>
                </a:spcBef>
                <a:spcAft>
                  <a:spcPct val="0"/>
                </a:spcAft>
              </a:pPr>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幻灯片图像占位符 1"/>
          <p:cNvSpPr>
            <a:spLocks noGrp="1" noRot="1" noChangeAspect="1"/>
          </p:cNvSpPr>
          <p:nvPr>
            <p:ph type="sldImg"/>
          </p:nvPr>
        </p:nvSpPr>
        <p:spPr bwMode="auto">
          <a:noFill/>
          <a:ln>
            <a:solidFill>
              <a:srgbClr val="000000"/>
            </a:solidFill>
            <a:miter lim="800000"/>
            <a:headEnd/>
            <a:tailEnd/>
          </a:ln>
        </p:spPr>
      </p:sp>
      <p:sp>
        <p:nvSpPr>
          <p:cNvPr id="20482" name="备注占位符 2"/>
          <p:cNvSpPr>
            <a:spLocks noGrp="1"/>
          </p:cNvSpPr>
          <p:nvPr>
            <p:ph type="body" idx="1"/>
          </p:nvPr>
        </p:nvSpPr>
        <p:spPr bwMode="auto">
          <a:noFill/>
        </p:spPr>
        <p:txBody>
          <a:bodyPr wrap="square" numCol="1" anchor="t" anchorCtr="0" compatLnSpc="1">
            <a:prstTxWarp prst="textNoShape">
              <a:avLst/>
            </a:prstTxWarp>
          </a:bodyPr>
          <a:lstStyle/>
          <a:p>
            <a:pPr marL="0" lvl="1">
              <a:spcBef>
                <a:spcPct val="0"/>
              </a:spcBef>
            </a:pPr>
            <a:r>
              <a:rPr lang="en-US" altLang="zh-CN" smtClean="0"/>
              <a:t>Wang et al. proposed the optimized scale-and-stretch method for image resizing. It allows distortions to be diffused in all directions and has the advantages of distributing distortion over the whole image. Here, with the reduction of width, the height of the man is simultaneously reduced to keep the man more similar to its origin. However, it only preserves local similarities. Different quads from a same object may share different scaling factors, making the results look unnatural. In this example, each mesh quad over the man are similar to its origin but the quads at head area have bigger scale factors than those at the leg area. This makes the man looks very strange in the resulting image.</a:t>
            </a:r>
            <a:endParaRPr lang="zh-CN" altLang="en-US" smtClean="0"/>
          </a:p>
          <a:p>
            <a:pPr>
              <a:spcBef>
                <a:spcPct val="0"/>
              </a:spcBef>
            </a:pPr>
            <a:endParaRPr lang="zh-CN" altLang="en-US" smtClean="0"/>
          </a:p>
        </p:txBody>
      </p:sp>
      <p:sp>
        <p:nvSpPr>
          <p:cNvPr id="20483"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F71867-2641-494A-A2EF-2EB642B6BD76}" type="slidenum">
              <a:rPr lang="zh-CN" altLang="en-US"/>
              <a:pPr fontAlgn="base">
                <a:spcBef>
                  <a:spcPct val="0"/>
                </a:spcBef>
                <a:spcAft>
                  <a:spcPct val="0"/>
                </a:spcAft>
              </a:pPr>
              <a:t>8</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幻灯片图像占位符 1"/>
          <p:cNvSpPr>
            <a:spLocks noGrp="1" noRot="1" noChangeAspect="1"/>
          </p:cNvSpPr>
          <p:nvPr>
            <p:ph type="sldImg"/>
          </p:nvPr>
        </p:nvSpPr>
        <p:spPr bwMode="auto">
          <a:noFill/>
          <a:ln>
            <a:solidFill>
              <a:srgbClr val="000000"/>
            </a:solidFill>
            <a:miter lim="800000"/>
            <a:headEnd/>
            <a:tailEnd/>
          </a:ln>
        </p:spPr>
      </p:sp>
      <p:sp>
        <p:nvSpPr>
          <p:cNvPr id="22530" name="备注占位符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ltLang="zh-CN" smtClean="0"/>
              <a:t>Our basic idea can be briefly explained as follows. We associate the input image with a set of handles. Each handle is a subset of control points. An energy function measuring the shape deformation of handles will be defined after that. Then, we minimize a weighted sum of total deformation energy and require more important areas to be better persevered. The target image will be found according to the deformation of handles.</a:t>
            </a:r>
          </a:p>
          <a:p>
            <a:pPr>
              <a:spcBef>
                <a:spcPct val="0"/>
              </a:spcBef>
            </a:pPr>
            <a:endParaRPr lang="en-US" altLang="zh-CN" smtClean="0"/>
          </a:p>
        </p:txBody>
      </p:sp>
      <p:sp>
        <p:nvSpPr>
          <p:cNvPr id="22531" name="灯片编号占位符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16F3EC-428D-419F-9DA9-50A0A4A031DD}" type="slidenum">
              <a:rPr lang="zh-CN" altLang="en-US"/>
              <a:pPr fontAlgn="base">
                <a:spcBef>
                  <a:spcPct val="0"/>
                </a:spcBef>
                <a:spcAft>
                  <a:spcPct val="0"/>
                </a:spcAft>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6" descr="000-1-清华大学校徽_p1.jpg"/>
          <p:cNvPicPr>
            <a:picLocks noChangeAspect="1"/>
          </p:cNvPicPr>
          <p:nvPr userDrawn="1"/>
        </p:nvPicPr>
        <p:blipFill>
          <a:blip r:embed="rId2"/>
          <a:srcRect/>
          <a:stretch>
            <a:fillRect/>
          </a:stretch>
        </p:blipFill>
        <p:spPr bwMode="auto">
          <a:xfrm>
            <a:off x="7929563" y="142875"/>
            <a:ext cx="1081087" cy="1085850"/>
          </a:xfrm>
          <a:prstGeom prst="rect">
            <a:avLst/>
          </a:prstGeom>
          <a:noFill/>
          <a:ln w="9525">
            <a:noFill/>
            <a:miter lim="800000"/>
            <a:headEnd/>
            <a:tailEnd/>
          </a:ln>
        </p:spPr>
      </p:pic>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图片 6" descr="000-1-清华大学校徽_p1.jpg"/>
          <p:cNvPicPr>
            <a:picLocks noChangeAspect="1"/>
          </p:cNvPicPr>
          <p:nvPr userDrawn="1"/>
        </p:nvPicPr>
        <p:blipFill>
          <a:blip r:embed="rId2"/>
          <a:srcRect/>
          <a:stretch>
            <a:fillRect/>
          </a:stretch>
        </p:blipFill>
        <p:spPr bwMode="auto">
          <a:xfrm>
            <a:off x="8001000" y="57150"/>
            <a:ext cx="1081088" cy="1085850"/>
          </a:xfrm>
          <a:prstGeom prst="rect">
            <a:avLst/>
          </a:prstGeom>
          <a:noFill/>
          <a:ln w="9525">
            <a:noFill/>
            <a:miter lim="800000"/>
            <a:headEnd/>
            <a:tailEnd/>
          </a:ln>
        </p:spPr>
      </p:pic>
      <p:sp>
        <p:nvSpPr>
          <p:cNvPr id="2" name="标题 1"/>
          <p:cNvSpPr>
            <a:spLocks noGrp="1"/>
          </p:cNvSpPr>
          <p:nvPr>
            <p:ph type="title"/>
          </p:nvPr>
        </p:nvSpPr>
        <p:spPr>
          <a:xfrm>
            <a:off x="457200" y="274638"/>
            <a:ext cx="7543824" cy="796908"/>
          </a:xfrm>
        </p:spPr>
        <p:txBody>
          <a:bodyPr>
            <a:normAutofit/>
          </a:bodyPr>
          <a:lstStyle>
            <a:lvl1pPr>
              <a:defRPr sz="4800">
                <a:solidFill>
                  <a:schemeClr val="accent6">
                    <a:lumMod val="75000"/>
                  </a:schemeClr>
                </a:solidFill>
              </a:defRPr>
            </a:lvl1pPr>
          </a:lstStyle>
          <a:p>
            <a:r>
              <a:rPr lang="en-US" altLang="zh-CN" dirty="0" smtClean="0"/>
              <a:t>Click to edit Master title style</a:t>
            </a:r>
            <a:endParaRPr lang="zh-CN" altLang="en-US" dirty="0"/>
          </a:p>
        </p:txBody>
      </p:sp>
      <p:sp>
        <p:nvSpPr>
          <p:cNvPr id="3" name="内容占位符 2"/>
          <p:cNvSpPr>
            <a:spLocks noGrp="1"/>
          </p:cNvSpPr>
          <p:nvPr>
            <p:ph idx="1"/>
          </p:nvPr>
        </p:nvSpPr>
        <p:spPr>
          <a:xfrm>
            <a:off x="457200" y="1214422"/>
            <a:ext cx="8229600" cy="4911741"/>
          </a:xfrm>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endParaRPr lang="zh-CN" altLang="en-US" dirty="0"/>
          </a:p>
        </p:txBody>
      </p:sp>
      <p:sp>
        <p:nvSpPr>
          <p:cNvPr id="5" name="日期占位符 3"/>
          <p:cNvSpPr>
            <a:spLocks noGrp="1"/>
          </p:cNvSpPr>
          <p:nvPr>
            <p:ph type="dt" sz="half" idx="10"/>
          </p:nvPr>
        </p:nvSpPr>
        <p:spPr>
          <a:xfrm>
            <a:off x="457200" y="6356350"/>
            <a:ext cx="1042988" cy="365125"/>
          </a:xfrm>
        </p:spPr>
        <p:txBody>
          <a:bodyPr/>
          <a:lstStyle>
            <a:lvl1pPr>
              <a:defRPr/>
            </a:lvl1pPr>
          </a:lstStyle>
          <a:p>
            <a:pPr>
              <a:defRPr/>
            </a:pPr>
            <a:fld id="{D486AFE2-8BB4-4698-B4E2-B4F83B66549F}" type="datetime1">
              <a:rPr lang="zh-CN" altLang="en-US"/>
              <a:pPr>
                <a:defRPr/>
              </a:pPr>
              <a:t>2009-10-08</a:t>
            </a:fld>
            <a:endParaRPr lang="zh-CN" altLang="en-US"/>
          </a:p>
        </p:txBody>
      </p:sp>
      <p:sp>
        <p:nvSpPr>
          <p:cNvPr id="6" name="页脚占位符 4"/>
          <p:cNvSpPr>
            <a:spLocks noGrp="1"/>
          </p:cNvSpPr>
          <p:nvPr>
            <p:ph type="ftr" sz="quarter" idx="11"/>
          </p:nvPr>
        </p:nvSpPr>
        <p:spPr>
          <a:xfrm>
            <a:off x="1643063" y="6356350"/>
            <a:ext cx="5857875"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sz="1200" dirty="0" smtClean="0"/>
            </a:lvl1pPr>
          </a:lstStyle>
          <a:p>
            <a:pPr>
              <a:defRPr/>
            </a:pPr>
            <a:r>
              <a:rPr lang="en-US" altLang="zh-CN"/>
              <a:t>A Shape Preserving Approach to Image Resizing</a:t>
            </a:r>
            <a:endParaRPr lang="zh-CN" altLang="en-US"/>
          </a:p>
        </p:txBody>
      </p:sp>
      <p:sp>
        <p:nvSpPr>
          <p:cNvPr id="7" name="灯片编号占位符 5"/>
          <p:cNvSpPr>
            <a:spLocks noGrp="1"/>
          </p:cNvSpPr>
          <p:nvPr>
            <p:ph type="sldNum" sz="quarter" idx="12"/>
          </p:nvPr>
        </p:nvSpPr>
        <p:spPr>
          <a:xfrm>
            <a:off x="7643813" y="6356350"/>
            <a:ext cx="1042987" cy="365125"/>
          </a:xfrm>
        </p:spPr>
        <p:txBody>
          <a:bodyPr/>
          <a:lstStyle>
            <a:lvl1pPr>
              <a:defRPr/>
            </a:lvl1pPr>
          </a:lstStyle>
          <a:p>
            <a:pPr>
              <a:defRPr/>
            </a:pPr>
            <a:fld id="{3EA00FD6-37A2-4E8D-8EED-0B544A954FF1}" type="slidenum">
              <a:rPr lang="zh-CN" altLang="en-US"/>
              <a:pPr>
                <a:defRPr/>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8675"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465BADC1-11DB-4575-A98D-190FF0CBF456}" type="datetime1">
              <a:rPr lang="zh-CN" altLang="en-US"/>
              <a:pPr>
                <a:defRPr/>
              </a:pPr>
              <a:t>2009-10-08</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r>
              <a:rPr lang="en-US" altLang="zh-CN"/>
              <a:t>Proposal for Geometric Aware Image Editing</a:t>
            </a:r>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FFDD3954-73C5-415C-8ED5-B584847954AA}"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Lst>
  <p:hf hdr="0"/>
  <p:txStyles>
    <p:titleStyle>
      <a:lvl1pPr algn="ctr" rtl="0" fontAlgn="base">
        <a:spcBef>
          <a:spcPct val="0"/>
        </a:spcBef>
        <a:spcAft>
          <a:spcPct val="0"/>
        </a:spcAft>
        <a:defRPr sz="4400" kern="1200">
          <a:solidFill>
            <a:schemeClr val="tx1"/>
          </a:solidFill>
          <a:latin typeface="Monotype Corsiva" pitchFamily="66" charset="0"/>
          <a:ea typeface="+mj-ea"/>
          <a:cs typeface="+mj-cs"/>
        </a:defRPr>
      </a:lvl1pPr>
      <a:lvl2pPr algn="ctr" rtl="0" fontAlgn="base">
        <a:spcBef>
          <a:spcPct val="0"/>
        </a:spcBef>
        <a:spcAft>
          <a:spcPct val="0"/>
        </a:spcAft>
        <a:defRPr sz="4400">
          <a:solidFill>
            <a:schemeClr val="tx1"/>
          </a:solidFill>
          <a:latin typeface="Monotype Corsiva" pitchFamily="66" charset="0"/>
          <a:ea typeface="宋体" charset="-122"/>
        </a:defRPr>
      </a:lvl2pPr>
      <a:lvl3pPr algn="ctr" rtl="0" fontAlgn="base">
        <a:spcBef>
          <a:spcPct val="0"/>
        </a:spcBef>
        <a:spcAft>
          <a:spcPct val="0"/>
        </a:spcAft>
        <a:defRPr sz="4400">
          <a:solidFill>
            <a:schemeClr val="tx1"/>
          </a:solidFill>
          <a:latin typeface="Monotype Corsiva" pitchFamily="66" charset="0"/>
          <a:ea typeface="宋体" charset="-122"/>
        </a:defRPr>
      </a:lvl3pPr>
      <a:lvl4pPr algn="ctr" rtl="0" fontAlgn="base">
        <a:spcBef>
          <a:spcPct val="0"/>
        </a:spcBef>
        <a:spcAft>
          <a:spcPct val="0"/>
        </a:spcAft>
        <a:defRPr sz="4400">
          <a:solidFill>
            <a:schemeClr val="tx1"/>
          </a:solidFill>
          <a:latin typeface="Monotype Corsiva" pitchFamily="66" charset="0"/>
          <a:ea typeface="宋体" charset="-122"/>
        </a:defRPr>
      </a:lvl4pPr>
      <a:lvl5pPr algn="ctr" rtl="0" fontAlgn="base">
        <a:spcBef>
          <a:spcPct val="0"/>
        </a:spcBef>
        <a:spcAft>
          <a:spcPct val="0"/>
        </a:spcAft>
        <a:defRPr sz="4400">
          <a:solidFill>
            <a:schemeClr val="tx1"/>
          </a:solidFill>
          <a:latin typeface="Monotype Corsiva" pitchFamily="66" charset="0"/>
          <a:ea typeface="宋体" charset="-122"/>
        </a:defRPr>
      </a:lvl5pPr>
      <a:lvl6pPr marL="457200" algn="ctr" rtl="0" fontAlgn="base">
        <a:spcBef>
          <a:spcPct val="0"/>
        </a:spcBef>
        <a:spcAft>
          <a:spcPct val="0"/>
        </a:spcAft>
        <a:defRPr sz="4400">
          <a:solidFill>
            <a:schemeClr val="tx1"/>
          </a:solidFill>
          <a:latin typeface="Monotype Corsiva" pitchFamily="66" charset="0"/>
          <a:ea typeface="宋体" charset="-122"/>
        </a:defRPr>
      </a:lvl6pPr>
      <a:lvl7pPr marL="914400" algn="ctr" rtl="0" fontAlgn="base">
        <a:spcBef>
          <a:spcPct val="0"/>
        </a:spcBef>
        <a:spcAft>
          <a:spcPct val="0"/>
        </a:spcAft>
        <a:defRPr sz="4400">
          <a:solidFill>
            <a:schemeClr val="tx1"/>
          </a:solidFill>
          <a:latin typeface="Monotype Corsiva" pitchFamily="66" charset="0"/>
          <a:ea typeface="宋体" charset="-122"/>
        </a:defRPr>
      </a:lvl7pPr>
      <a:lvl8pPr marL="1371600" algn="ctr" rtl="0" fontAlgn="base">
        <a:spcBef>
          <a:spcPct val="0"/>
        </a:spcBef>
        <a:spcAft>
          <a:spcPct val="0"/>
        </a:spcAft>
        <a:defRPr sz="4400">
          <a:solidFill>
            <a:schemeClr val="tx1"/>
          </a:solidFill>
          <a:latin typeface="Monotype Corsiva" pitchFamily="66" charset="0"/>
          <a:ea typeface="宋体" charset="-122"/>
        </a:defRPr>
      </a:lvl8pPr>
      <a:lvl9pPr marL="1828800" algn="ctr" rtl="0" fontAlgn="base">
        <a:spcBef>
          <a:spcPct val="0"/>
        </a:spcBef>
        <a:spcAft>
          <a:spcPct val="0"/>
        </a:spcAft>
        <a:defRPr sz="4400">
          <a:solidFill>
            <a:schemeClr val="tx1"/>
          </a:solidFill>
          <a:latin typeface="Monotype Corsiva" pitchFamily="66" charset="0"/>
          <a:ea typeface="宋体" charset="-122"/>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wmf"/><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657225" y="1601788"/>
            <a:ext cx="7772400" cy="1470025"/>
          </a:xfrm>
        </p:spPr>
        <p:txBody>
          <a:bodyPr rtlCol="0">
            <a:noAutofit/>
          </a:bodyPr>
          <a:lstStyle/>
          <a:p>
            <a:pPr fontAlgn="auto">
              <a:spcAft>
                <a:spcPts val="0"/>
              </a:spcAft>
              <a:defRPr/>
            </a:pPr>
            <a:r>
              <a:rPr lang="en-US" altLang="zh-CN" sz="5400" dirty="0" smtClean="0">
                <a:solidFill>
                  <a:schemeClr val="accent6">
                    <a:lumMod val="75000"/>
                  </a:schemeClr>
                </a:solidFill>
              </a:rPr>
              <a:t>A Shape Preserving Approach to Image Resizing</a:t>
            </a:r>
            <a:endParaRPr lang="zh-CN" altLang="en-US" sz="5400" dirty="0">
              <a:solidFill>
                <a:schemeClr val="accent6">
                  <a:lumMod val="75000"/>
                </a:schemeClr>
              </a:solidFill>
            </a:endParaRPr>
          </a:p>
        </p:txBody>
      </p:sp>
      <p:sp>
        <p:nvSpPr>
          <p:cNvPr id="5122" name="副标题 2"/>
          <p:cNvSpPr>
            <a:spLocks noGrp="1"/>
          </p:cNvSpPr>
          <p:nvPr>
            <p:ph type="subTitle" idx="1"/>
          </p:nvPr>
        </p:nvSpPr>
        <p:spPr>
          <a:xfrm>
            <a:off x="214313" y="3714750"/>
            <a:ext cx="8643937" cy="1143000"/>
          </a:xfrm>
        </p:spPr>
        <p:txBody>
          <a:bodyPr/>
          <a:lstStyle/>
          <a:p>
            <a:r>
              <a:rPr lang="en-US" altLang="zh-CN" sz="2000" smtClean="0">
                <a:solidFill>
                  <a:srgbClr val="002060"/>
                </a:solidFill>
              </a:rPr>
              <a:t>Guo-Xin Zhang</a:t>
            </a:r>
            <a:r>
              <a:rPr lang="en-US" altLang="zh-CN" sz="2000" baseline="30000" smtClean="0">
                <a:solidFill>
                  <a:srgbClr val="002060"/>
                </a:solidFill>
              </a:rPr>
              <a:t>1</a:t>
            </a:r>
            <a:r>
              <a:rPr lang="en-US" altLang="zh-CN" sz="2000" smtClean="0">
                <a:solidFill>
                  <a:srgbClr val="002060"/>
                </a:solidFill>
              </a:rPr>
              <a:t>  Ming-Ming Cheng</a:t>
            </a:r>
            <a:r>
              <a:rPr lang="en-US" altLang="zh-CN" sz="2000" baseline="30000" smtClean="0">
                <a:solidFill>
                  <a:srgbClr val="002060"/>
                </a:solidFill>
              </a:rPr>
              <a:t>1</a:t>
            </a:r>
            <a:r>
              <a:rPr lang="en-US" altLang="zh-CN" sz="2000" smtClean="0">
                <a:solidFill>
                  <a:srgbClr val="002060"/>
                </a:solidFill>
              </a:rPr>
              <a:t> Shi-Min Hu</a:t>
            </a:r>
            <a:r>
              <a:rPr lang="en-US" altLang="zh-CN" sz="2000" baseline="30000" smtClean="0">
                <a:solidFill>
                  <a:srgbClr val="002060"/>
                </a:solidFill>
              </a:rPr>
              <a:t>1</a:t>
            </a:r>
            <a:r>
              <a:rPr lang="en-US" altLang="zh-CN" sz="2000" smtClean="0">
                <a:solidFill>
                  <a:srgbClr val="002060"/>
                </a:solidFill>
              </a:rPr>
              <a:t>  Ralph Martin</a:t>
            </a:r>
            <a:r>
              <a:rPr lang="en-US" altLang="zh-CN" sz="2000" baseline="30000" smtClean="0">
                <a:solidFill>
                  <a:srgbClr val="002060"/>
                </a:solidFill>
              </a:rPr>
              <a:t>2</a:t>
            </a:r>
            <a:endParaRPr lang="en-US" altLang="zh-CN" sz="2000" smtClean="0">
              <a:solidFill>
                <a:srgbClr val="002060"/>
              </a:solidFill>
            </a:endParaRPr>
          </a:p>
          <a:p>
            <a:r>
              <a:rPr lang="en-US" altLang="zh-CN" sz="2000" baseline="30000" smtClean="0">
                <a:solidFill>
                  <a:srgbClr val="002060"/>
                </a:solidFill>
              </a:rPr>
              <a:t>1</a:t>
            </a:r>
            <a:r>
              <a:rPr lang="en-US" altLang="zh-CN" sz="2000" smtClean="0">
                <a:solidFill>
                  <a:srgbClr val="002060"/>
                </a:solidFill>
              </a:rPr>
              <a:t>Department of Computer Since and Technology, Tsinghua University, China.</a:t>
            </a:r>
          </a:p>
          <a:p>
            <a:r>
              <a:rPr lang="en-US" altLang="zh-CN" sz="2000" baseline="30000" smtClean="0">
                <a:solidFill>
                  <a:srgbClr val="002060"/>
                </a:solidFill>
              </a:rPr>
              <a:t>2</a:t>
            </a:r>
            <a:r>
              <a:rPr lang="en-US" altLang="zh-CN" sz="2000" smtClean="0">
                <a:solidFill>
                  <a:srgbClr val="002060"/>
                </a:solidFill>
              </a:rPr>
              <a:t>School of Computer Science, Cardiff University, UK.</a:t>
            </a:r>
            <a:endParaRPr lang="zh-CN" altLang="zh-CN" sz="2000" smtClean="0">
              <a:solidFill>
                <a:srgbClr val="002060"/>
              </a:solidFill>
            </a:endParaRPr>
          </a:p>
        </p:txBody>
      </p:sp>
      <p:sp>
        <p:nvSpPr>
          <p:cNvPr id="5123" name="TextBox 6"/>
          <p:cNvSpPr txBox="1">
            <a:spLocks noChangeArrowheads="1"/>
          </p:cNvSpPr>
          <p:nvPr/>
        </p:nvSpPr>
        <p:spPr bwMode="auto">
          <a:xfrm>
            <a:off x="428625" y="6215063"/>
            <a:ext cx="6215063" cy="400050"/>
          </a:xfrm>
          <a:prstGeom prst="rect">
            <a:avLst/>
          </a:prstGeom>
          <a:noFill/>
          <a:ln w="9525">
            <a:noFill/>
            <a:miter lim="800000"/>
            <a:headEnd/>
            <a:tailEnd/>
          </a:ln>
        </p:spPr>
        <p:txBody>
          <a:bodyPr>
            <a:spAutoFit/>
          </a:bodyPr>
          <a:lstStyle/>
          <a:p>
            <a:pPr algn="ctr">
              <a:spcBef>
                <a:spcPct val="20000"/>
              </a:spcBef>
            </a:pPr>
            <a:r>
              <a:rPr lang="en-US" altLang="zh-CN" sz="2000">
                <a:solidFill>
                  <a:srgbClr val="898989"/>
                </a:solidFill>
                <a:latin typeface="Times New Roman" pitchFamily="18" charset="0"/>
                <a:cs typeface="Times New Roman" pitchFamily="18" charset="0"/>
              </a:rPr>
              <a:t>Presented by Ming-Ming Cheng in Pacific Graphics 2009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Basic Idea</a:t>
            </a:r>
            <a:endParaRPr lang="zh-CN" altLang="en-US" dirty="0"/>
          </a:p>
        </p:txBody>
      </p:sp>
      <p:sp>
        <p:nvSpPr>
          <p:cNvPr id="23554" name="内容占位符 2"/>
          <p:cNvSpPr>
            <a:spLocks noGrp="1"/>
          </p:cNvSpPr>
          <p:nvPr>
            <p:ph idx="1"/>
          </p:nvPr>
        </p:nvSpPr>
        <p:spPr>
          <a:xfrm>
            <a:off x="457200" y="1214438"/>
            <a:ext cx="8229600" cy="4911725"/>
          </a:xfrm>
        </p:spPr>
        <p:txBody>
          <a:bodyPr/>
          <a:lstStyle/>
          <a:p>
            <a:r>
              <a:rPr lang="en-US" altLang="zh-CN" b="1" smtClean="0"/>
              <a:t>Control points</a:t>
            </a:r>
            <a:r>
              <a:rPr lang="en-US" altLang="zh-CN" smtClean="0"/>
              <a:t>: mesh vertices + edge points</a:t>
            </a:r>
          </a:p>
          <a:p>
            <a:r>
              <a:rPr lang="en-US" altLang="zh-CN" b="1" smtClean="0"/>
              <a:t>Handles: </a:t>
            </a:r>
            <a:r>
              <a:rPr lang="en-US" altLang="zh-CN" smtClean="0"/>
              <a:t>a subset of control points.</a:t>
            </a:r>
            <a:endParaRPr lang="zh-CN" altLang="en-US" smtClean="0"/>
          </a:p>
          <a:p>
            <a:endParaRPr lang="zh-CN" altLang="en-US"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339ECADD-A8D3-4D16-92CB-0533FA7F8194}" type="slidenum">
              <a:rPr lang="zh-CN" altLang="en-US"/>
              <a:pPr>
                <a:defRPr/>
              </a:pPr>
              <a:t>10</a:t>
            </a:fld>
            <a:endParaRPr lang="zh-CN" altLang="en-US"/>
          </a:p>
        </p:txBody>
      </p:sp>
      <p:pic>
        <p:nvPicPr>
          <p:cNvPr id="7" name="Picture 4"/>
          <p:cNvPicPr>
            <a:picLocks noChangeAspect="1" noChangeArrowheads="1"/>
          </p:cNvPicPr>
          <p:nvPr/>
        </p:nvPicPr>
        <p:blipFill>
          <a:blip r:embed="rId3"/>
          <a:srcRect/>
          <a:stretch>
            <a:fillRect/>
          </a:stretch>
        </p:blipFill>
        <p:spPr bwMode="auto">
          <a:xfrm>
            <a:off x="714375" y="2349500"/>
            <a:ext cx="7786688" cy="4019550"/>
          </a:xfrm>
          <a:prstGeom prst="rect">
            <a:avLst/>
          </a:prstGeom>
          <a:noFill/>
          <a:ln w="9525">
            <a:noFill/>
            <a:miter lim="800000"/>
            <a:headEnd/>
            <a:tailEnd/>
          </a:ln>
        </p:spPr>
      </p:pic>
      <p:sp>
        <p:nvSpPr>
          <p:cNvPr id="8" name="圆角矩形 7"/>
          <p:cNvSpPr/>
          <p:nvPr/>
        </p:nvSpPr>
        <p:spPr>
          <a:xfrm>
            <a:off x="6143625" y="2428875"/>
            <a:ext cx="1928813" cy="78581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5" presetClass="path" presetSubtype="0" accel="50000" decel="50000" fill="hold" grpId="0" nodeType="clickEffect">
                                  <p:stCondLst>
                                    <p:cond delay="0"/>
                                  </p:stCondLst>
                                  <p:childTnLst>
                                    <p:animMotion origin="layout" path="M 3.05556E-6 -2.59259E-6 L -0.56858 0.00463 " pathEditMode="relative" rAng="0" ptsTypes="AA">
                                      <p:cBhvr>
                                        <p:cTn id="16" dur="500" fill="hold"/>
                                        <p:tgtEl>
                                          <p:spTgt spid="8"/>
                                        </p:tgtEl>
                                        <p:attrNameLst>
                                          <p:attrName>ppt_x</p:attrName>
                                          <p:attrName>ppt_y</p:attrName>
                                        </p:attrNameLst>
                                      </p:cBhvr>
                                      <p:rCtr x="-284" y="2"/>
                                    </p:animMotion>
                                  </p:childTnLst>
                                </p:cTn>
                              </p:par>
                            </p:childTnLst>
                          </p:cTn>
                        </p:par>
                      </p:childTnLst>
                    </p:cTn>
                  </p:par>
                  <p:par>
                    <p:cTn id="17" fill="hold">
                      <p:stCondLst>
                        <p:cond delay="indefinite"/>
                      </p:stCondLst>
                      <p:childTnLst>
                        <p:par>
                          <p:cTn id="18" fill="hold">
                            <p:stCondLst>
                              <p:cond delay="0"/>
                            </p:stCondLst>
                            <p:childTnLst>
                              <p:par>
                                <p:cTn id="19" presetID="35" presetClass="path" presetSubtype="0" accel="50000" decel="50000" fill="hold" grpId="1" nodeType="clickEffect">
                                  <p:stCondLst>
                                    <p:cond delay="0"/>
                                  </p:stCondLst>
                                  <p:childTnLst>
                                    <p:animMotion origin="layout" path="M -0.56858 0.00463 L -0.26945 0.00463 " pathEditMode="relative" rAng="0" ptsTypes="AA">
                                      <p:cBhvr>
                                        <p:cTn id="20" dur="500" fill="hold"/>
                                        <p:tgtEl>
                                          <p:spTgt spid="8"/>
                                        </p:tgtEl>
                                        <p:attrNameLst>
                                          <p:attrName>ppt_x</p:attrName>
                                          <p:attrName>ppt_y</p:attrName>
                                        </p:attrNameLst>
                                      </p:cBhvr>
                                      <p:rCtr x="14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Algorithm Pipeline</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30104343-66BD-4306-923D-7ABC70BE6BFF}" type="slidenum">
              <a:rPr lang="zh-CN" altLang="en-US"/>
              <a:pPr>
                <a:defRPr/>
              </a:pPr>
              <a:t>11</a:t>
            </a:fld>
            <a:endParaRPr lang="zh-CN" altLang="en-US"/>
          </a:p>
        </p:txBody>
      </p:sp>
      <p:sp>
        <p:nvSpPr>
          <p:cNvPr id="7" name="矩形 6"/>
          <p:cNvSpPr/>
          <p:nvPr/>
        </p:nvSpPr>
        <p:spPr bwMode="auto">
          <a:xfrm>
            <a:off x="500034" y="3357562"/>
            <a:ext cx="1071570" cy="857256"/>
          </a:xfrm>
          <a:prstGeom prst="rect">
            <a:avLst/>
          </a:prstGeom>
          <a:solidFill>
            <a:srgbClr val="0070C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a:defRPr/>
            </a:pPr>
            <a:r>
              <a:rPr kumimoji="1" lang="en-US" altLang="zh-CN" sz="2200" dirty="0">
                <a:solidFill>
                  <a:schemeClr val="tx1"/>
                </a:solidFill>
                <a:latin typeface="Times New Roman" pitchFamily="18" charset="0"/>
              </a:rPr>
              <a:t>Source Image</a:t>
            </a:r>
            <a:endParaRPr kumimoji="1" lang="zh-CN" altLang="en-US" sz="2200" dirty="0">
              <a:solidFill>
                <a:schemeClr val="tx1"/>
              </a:solidFill>
              <a:latin typeface="Times New Roman" pitchFamily="18" charset="0"/>
            </a:endParaRPr>
          </a:p>
        </p:txBody>
      </p:sp>
      <p:cxnSp>
        <p:nvCxnSpPr>
          <p:cNvPr id="8" name="直接箭头连接符 7"/>
          <p:cNvCxnSpPr/>
          <p:nvPr/>
        </p:nvCxnSpPr>
        <p:spPr bwMode="auto">
          <a:xfrm>
            <a:off x="1571625" y="3786188"/>
            <a:ext cx="785813" cy="1587"/>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9" name="矩形 8"/>
          <p:cNvSpPr/>
          <p:nvPr/>
        </p:nvSpPr>
        <p:spPr bwMode="auto">
          <a:xfrm>
            <a:off x="2357422" y="3357562"/>
            <a:ext cx="1071570" cy="857256"/>
          </a:xfrm>
          <a:prstGeom prst="rect">
            <a:avLst/>
          </a:prstGeom>
          <a:solidFill>
            <a:srgbClr val="0070C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fontAlgn="auto">
              <a:spcBef>
                <a:spcPts val="0"/>
              </a:spcBef>
              <a:spcAft>
                <a:spcPts val="0"/>
              </a:spcAft>
              <a:defRPr/>
            </a:pPr>
            <a:r>
              <a:rPr lang="en-US" altLang="zh-CN" sz="2200" dirty="0">
                <a:solidFill>
                  <a:schemeClr val="tx1"/>
                </a:solidFill>
                <a:latin typeface="Times New Roman" pitchFamily="18" charset="0"/>
              </a:rPr>
              <a:t>Handle Set</a:t>
            </a:r>
            <a:endParaRPr lang="zh-CN" altLang="en-US" sz="2200" dirty="0">
              <a:solidFill>
                <a:schemeClr val="tx1"/>
              </a:solidFill>
              <a:latin typeface="Times New Roman" pitchFamily="18" charset="0"/>
            </a:endParaRPr>
          </a:p>
        </p:txBody>
      </p:sp>
      <p:sp>
        <p:nvSpPr>
          <p:cNvPr id="10" name="矩形 9"/>
          <p:cNvSpPr/>
          <p:nvPr/>
        </p:nvSpPr>
        <p:spPr bwMode="auto">
          <a:xfrm>
            <a:off x="5214942" y="3357562"/>
            <a:ext cx="1500198" cy="857256"/>
          </a:xfrm>
          <a:prstGeom prst="rect">
            <a:avLst/>
          </a:prstGeom>
          <a:solidFill>
            <a:srgbClr val="0070C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fontAlgn="auto">
              <a:spcBef>
                <a:spcPts val="0"/>
              </a:spcBef>
              <a:spcAft>
                <a:spcPts val="0"/>
              </a:spcAft>
              <a:defRPr/>
            </a:pPr>
            <a:r>
              <a:rPr lang="en-US" altLang="zh-CN" sz="2200" dirty="0">
                <a:solidFill>
                  <a:schemeClr val="tx1"/>
                </a:solidFill>
                <a:latin typeface="Times New Roman" pitchFamily="18" charset="0"/>
              </a:rPr>
              <a:t>Deformed Mesh</a:t>
            </a:r>
            <a:endParaRPr lang="zh-CN" altLang="en-US" sz="2200" dirty="0">
              <a:solidFill>
                <a:schemeClr val="tx1"/>
              </a:solidFill>
              <a:latin typeface="Times New Roman" pitchFamily="18" charset="0"/>
            </a:endParaRPr>
          </a:p>
        </p:txBody>
      </p:sp>
      <p:sp>
        <p:nvSpPr>
          <p:cNvPr id="11" name="矩形 10"/>
          <p:cNvSpPr/>
          <p:nvPr/>
        </p:nvSpPr>
        <p:spPr bwMode="auto">
          <a:xfrm>
            <a:off x="7286644" y="3357562"/>
            <a:ext cx="1500198" cy="857256"/>
          </a:xfrm>
          <a:prstGeom prst="rect">
            <a:avLst/>
          </a:prstGeom>
          <a:solidFill>
            <a:srgbClr val="0070C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fontAlgn="auto">
              <a:spcBef>
                <a:spcPts val="0"/>
              </a:spcBef>
              <a:spcAft>
                <a:spcPts val="0"/>
              </a:spcAft>
              <a:defRPr/>
            </a:pPr>
            <a:r>
              <a:rPr lang="en-US" altLang="zh-CN" sz="2200" dirty="0">
                <a:solidFill>
                  <a:schemeClr val="tx1"/>
                </a:solidFill>
                <a:latin typeface="Times New Roman" pitchFamily="18" charset="0"/>
              </a:rPr>
              <a:t>Target Image</a:t>
            </a:r>
            <a:endParaRPr lang="zh-CN" altLang="en-US" sz="2200" dirty="0">
              <a:solidFill>
                <a:schemeClr val="tx1"/>
              </a:solidFill>
              <a:latin typeface="Times New Roman" pitchFamily="18" charset="0"/>
            </a:endParaRPr>
          </a:p>
        </p:txBody>
      </p:sp>
      <p:cxnSp>
        <p:nvCxnSpPr>
          <p:cNvPr id="12" name="直接箭头连接符 11"/>
          <p:cNvCxnSpPr/>
          <p:nvPr/>
        </p:nvCxnSpPr>
        <p:spPr bwMode="auto">
          <a:xfrm>
            <a:off x="3429000" y="3786188"/>
            <a:ext cx="1785938" cy="1587"/>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3" name="直接箭头连接符 12"/>
          <p:cNvCxnSpPr/>
          <p:nvPr/>
        </p:nvCxnSpPr>
        <p:spPr bwMode="auto">
          <a:xfrm>
            <a:off x="6715125" y="3786188"/>
            <a:ext cx="571500" cy="1587"/>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14" name="矩形 13"/>
          <p:cNvSpPr/>
          <p:nvPr/>
        </p:nvSpPr>
        <p:spPr bwMode="auto">
          <a:xfrm>
            <a:off x="3500430" y="2285992"/>
            <a:ext cx="1643074" cy="857256"/>
          </a:xfrm>
          <a:prstGeom prst="rect">
            <a:avLst/>
          </a:prstGeom>
          <a:solidFill>
            <a:srgbClr val="0070C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fontAlgn="auto">
              <a:spcBef>
                <a:spcPts val="0"/>
              </a:spcBef>
              <a:spcAft>
                <a:spcPts val="0"/>
              </a:spcAft>
              <a:defRPr/>
            </a:pPr>
            <a:r>
              <a:rPr lang="en-US" altLang="zh-CN" sz="2200" dirty="0">
                <a:solidFill>
                  <a:schemeClr val="tx1"/>
                </a:solidFill>
                <a:latin typeface="Times New Roman" pitchFamily="18" charset="0"/>
              </a:rPr>
              <a:t>Importance Map</a:t>
            </a:r>
            <a:endParaRPr lang="zh-CN" altLang="en-US" sz="2200" dirty="0">
              <a:solidFill>
                <a:schemeClr val="tx1"/>
              </a:solidFill>
              <a:latin typeface="Times New Roman" pitchFamily="18" charset="0"/>
            </a:endParaRPr>
          </a:p>
        </p:txBody>
      </p:sp>
      <p:sp>
        <p:nvSpPr>
          <p:cNvPr id="15" name="矩形 14"/>
          <p:cNvSpPr/>
          <p:nvPr/>
        </p:nvSpPr>
        <p:spPr bwMode="auto">
          <a:xfrm>
            <a:off x="3571868" y="4429132"/>
            <a:ext cx="1571636" cy="857256"/>
          </a:xfrm>
          <a:prstGeom prst="rect">
            <a:avLst/>
          </a:prstGeom>
          <a:solidFill>
            <a:srgbClr val="0070C0"/>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lstStyle/>
          <a:p>
            <a:pPr algn="ctr" fontAlgn="auto">
              <a:spcBef>
                <a:spcPts val="0"/>
              </a:spcBef>
              <a:spcAft>
                <a:spcPts val="0"/>
              </a:spcAft>
              <a:defRPr/>
            </a:pPr>
            <a:r>
              <a:rPr lang="en-US" altLang="zh-CN" sz="2200" dirty="0">
                <a:solidFill>
                  <a:schemeClr val="tx1"/>
                </a:solidFill>
                <a:latin typeface="Times New Roman" pitchFamily="18" charset="0"/>
              </a:rPr>
              <a:t>Target</a:t>
            </a:r>
          </a:p>
          <a:p>
            <a:pPr algn="ctr" fontAlgn="auto">
              <a:spcBef>
                <a:spcPts val="0"/>
              </a:spcBef>
              <a:spcAft>
                <a:spcPts val="0"/>
              </a:spcAft>
              <a:defRPr/>
            </a:pPr>
            <a:r>
              <a:rPr lang="en-US" altLang="zh-CN" sz="2200" dirty="0">
                <a:solidFill>
                  <a:schemeClr val="tx1"/>
                </a:solidFill>
                <a:latin typeface="Times New Roman" pitchFamily="18" charset="0"/>
              </a:rPr>
              <a:t> Size</a:t>
            </a:r>
            <a:endParaRPr lang="zh-CN" altLang="en-US" sz="2200" dirty="0">
              <a:solidFill>
                <a:schemeClr val="tx1"/>
              </a:solidFill>
              <a:latin typeface="Times New Roman" pitchFamily="18" charset="0"/>
            </a:endParaRPr>
          </a:p>
        </p:txBody>
      </p:sp>
      <p:cxnSp>
        <p:nvCxnSpPr>
          <p:cNvPr id="16" name="直接箭头连接符 15"/>
          <p:cNvCxnSpPr>
            <a:stCxn id="0" idx="0"/>
          </p:cNvCxnSpPr>
          <p:nvPr/>
        </p:nvCxnSpPr>
        <p:spPr bwMode="auto">
          <a:xfrm rot="5400000" flipH="1" flipV="1">
            <a:off x="4036219" y="4107657"/>
            <a:ext cx="642937" cy="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cxnSp>
        <p:nvCxnSpPr>
          <p:cNvPr id="17" name="直接箭头连接符 16"/>
          <p:cNvCxnSpPr/>
          <p:nvPr/>
        </p:nvCxnSpPr>
        <p:spPr bwMode="auto">
          <a:xfrm rot="5400000">
            <a:off x="4036219" y="3464719"/>
            <a:ext cx="642938" cy="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pic>
        <p:nvPicPr>
          <p:cNvPr id="18" name="Picture 14"/>
          <p:cNvPicPr>
            <a:picLocks noChangeAspect="1" noChangeArrowheads="1"/>
          </p:cNvPicPr>
          <p:nvPr/>
        </p:nvPicPr>
        <p:blipFill>
          <a:blip r:embed="rId3"/>
          <a:srcRect/>
          <a:stretch>
            <a:fillRect/>
          </a:stretch>
        </p:blipFill>
        <p:spPr bwMode="auto">
          <a:xfrm>
            <a:off x="500063" y="2714625"/>
            <a:ext cx="1179512" cy="509588"/>
          </a:xfrm>
          <a:prstGeom prst="rect">
            <a:avLst/>
          </a:prstGeom>
          <a:noFill/>
          <a:ln w="9525">
            <a:noFill/>
            <a:miter lim="800000"/>
            <a:headEnd/>
            <a:tailEnd/>
          </a:ln>
        </p:spPr>
      </p:pic>
      <p:pic>
        <p:nvPicPr>
          <p:cNvPr id="19" name="Picture 15"/>
          <p:cNvPicPr>
            <a:picLocks noChangeAspect="1" noChangeArrowheads="1"/>
          </p:cNvPicPr>
          <p:nvPr/>
        </p:nvPicPr>
        <p:blipFill>
          <a:blip r:embed="rId4"/>
          <a:srcRect/>
          <a:stretch>
            <a:fillRect/>
          </a:stretch>
        </p:blipFill>
        <p:spPr bwMode="auto">
          <a:xfrm>
            <a:off x="2214563" y="2714625"/>
            <a:ext cx="1187450" cy="509588"/>
          </a:xfrm>
          <a:prstGeom prst="rect">
            <a:avLst/>
          </a:prstGeom>
          <a:noFill/>
          <a:ln w="9525">
            <a:noFill/>
            <a:miter lim="800000"/>
            <a:headEnd/>
            <a:tailEnd/>
          </a:ln>
        </p:spPr>
      </p:pic>
      <p:pic>
        <p:nvPicPr>
          <p:cNvPr id="20" name="Picture 16"/>
          <p:cNvPicPr>
            <a:picLocks noChangeAspect="1" noChangeArrowheads="1"/>
          </p:cNvPicPr>
          <p:nvPr/>
        </p:nvPicPr>
        <p:blipFill>
          <a:blip r:embed="rId5"/>
          <a:srcRect/>
          <a:stretch>
            <a:fillRect/>
          </a:stretch>
        </p:blipFill>
        <p:spPr bwMode="auto">
          <a:xfrm>
            <a:off x="3643313" y="1643063"/>
            <a:ext cx="1220787" cy="519112"/>
          </a:xfrm>
          <a:prstGeom prst="rect">
            <a:avLst/>
          </a:prstGeom>
          <a:noFill/>
          <a:ln w="9525">
            <a:noFill/>
            <a:miter lim="800000"/>
            <a:headEnd/>
            <a:tailEnd/>
          </a:ln>
        </p:spPr>
      </p:pic>
      <p:pic>
        <p:nvPicPr>
          <p:cNvPr id="21" name="Picture 17"/>
          <p:cNvPicPr>
            <a:picLocks noChangeAspect="1" noChangeArrowheads="1"/>
          </p:cNvPicPr>
          <p:nvPr/>
        </p:nvPicPr>
        <p:blipFill>
          <a:blip r:embed="rId6"/>
          <a:srcRect/>
          <a:stretch>
            <a:fillRect/>
          </a:stretch>
        </p:blipFill>
        <p:spPr bwMode="auto">
          <a:xfrm>
            <a:off x="5643563" y="2786063"/>
            <a:ext cx="569912" cy="490537"/>
          </a:xfrm>
          <a:prstGeom prst="rect">
            <a:avLst/>
          </a:prstGeom>
          <a:noFill/>
          <a:ln w="9525">
            <a:noFill/>
            <a:miter lim="800000"/>
            <a:headEnd/>
            <a:tailEnd/>
          </a:ln>
        </p:spPr>
      </p:pic>
      <p:pic>
        <p:nvPicPr>
          <p:cNvPr id="22" name="Picture 18"/>
          <p:cNvPicPr>
            <a:picLocks noChangeAspect="1" noChangeArrowheads="1"/>
          </p:cNvPicPr>
          <p:nvPr/>
        </p:nvPicPr>
        <p:blipFill>
          <a:blip r:embed="rId7"/>
          <a:srcRect/>
          <a:stretch>
            <a:fillRect/>
          </a:stretch>
        </p:blipFill>
        <p:spPr bwMode="auto">
          <a:xfrm>
            <a:off x="7788275" y="2786063"/>
            <a:ext cx="569913" cy="4905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Left)">
                                      <p:cBhvr>
                                        <p:cTn id="7" dur="500"/>
                                        <p:tgtEl>
                                          <p:spTgt spid="7"/>
                                        </p:tgtEl>
                                      </p:cBhvr>
                                    </p:animEffect>
                                  </p:childTnLst>
                                </p:cTn>
                              </p:par>
                              <p:par>
                                <p:cTn id="8" presetID="12" presetClass="entr" presetSubtype="8"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slide(from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Left)">
                                      <p:cBhvr>
                                        <p:cTn id="15" dur="500"/>
                                        <p:tgtEl>
                                          <p:spTgt spid="8"/>
                                        </p:tgtEl>
                                      </p:cBhvr>
                                    </p:animEffect>
                                  </p:childTnLst>
                                </p:cTn>
                              </p:par>
                              <p:par>
                                <p:cTn id="16" presetID="12" presetClass="entr" presetSubtype="8"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lide(fromLeft)">
                                      <p:cBhvr>
                                        <p:cTn id="18" dur="500"/>
                                        <p:tgtEl>
                                          <p:spTgt spid="9"/>
                                        </p:tgtEl>
                                      </p:cBhvr>
                                    </p:animEffect>
                                  </p:childTnLst>
                                </p:cTn>
                              </p:par>
                              <p:par>
                                <p:cTn id="19" presetID="12" presetClass="entr" presetSubtype="8"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slide(from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slide(fromTop)">
                                      <p:cBhvr>
                                        <p:cTn id="26" dur="500"/>
                                        <p:tgtEl>
                                          <p:spTgt spid="14"/>
                                        </p:tgtEl>
                                      </p:cBhvr>
                                    </p:animEffect>
                                  </p:childTnLst>
                                </p:cTn>
                              </p:par>
                              <p:par>
                                <p:cTn id="27" presetID="12" presetClass="entr" presetSubtype="1"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slide(fromTop)">
                                      <p:cBhvr>
                                        <p:cTn id="29" dur="500"/>
                                        <p:tgtEl>
                                          <p:spTgt spid="17"/>
                                        </p:tgtEl>
                                      </p:cBhvr>
                                    </p:animEffect>
                                  </p:childTnLst>
                                </p:cTn>
                              </p:par>
                              <p:par>
                                <p:cTn id="30" presetID="12" presetClass="entr" presetSubtype="1"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slide(fromTo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slide(fromBottom)">
                                      <p:cBhvr>
                                        <p:cTn id="37" dur="500"/>
                                        <p:tgtEl>
                                          <p:spTgt spid="15"/>
                                        </p:tgtEl>
                                      </p:cBhvr>
                                    </p:animEffect>
                                  </p:childTnLst>
                                </p:cTn>
                              </p:par>
                              <p:par>
                                <p:cTn id="38" presetID="12" presetClass="entr" presetSubtype="4"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slide(fromBottom)">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slide(fromBottom)">
                                      <p:cBhvr>
                                        <p:cTn id="45" dur="500"/>
                                        <p:tgtEl>
                                          <p:spTgt spid="21"/>
                                        </p:tgtEl>
                                      </p:cBhvr>
                                    </p:animEffect>
                                  </p:childTnLst>
                                </p:cTn>
                              </p:par>
                              <p:par>
                                <p:cTn id="46" presetID="12" presetClass="entr" presetSubtype="4"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slide(fromBottom)">
                                      <p:cBhvr>
                                        <p:cTn id="48" dur="500"/>
                                        <p:tgtEl>
                                          <p:spTgt spid="10"/>
                                        </p:tgtEl>
                                      </p:cBhvr>
                                    </p:animEffect>
                                  </p:childTnLst>
                                </p:cTn>
                              </p:par>
                              <p:par>
                                <p:cTn id="49" presetID="1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slide(fromBottom)">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8"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slide(fromLeft)">
                                      <p:cBhvr>
                                        <p:cTn id="56" dur="500"/>
                                        <p:tgtEl>
                                          <p:spTgt spid="11"/>
                                        </p:tgtEl>
                                      </p:cBhvr>
                                    </p:animEffect>
                                  </p:childTnLst>
                                </p:cTn>
                              </p:par>
                              <p:par>
                                <p:cTn id="57" presetID="12" presetClass="entr" presetSubtype="8"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slide(fromLeft)">
                                      <p:cBhvr>
                                        <p:cTn id="59" dur="500"/>
                                        <p:tgtEl>
                                          <p:spTgt spid="13"/>
                                        </p:tgtEl>
                                      </p:cBhvr>
                                    </p:animEffect>
                                  </p:childTnLst>
                                </p:cTn>
                              </p:par>
                              <p:par>
                                <p:cTn id="60" presetID="12" presetClass="entr" presetSubtype="8"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slide(from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Distortion Energy of Handles</a:t>
            </a:r>
            <a:endParaRPr lang="zh-CN" altLang="en-US" dirty="0"/>
          </a:p>
        </p:txBody>
      </p:sp>
      <p:sp>
        <p:nvSpPr>
          <p:cNvPr id="3" name="内容占位符 2"/>
          <p:cNvSpPr>
            <a:spLocks noGrp="1"/>
          </p:cNvSpPr>
          <p:nvPr>
            <p:ph idx="1"/>
          </p:nvPr>
        </p:nvSpPr>
        <p:spPr>
          <a:xfrm>
            <a:off x="457200" y="2286000"/>
            <a:ext cx="8229600" cy="3840163"/>
          </a:xfrm>
        </p:spPr>
        <p:txBody>
          <a:bodyPr rtlCol="0">
            <a:normAutofit/>
          </a:bodyPr>
          <a:lstStyle/>
          <a:p>
            <a:pPr fontAlgn="auto">
              <a:spcAft>
                <a:spcPts val="0"/>
              </a:spcAft>
              <a:buFont typeface="Arial" pitchFamily="34" charset="0"/>
              <a:buChar char="•"/>
              <a:defRPr/>
            </a:pPr>
            <a:r>
              <a:rPr lang="en-US" altLang="zh-CN" dirty="0" smtClean="0"/>
              <a:t>Intuitive</a:t>
            </a:r>
          </a:p>
          <a:p>
            <a:pPr lvl="1" fontAlgn="auto">
              <a:spcAft>
                <a:spcPts val="0"/>
              </a:spcAft>
              <a:buFont typeface="Arial" pitchFamily="34" charset="0"/>
              <a:buChar char="–"/>
              <a:defRPr/>
            </a:pPr>
            <a:r>
              <a:rPr lang="en-US" altLang="zh-CN" dirty="0" smtClean="0"/>
              <a:t>It is the minimal possible square distance between two shapes P’ and P, if P may be replaced by any similarity transformation of itself.</a:t>
            </a:r>
          </a:p>
          <a:p>
            <a:pPr marL="342900" lvl="1" indent="-342900" fontAlgn="auto">
              <a:spcAft>
                <a:spcPts val="0"/>
              </a:spcAft>
              <a:buFontTx/>
              <a:buChar char="•"/>
              <a:defRPr/>
            </a:pPr>
            <a:r>
              <a:rPr lang="en-US" altLang="zh-CN" dirty="0" smtClean="0"/>
              <a:t>We have proved that when P contains 3 points (P is triangle), this energy function is identical to the discrete conformal energy which is wildly used in geometry processing.</a:t>
            </a:r>
            <a:endParaRPr lang="zh-CN" altLang="en-US" dirty="0" smtClean="0"/>
          </a:p>
          <a:p>
            <a:pPr fontAlgn="auto">
              <a:spcAft>
                <a:spcPts val="0"/>
              </a:spcAft>
              <a:buFont typeface="Arial" pitchFamily="34" charset="0"/>
              <a:buChar char="•"/>
              <a:defRPr/>
            </a:pP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2BB6542F-00A9-4FE7-AB53-F7A76646805B}" type="slidenum">
              <a:rPr lang="zh-CN" altLang="en-US"/>
              <a:pPr>
                <a:defRPr/>
              </a:pPr>
              <a:t>12</a:t>
            </a:fld>
            <a:endParaRPr lang="zh-CN" altLang="en-US"/>
          </a:p>
        </p:txBody>
      </p:sp>
      <p:graphicFrame>
        <p:nvGraphicFramePr>
          <p:cNvPr id="1026" name="Object 2"/>
          <p:cNvGraphicFramePr>
            <a:graphicFrameLocks noChangeAspect="1"/>
          </p:cNvGraphicFramePr>
          <p:nvPr/>
        </p:nvGraphicFramePr>
        <p:xfrm>
          <a:off x="2000250" y="1000125"/>
          <a:ext cx="5070475" cy="1143000"/>
        </p:xfrm>
        <a:graphic>
          <a:graphicData uri="http://schemas.openxmlformats.org/presentationml/2006/ole">
            <p:oleObj spid="_x0000_s1026" name="Equation" r:id="rId4" imgW="1917360" imgH="431640" progId="Equation.DSMT4">
              <p:embed/>
            </p:oleObj>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Distortion energy definition</a:t>
            </a:r>
            <a:endParaRPr lang="zh-CN" altLang="en-US" dirty="0"/>
          </a:p>
        </p:txBody>
      </p:sp>
      <p:sp>
        <p:nvSpPr>
          <p:cNvPr id="33796" name="内容占位符 2"/>
          <p:cNvSpPr>
            <a:spLocks noGrp="1"/>
          </p:cNvSpPr>
          <p:nvPr>
            <p:ph idx="1"/>
          </p:nvPr>
        </p:nvSpPr>
        <p:spPr>
          <a:xfrm>
            <a:off x="457200" y="1214438"/>
            <a:ext cx="8229600" cy="4911725"/>
          </a:xfrm>
        </p:spPr>
        <p:txBody>
          <a:bodyPr/>
          <a:lstStyle/>
          <a:p>
            <a:r>
              <a:rPr lang="en-US" altLang="zh-CN" smtClean="0"/>
              <a:t>If P is known,  ε is quadratic on P’</a:t>
            </a:r>
          </a:p>
          <a:p>
            <a:r>
              <a:rPr lang="en-US" altLang="zh-CN" smtClean="0"/>
              <a:t>The matrix formulation is</a:t>
            </a:r>
            <a:endParaRPr lang="zh-CN" altLang="en-US" smtClean="0"/>
          </a:p>
          <a:p>
            <a:endParaRPr lang="en-US" altLang="zh-CN" smtClean="0"/>
          </a:p>
          <a:p>
            <a:pPr>
              <a:buFont typeface="Arial" charset="0"/>
              <a:buNone/>
            </a:pPr>
            <a:r>
              <a:rPr lang="en-US" altLang="zh-CN" smtClean="0"/>
              <a:t>    where:</a:t>
            </a:r>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DC27C577-F6AD-473B-9E9C-0A865E055AB4}" type="slidenum">
              <a:rPr lang="zh-CN" altLang="en-US"/>
              <a:pPr>
                <a:defRPr/>
              </a:pPr>
              <a:t>13</a:t>
            </a:fld>
            <a:endParaRPr lang="zh-CN" altLang="en-US"/>
          </a:p>
        </p:txBody>
      </p:sp>
      <p:graphicFrame>
        <p:nvGraphicFramePr>
          <p:cNvPr id="33793" name="Object 1"/>
          <p:cNvGraphicFramePr>
            <a:graphicFrameLocks noChangeAspect="1"/>
          </p:cNvGraphicFramePr>
          <p:nvPr/>
        </p:nvGraphicFramePr>
        <p:xfrm>
          <a:off x="3143250" y="2446338"/>
          <a:ext cx="2500313" cy="625475"/>
        </p:xfrm>
        <a:graphic>
          <a:graphicData uri="http://schemas.openxmlformats.org/presentationml/2006/ole">
            <p:oleObj spid="_x0000_s33793" name="Equation" r:id="rId4" imgW="1117440" imgH="279360" progId="Equation.DSMT4">
              <p:embed/>
            </p:oleObj>
          </a:graphicData>
        </a:graphic>
      </p:graphicFrame>
      <p:graphicFrame>
        <p:nvGraphicFramePr>
          <p:cNvPr id="33794" name="Object 2"/>
          <p:cNvGraphicFramePr>
            <a:graphicFrameLocks noChangeAspect="1"/>
          </p:cNvGraphicFramePr>
          <p:nvPr/>
        </p:nvGraphicFramePr>
        <p:xfrm>
          <a:off x="1682750" y="3232150"/>
          <a:ext cx="5318125" cy="3109913"/>
        </p:xfrm>
        <a:graphic>
          <a:graphicData uri="http://schemas.openxmlformats.org/presentationml/2006/ole">
            <p:oleObj spid="_x0000_s33794" name="Equation" r:id="rId5" imgW="2476440" imgH="1447560" progId="Equation.DSMT4">
              <p:embed/>
            </p:oleObj>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063"/>
            <a:ext cx="7543800" cy="796925"/>
          </a:xfrm>
        </p:spPr>
        <p:txBody>
          <a:bodyPr rtlCol="0">
            <a:normAutofit fontScale="90000"/>
          </a:bodyPr>
          <a:lstStyle/>
          <a:p>
            <a:pPr fontAlgn="auto">
              <a:spcAft>
                <a:spcPts val="0"/>
              </a:spcAft>
              <a:defRPr/>
            </a:pPr>
            <a:r>
              <a:rPr lang="en-US" altLang="zh-CN" dirty="0" smtClean="0"/>
              <a:t>Relationship with the discrete conformal energy</a:t>
            </a:r>
            <a:endParaRPr lang="zh-CN" altLang="en-US" dirty="0"/>
          </a:p>
        </p:txBody>
      </p:sp>
      <p:sp>
        <p:nvSpPr>
          <p:cNvPr id="31750" name="内容占位符 2"/>
          <p:cNvSpPr>
            <a:spLocks noGrp="1"/>
          </p:cNvSpPr>
          <p:nvPr>
            <p:ph idx="1"/>
          </p:nvPr>
        </p:nvSpPr>
        <p:spPr>
          <a:xfrm>
            <a:off x="457200" y="1731963"/>
            <a:ext cx="8229600" cy="4411662"/>
          </a:xfrm>
        </p:spPr>
        <p:txBody>
          <a:bodyPr/>
          <a:lstStyle/>
          <a:p>
            <a:r>
              <a:rPr lang="en-US" altLang="zh-CN" smtClean="0"/>
              <a:t>If T is a triangle, T’ is its deformed position, then we have the relationship</a:t>
            </a:r>
          </a:p>
          <a:p>
            <a:pPr>
              <a:buFont typeface="Arial" charset="0"/>
              <a:buNone/>
            </a:pPr>
            <a:endParaRPr lang="en-US" altLang="zh-CN" smtClean="0"/>
          </a:p>
          <a:p>
            <a:r>
              <a:rPr lang="en-US" altLang="zh-CN" smtClean="0"/>
              <a:t>             is the discrete conformal energy,      is  a constant depending on T,  and is invariant if T undergoes a similarity transformation. Thus, the distortion energy is closely related to the classical conformal energy.</a:t>
            </a:r>
            <a:endParaRPr lang="zh-CN" altLang="en-US"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dirty="0"/>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6168042D-E6DA-454F-8B78-D1582FEADC57}" type="slidenum">
              <a:rPr lang="zh-CN" altLang="en-US"/>
              <a:pPr>
                <a:defRPr/>
              </a:pPr>
              <a:t>14</a:t>
            </a:fld>
            <a:endParaRPr lang="zh-CN" altLang="en-US" dirty="0"/>
          </a:p>
        </p:txBody>
      </p:sp>
      <p:graphicFrame>
        <p:nvGraphicFramePr>
          <p:cNvPr id="31746" name="Object 2"/>
          <p:cNvGraphicFramePr>
            <a:graphicFrameLocks noChangeAspect="1"/>
          </p:cNvGraphicFramePr>
          <p:nvPr/>
        </p:nvGraphicFramePr>
        <p:xfrm>
          <a:off x="3071813" y="2800350"/>
          <a:ext cx="3187700" cy="557213"/>
        </p:xfrm>
        <a:graphic>
          <a:graphicData uri="http://schemas.openxmlformats.org/presentationml/2006/ole">
            <p:oleObj spid="_x0000_s31746" name="Equation" r:id="rId4" imgW="1307880" imgH="228600" progId="Equation.DSMT4">
              <p:embed/>
            </p:oleObj>
          </a:graphicData>
        </a:graphic>
      </p:graphicFrame>
      <p:graphicFrame>
        <p:nvGraphicFramePr>
          <p:cNvPr id="31747" name="Object 3"/>
          <p:cNvGraphicFramePr>
            <a:graphicFrameLocks noChangeAspect="1"/>
          </p:cNvGraphicFramePr>
          <p:nvPr/>
        </p:nvGraphicFramePr>
        <p:xfrm>
          <a:off x="857250" y="3500438"/>
          <a:ext cx="1312863" cy="500062"/>
        </p:xfrm>
        <a:graphic>
          <a:graphicData uri="http://schemas.openxmlformats.org/presentationml/2006/ole">
            <p:oleObj spid="_x0000_s31747" name="Equation" r:id="rId5" imgW="533160" imgH="203040" progId="Equation.DSMT4">
              <p:embed/>
            </p:oleObj>
          </a:graphicData>
        </a:graphic>
      </p:graphicFrame>
      <p:graphicFrame>
        <p:nvGraphicFramePr>
          <p:cNvPr id="31748" name="Object 4"/>
          <p:cNvGraphicFramePr>
            <a:graphicFrameLocks noChangeAspect="1"/>
          </p:cNvGraphicFramePr>
          <p:nvPr/>
        </p:nvGraphicFramePr>
        <p:xfrm>
          <a:off x="7572375" y="3429000"/>
          <a:ext cx="555625" cy="625475"/>
        </p:xfrm>
        <a:graphic>
          <a:graphicData uri="http://schemas.openxmlformats.org/presentationml/2006/ole">
            <p:oleObj spid="_x0000_s31748" name="Equation" r:id="rId6" imgW="203040" imgH="228600" progId="Equation.DSMT4">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The total energy constraint</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E9B775AB-55D9-4322-BEFF-8A04FE8FEE1B}" type="slidenum">
              <a:rPr lang="zh-CN" altLang="en-US"/>
              <a:pPr>
                <a:defRPr/>
              </a:pPr>
              <a:t>15</a:t>
            </a:fld>
            <a:endParaRPr lang="zh-CN" altLang="en-US"/>
          </a:p>
        </p:txBody>
      </p:sp>
      <p:sp>
        <p:nvSpPr>
          <p:cNvPr id="3079" name="Rectangle 3"/>
          <p:cNvSpPr txBox="1">
            <a:spLocks noChangeArrowheads="1"/>
          </p:cNvSpPr>
          <p:nvPr/>
        </p:nvSpPr>
        <p:spPr bwMode="auto">
          <a:xfrm>
            <a:off x="428625" y="1357313"/>
            <a:ext cx="8358188" cy="4929187"/>
          </a:xfrm>
          <a:prstGeom prst="rect">
            <a:avLst/>
          </a:prstGeom>
          <a:noFill/>
          <a:ln w="9525">
            <a:noFill/>
            <a:miter lim="800000"/>
            <a:headEnd/>
            <a:tailEnd/>
          </a:ln>
        </p:spPr>
        <p:txBody>
          <a:bodyPr/>
          <a:lstStyle/>
          <a:p>
            <a:pPr marL="342900" indent="-342900">
              <a:lnSpc>
                <a:spcPct val="80000"/>
              </a:lnSpc>
              <a:spcBef>
                <a:spcPct val="20000"/>
              </a:spcBef>
              <a:buFont typeface="Arial" charset="0"/>
              <a:buChar char="•"/>
            </a:pPr>
            <a:r>
              <a:rPr lang="en-US" altLang="zh-CN" sz="3200">
                <a:latin typeface="Times New Roman" pitchFamily="18" charset="0"/>
                <a:cs typeface="Times New Roman" pitchFamily="18" charset="0"/>
              </a:rPr>
              <a:t>Keep shape similarity + distortion energy + importance + global and local handles. </a:t>
            </a:r>
          </a:p>
          <a:p>
            <a:pPr marL="342900" indent="-342900">
              <a:lnSpc>
                <a:spcPct val="80000"/>
              </a:lnSpc>
              <a:spcBef>
                <a:spcPct val="20000"/>
              </a:spcBef>
              <a:buFont typeface="Arial" charset="0"/>
              <a:buChar char="•"/>
            </a:pPr>
            <a:r>
              <a:rPr lang="en-US" altLang="zh-CN" sz="3200">
                <a:latin typeface="Times New Roman" pitchFamily="18" charset="0"/>
                <a:cs typeface="Times New Roman" pitchFamily="18" charset="0"/>
              </a:rPr>
              <a:t>The total distortion energy is defined as </a:t>
            </a:r>
          </a:p>
          <a:p>
            <a:pPr marL="342900" indent="-342900">
              <a:lnSpc>
                <a:spcPct val="80000"/>
              </a:lnSpc>
              <a:spcBef>
                <a:spcPct val="20000"/>
              </a:spcBef>
              <a:buFont typeface="Arial" charset="0"/>
              <a:buChar char="•"/>
            </a:pPr>
            <a:endParaRPr lang="en-US" altLang="zh-CN" sz="3200">
              <a:latin typeface="Times New Roman" pitchFamily="18" charset="0"/>
              <a:cs typeface="Times New Roman" pitchFamily="18" charset="0"/>
            </a:endParaRPr>
          </a:p>
          <a:p>
            <a:pPr marL="342900" indent="-342900">
              <a:lnSpc>
                <a:spcPct val="80000"/>
              </a:lnSpc>
              <a:spcBef>
                <a:spcPct val="20000"/>
              </a:spcBef>
              <a:buFont typeface="Arial" charset="0"/>
              <a:buChar char="•"/>
            </a:pPr>
            <a:endParaRPr lang="en-US" altLang="zh-CN" sz="3200">
              <a:latin typeface="Times New Roman" pitchFamily="18" charset="0"/>
              <a:cs typeface="Times New Roman" pitchFamily="18" charset="0"/>
            </a:endParaRPr>
          </a:p>
          <a:p>
            <a:pPr marL="342900" indent="-342900">
              <a:lnSpc>
                <a:spcPct val="80000"/>
              </a:lnSpc>
              <a:spcBef>
                <a:spcPct val="20000"/>
              </a:spcBef>
              <a:buFont typeface="Arial" charset="0"/>
              <a:buChar char="•"/>
            </a:pPr>
            <a:r>
              <a:rPr lang="en-US" altLang="zh-CN" sz="3200">
                <a:latin typeface="Times New Roman" pitchFamily="18" charset="0"/>
                <a:cs typeface="Times New Roman" pitchFamily="18" charset="0"/>
              </a:rPr>
              <a:t>We get the deformed position by minimizing E</a:t>
            </a:r>
          </a:p>
        </p:txBody>
      </p:sp>
      <p:graphicFrame>
        <p:nvGraphicFramePr>
          <p:cNvPr id="3074" name="Object 2"/>
          <p:cNvGraphicFramePr>
            <a:graphicFrameLocks noChangeAspect="1"/>
          </p:cNvGraphicFramePr>
          <p:nvPr/>
        </p:nvGraphicFramePr>
        <p:xfrm>
          <a:off x="2786063" y="2954338"/>
          <a:ext cx="2832100" cy="903287"/>
        </p:xfrm>
        <a:graphic>
          <a:graphicData uri="http://schemas.openxmlformats.org/presentationml/2006/ole">
            <p:oleObj spid="_x0000_s3074" name="Equation" r:id="rId4" imgW="1155600" imgH="368280" progId="Equation.DSMT4">
              <p:embed/>
            </p:oleObj>
          </a:graphicData>
        </a:graphic>
      </p:graphicFrame>
      <p:sp>
        <p:nvSpPr>
          <p:cNvPr id="13" name="圆角矩形 12"/>
          <p:cNvSpPr/>
          <p:nvPr/>
        </p:nvSpPr>
        <p:spPr>
          <a:xfrm>
            <a:off x="3714750" y="3357563"/>
            <a:ext cx="428625" cy="571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1" name="圆角矩形标注 20"/>
          <p:cNvSpPr/>
          <p:nvPr/>
        </p:nvSpPr>
        <p:spPr>
          <a:xfrm>
            <a:off x="2357438" y="4071938"/>
            <a:ext cx="2643187" cy="642937"/>
          </a:xfrm>
          <a:prstGeom prst="wedgeRoundRectCallout">
            <a:avLst>
              <a:gd name="adj1" fmla="val -1065"/>
              <a:gd name="adj2" fmla="val -780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t>Set of all Handles</a:t>
            </a:r>
            <a:endParaRPr lang="zh-CN" altLang="en-US" sz="2400" dirty="0"/>
          </a:p>
        </p:txBody>
      </p:sp>
      <p:sp>
        <p:nvSpPr>
          <p:cNvPr id="22" name="圆角矩形标注 21"/>
          <p:cNvSpPr/>
          <p:nvPr/>
        </p:nvSpPr>
        <p:spPr>
          <a:xfrm>
            <a:off x="4000500" y="3643313"/>
            <a:ext cx="2643188" cy="642937"/>
          </a:xfrm>
          <a:prstGeom prst="wedgeRoundRectCallout">
            <a:avLst>
              <a:gd name="adj1" fmla="val -1065"/>
              <a:gd name="adj2" fmla="val -780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t>Original position</a:t>
            </a:r>
            <a:endParaRPr lang="zh-CN" altLang="en-US" sz="2400" dirty="0"/>
          </a:p>
        </p:txBody>
      </p:sp>
      <p:sp>
        <p:nvSpPr>
          <p:cNvPr id="23" name="圆角矩形标注 22"/>
          <p:cNvSpPr/>
          <p:nvPr/>
        </p:nvSpPr>
        <p:spPr>
          <a:xfrm>
            <a:off x="3500438" y="3643313"/>
            <a:ext cx="2643187" cy="642937"/>
          </a:xfrm>
          <a:prstGeom prst="wedgeRoundRectCallout">
            <a:avLst>
              <a:gd name="adj1" fmla="val -1065"/>
              <a:gd name="adj2" fmla="val -780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t>Deformed position</a:t>
            </a:r>
            <a:endParaRPr lang="zh-CN" altLang="en-US" sz="2400" dirty="0"/>
          </a:p>
        </p:txBody>
      </p:sp>
      <p:sp>
        <p:nvSpPr>
          <p:cNvPr id="24" name="圆角矩形标注 23"/>
          <p:cNvSpPr/>
          <p:nvPr/>
        </p:nvSpPr>
        <p:spPr>
          <a:xfrm>
            <a:off x="3071813" y="3643313"/>
            <a:ext cx="2643187" cy="642937"/>
          </a:xfrm>
          <a:prstGeom prst="wedgeRoundRectCallout">
            <a:avLst>
              <a:gd name="adj1" fmla="val -1065"/>
              <a:gd name="adj2" fmla="val -780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t>Distortion energy</a:t>
            </a:r>
            <a:endParaRPr lang="zh-CN" altLang="en-US" sz="2400" dirty="0"/>
          </a:p>
        </p:txBody>
      </p:sp>
      <p:sp>
        <p:nvSpPr>
          <p:cNvPr id="25" name="圆角矩形标注 24"/>
          <p:cNvSpPr/>
          <p:nvPr/>
        </p:nvSpPr>
        <p:spPr>
          <a:xfrm>
            <a:off x="2786063" y="3643313"/>
            <a:ext cx="2643187" cy="642937"/>
          </a:xfrm>
          <a:prstGeom prst="wedgeRoundRectCallout">
            <a:avLst>
              <a:gd name="adj1" fmla="val -1065"/>
              <a:gd name="adj2" fmla="val -780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2400" dirty="0"/>
              <a:t>Importance</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grpId="0" nodeType="clickEffect">
                                  <p:stCondLst>
                                    <p:cond delay="0"/>
                                  </p:stCondLst>
                                  <p:childTnLst>
                                    <p:animMotion origin="layout" path="M 2.5E-6 3.33333E-6 L 0.14913 -0.05232 " pathEditMode="relative" rAng="0" ptsTypes="AA">
                                      <p:cBhvr>
                                        <p:cTn id="14" dur="500" fill="hold"/>
                                        <p:tgtEl>
                                          <p:spTgt spid="13"/>
                                        </p:tgtEl>
                                        <p:attrNameLst>
                                          <p:attrName>ppt_x</p:attrName>
                                          <p:attrName>ppt_y</p:attrName>
                                        </p:attrNameLst>
                                      </p:cBhvr>
                                      <p:rCtr x="74" y="-26"/>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grpId="1" nodeType="clickEffect">
                                  <p:stCondLst>
                                    <p:cond delay="0"/>
                                  </p:stCondLst>
                                  <p:childTnLst>
                                    <p:animMotion origin="layout" path="M 0.14913 -0.0523 L 0.10173 -0.0523 " pathEditMode="relative" rAng="0" ptsTypes="AA">
                                      <p:cBhvr>
                                        <p:cTn id="26" dur="500" fill="hold"/>
                                        <p:tgtEl>
                                          <p:spTgt spid="13"/>
                                        </p:tgtEl>
                                        <p:attrNameLst>
                                          <p:attrName>ppt_x</p:attrName>
                                          <p:attrName>ppt_y</p:attrName>
                                        </p:attrNameLst>
                                      </p:cBhvr>
                                      <p:rCtr x="-24" y="0"/>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63" presetClass="path" presetSubtype="0" accel="50000" decel="50000" fill="hold" grpId="2" nodeType="clickEffect">
                                  <p:stCondLst>
                                    <p:cond delay="0"/>
                                  </p:stCondLst>
                                  <p:childTnLst>
                                    <p:animMotion origin="layout" path="M 0.10173 -0.05232 L 0.0467 -0.05232 " pathEditMode="relative" rAng="0" ptsTypes="AA">
                                      <p:cBhvr>
                                        <p:cTn id="38" dur="1000" fill="hold"/>
                                        <p:tgtEl>
                                          <p:spTgt spid="13"/>
                                        </p:tgtEl>
                                        <p:attrNameLst>
                                          <p:attrName>ppt_x</p:attrName>
                                          <p:attrName>ppt_y</p:attrName>
                                        </p:attrNameLst>
                                      </p:cBhvr>
                                      <p:rCtr x="-28" y="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grpId="3" nodeType="clickEffect">
                                  <p:stCondLst>
                                    <p:cond delay="0"/>
                                  </p:stCondLst>
                                  <p:childTnLst>
                                    <p:animMotion origin="layout" path="M 0.0467 -0.05232 L 0.02309 -0.05232 " pathEditMode="relative" rAng="0" ptsTypes="AA">
                                      <p:cBhvr>
                                        <p:cTn id="50" dur="500" fill="hold"/>
                                        <p:tgtEl>
                                          <p:spTgt spid="13"/>
                                        </p:tgtEl>
                                        <p:attrNameLst>
                                          <p:attrName>ppt_x</p:attrName>
                                          <p:attrName>ppt_y</p:attrName>
                                        </p:attrNameLst>
                                      </p:cBhvr>
                                      <p:rCtr x="-12" y="0"/>
                                    </p:animMotion>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079">
                                            <p:txEl>
                                              <p:pRg st="4" end="4"/>
                                            </p:txEl>
                                          </p:spTgt>
                                        </p:tgtEl>
                                        <p:attrNameLst>
                                          <p:attrName>style.visibility</p:attrName>
                                        </p:attrNameLst>
                                      </p:cBhvr>
                                      <p:to>
                                        <p:strVal val="visible"/>
                                      </p:to>
                                    </p:set>
                                    <p:anim calcmode="lin" valueType="num">
                                      <p:cBhvr additive="base">
                                        <p:cTn id="63" dur="500" fill="hold"/>
                                        <p:tgtEl>
                                          <p:spTgt spid="3079">
                                            <p:txEl>
                                              <p:pRg st="4" end="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07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Efficiency</a:t>
            </a:r>
            <a:endParaRPr lang="zh-CN" altLang="en-US" dirty="0"/>
          </a:p>
        </p:txBody>
      </p:sp>
      <p:sp>
        <p:nvSpPr>
          <p:cNvPr id="36868" name="内容占位符 2"/>
          <p:cNvSpPr>
            <a:spLocks noGrp="1"/>
          </p:cNvSpPr>
          <p:nvPr>
            <p:ph idx="1"/>
          </p:nvPr>
        </p:nvSpPr>
        <p:spPr>
          <a:xfrm>
            <a:off x="457200" y="1214438"/>
            <a:ext cx="8229600" cy="4911725"/>
          </a:xfrm>
        </p:spPr>
        <p:txBody>
          <a:bodyPr/>
          <a:lstStyle/>
          <a:p>
            <a:r>
              <a:rPr lang="en-US" altLang="zh-CN" smtClean="0"/>
              <a:t>As E is a quadratic function, we only need to solve the gradient matrix of E</a:t>
            </a:r>
          </a:p>
          <a:p>
            <a:endParaRPr lang="en-US" altLang="zh-CN" smtClean="0"/>
          </a:p>
          <a:p>
            <a:endParaRPr lang="en-US" altLang="zh-CN" smtClean="0"/>
          </a:p>
          <a:p>
            <a:r>
              <a:rPr lang="en-US" altLang="zh-CN" smtClean="0"/>
              <a:t>P’ is the position of the deformed mesh</a:t>
            </a:r>
          </a:p>
          <a:p>
            <a:r>
              <a:rPr lang="en-US" altLang="zh-CN" smtClean="0"/>
              <a:t>This is a sparse linear system, and solving it typically takes only about 0.024s for a 1024*754 picture.</a:t>
            </a:r>
          </a:p>
          <a:p>
            <a:endParaRPr lang="zh-CN" altLang="en-US"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EA1812FF-10C7-4C9D-9B47-17990DBA3203}" type="slidenum">
              <a:rPr lang="zh-CN" altLang="en-US"/>
              <a:pPr>
                <a:defRPr/>
              </a:pPr>
              <a:t>16</a:t>
            </a:fld>
            <a:endParaRPr lang="zh-CN" altLang="en-US"/>
          </a:p>
        </p:txBody>
      </p:sp>
      <p:graphicFrame>
        <p:nvGraphicFramePr>
          <p:cNvPr id="36866" name="Object 2"/>
          <p:cNvGraphicFramePr>
            <a:graphicFrameLocks noChangeAspect="1"/>
          </p:cNvGraphicFramePr>
          <p:nvPr/>
        </p:nvGraphicFramePr>
        <p:xfrm>
          <a:off x="3643313" y="2500313"/>
          <a:ext cx="1076325" cy="835025"/>
        </p:xfrm>
        <a:graphic>
          <a:graphicData uri="http://schemas.openxmlformats.org/presentationml/2006/ole">
            <p:oleObj spid="_x0000_s36866" name="Equation" r:id="rId3" imgW="507960" imgH="393480" progId="Equation.DSMT4">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D2D51EAF-0550-4E6C-9E6B-61BF0CB1E57B}" type="slidenum">
              <a:rPr lang="zh-CN" altLang="en-US"/>
              <a:pPr>
                <a:defRPr/>
              </a:pPr>
              <a:t>17</a:t>
            </a:fld>
            <a:endParaRPr lang="zh-CN" altLang="en-US"/>
          </a:p>
        </p:txBody>
      </p:sp>
      <p:pic>
        <p:nvPicPr>
          <p:cNvPr id="43013" name="Picture 2"/>
          <p:cNvPicPr>
            <a:picLocks noGrp="1" noChangeAspect="1" noChangeArrowheads="1"/>
          </p:cNvPicPr>
          <p:nvPr>
            <p:ph idx="1"/>
          </p:nvPr>
        </p:nvPicPr>
        <p:blipFill>
          <a:blip r:embed="rId3"/>
          <a:srcRect/>
          <a:stretch>
            <a:fillRect/>
          </a:stretch>
        </p:blipFill>
        <p:spPr>
          <a:xfrm>
            <a:off x="857250" y="1071563"/>
            <a:ext cx="3581400" cy="4762500"/>
          </a:xfrm>
        </p:spPr>
      </p:pic>
      <p:pic>
        <p:nvPicPr>
          <p:cNvPr id="43014" name="Picture 3"/>
          <p:cNvPicPr>
            <a:picLocks noChangeAspect="1" noChangeArrowheads="1"/>
          </p:cNvPicPr>
          <p:nvPr/>
        </p:nvPicPr>
        <p:blipFill>
          <a:blip r:embed="rId4"/>
          <a:srcRect/>
          <a:stretch>
            <a:fillRect/>
          </a:stretch>
        </p:blipFill>
        <p:spPr bwMode="auto">
          <a:xfrm>
            <a:off x="4505325" y="1071563"/>
            <a:ext cx="1781175" cy="4762500"/>
          </a:xfrm>
          <a:prstGeom prst="rect">
            <a:avLst/>
          </a:prstGeom>
          <a:noFill/>
          <a:ln w="9525">
            <a:noFill/>
            <a:miter lim="800000"/>
            <a:headEnd/>
            <a:tailEnd/>
          </a:ln>
        </p:spPr>
      </p:pic>
      <p:pic>
        <p:nvPicPr>
          <p:cNvPr id="43015" name="Picture 4"/>
          <p:cNvPicPr>
            <a:picLocks noChangeAspect="1" noChangeArrowheads="1"/>
          </p:cNvPicPr>
          <p:nvPr/>
        </p:nvPicPr>
        <p:blipFill>
          <a:blip r:embed="rId5"/>
          <a:srcRect/>
          <a:stretch>
            <a:fillRect/>
          </a:stretch>
        </p:blipFill>
        <p:spPr bwMode="auto">
          <a:xfrm>
            <a:off x="6357938" y="1071563"/>
            <a:ext cx="1790700" cy="4762500"/>
          </a:xfrm>
          <a:prstGeom prst="rect">
            <a:avLst/>
          </a:prstGeom>
          <a:noFill/>
          <a:ln w="9525">
            <a:noFill/>
            <a:miter lim="800000"/>
            <a:headEnd/>
            <a:tailEnd/>
          </a:ln>
        </p:spPr>
      </p:pic>
      <p:sp>
        <p:nvSpPr>
          <p:cNvPr id="43016" name="Text Box 16"/>
          <p:cNvSpPr txBox="1">
            <a:spLocks noChangeArrowheads="1"/>
          </p:cNvSpPr>
          <p:nvPr/>
        </p:nvSpPr>
        <p:spPr bwMode="auto">
          <a:xfrm>
            <a:off x="1714500" y="5857875"/>
            <a:ext cx="1571625" cy="369888"/>
          </a:xfrm>
          <a:prstGeom prst="rect">
            <a:avLst/>
          </a:prstGeom>
          <a:noFill/>
          <a:ln w="9525">
            <a:noFill/>
            <a:miter lim="800000"/>
            <a:headEnd/>
            <a:tailEnd/>
          </a:ln>
        </p:spPr>
        <p:txBody>
          <a:bodyPr>
            <a:spAutoFit/>
          </a:bodyPr>
          <a:lstStyle/>
          <a:p>
            <a:pPr algn="ctr"/>
            <a:r>
              <a:rPr lang="en-US" altLang="zh-CN"/>
              <a:t>Input image</a:t>
            </a:r>
            <a:endParaRPr lang="zh-CN" altLang="en-US"/>
          </a:p>
        </p:txBody>
      </p:sp>
      <p:sp>
        <p:nvSpPr>
          <p:cNvPr id="43017" name="Text Box 16"/>
          <p:cNvSpPr txBox="1">
            <a:spLocks noChangeArrowheads="1"/>
          </p:cNvSpPr>
          <p:nvPr/>
        </p:nvSpPr>
        <p:spPr bwMode="auto">
          <a:xfrm>
            <a:off x="4572000" y="5857875"/>
            <a:ext cx="1571625" cy="369888"/>
          </a:xfrm>
          <a:prstGeom prst="rect">
            <a:avLst/>
          </a:prstGeom>
          <a:noFill/>
          <a:ln w="9525">
            <a:noFill/>
            <a:miter lim="800000"/>
            <a:headEnd/>
            <a:tailEnd/>
          </a:ln>
        </p:spPr>
        <p:txBody>
          <a:bodyPr>
            <a:spAutoFit/>
          </a:bodyPr>
          <a:lstStyle/>
          <a:p>
            <a:pPr algn="ctr"/>
            <a:r>
              <a:rPr lang="en-US" altLang="zh-CN"/>
              <a:t>Scaling</a:t>
            </a:r>
            <a:endParaRPr lang="zh-CN" altLang="en-US"/>
          </a:p>
        </p:txBody>
      </p:sp>
      <p:sp>
        <p:nvSpPr>
          <p:cNvPr id="43018" name="Text Box 16"/>
          <p:cNvSpPr txBox="1">
            <a:spLocks noChangeArrowheads="1"/>
          </p:cNvSpPr>
          <p:nvPr/>
        </p:nvSpPr>
        <p:spPr bwMode="auto">
          <a:xfrm>
            <a:off x="6500813" y="5857875"/>
            <a:ext cx="1571625" cy="369888"/>
          </a:xfrm>
          <a:prstGeom prst="rect">
            <a:avLst/>
          </a:prstGeom>
          <a:noFill/>
          <a:ln w="9525">
            <a:noFill/>
            <a:miter lim="800000"/>
            <a:headEnd/>
            <a:tailEnd/>
          </a:ln>
        </p:spPr>
        <p:txBody>
          <a:bodyPr>
            <a:spAutoFit/>
          </a:bodyPr>
          <a:lstStyle/>
          <a:p>
            <a:pPr algn="ctr"/>
            <a:r>
              <a:rPr lang="en-US" altLang="zh-CN"/>
              <a:t>Our</a:t>
            </a:r>
            <a:endParaRPr lang="zh-CN" alt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7414827B-F29E-4215-ABE1-41458986DA5F}" type="slidenum">
              <a:rPr lang="zh-CN" altLang="en-US"/>
              <a:pPr>
                <a:defRPr/>
              </a:pPr>
              <a:t>18</a:t>
            </a:fld>
            <a:endParaRPr lang="zh-CN" altLang="en-US"/>
          </a:p>
        </p:txBody>
      </p:sp>
      <p:pic>
        <p:nvPicPr>
          <p:cNvPr id="45061" name="Picture 3"/>
          <p:cNvPicPr>
            <a:picLocks noChangeAspect="1" noChangeArrowheads="1"/>
          </p:cNvPicPr>
          <p:nvPr/>
        </p:nvPicPr>
        <p:blipFill>
          <a:blip r:embed="rId3"/>
          <a:srcRect/>
          <a:stretch>
            <a:fillRect/>
          </a:stretch>
        </p:blipFill>
        <p:spPr bwMode="auto">
          <a:xfrm>
            <a:off x="712788" y="1071563"/>
            <a:ext cx="3787775" cy="5072062"/>
          </a:xfrm>
          <a:prstGeom prst="rect">
            <a:avLst/>
          </a:prstGeom>
          <a:noFill/>
          <a:ln w="9525">
            <a:noFill/>
            <a:miter lim="800000"/>
            <a:headEnd/>
            <a:tailEnd/>
          </a:ln>
        </p:spPr>
      </p:pic>
      <p:pic>
        <p:nvPicPr>
          <p:cNvPr id="45062" name="Picture 4"/>
          <p:cNvPicPr>
            <a:picLocks noChangeAspect="1" noChangeArrowheads="1"/>
          </p:cNvPicPr>
          <p:nvPr/>
        </p:nvPicPr>
        <p:blipFill>
          <a:blip r:embed="rId4"/>
          <a:srcRect/>
          <a:stretch>
            <a:fillRect/>
          </a:stretch>
        </p:blipFill>
        <p:spPr bwMode="auto">
          <a:xfrm>
            <a:off x="4572000" y="1069975"/>
            <a:ext cx="3786188" cy="5073650"/>
          </a:xfrm>
          <a:prstGeom prst="rect">
            <a:avLst/>
          </a:prstGeom>
          <a:noFill/>
          <a:ln w="9525">
            <a:noFill/>
            <a:miter lim="800000"/>
            <a:headEnd/>
            <a:tailEnd/>
          </a:ln>
        </p:spPr>
      </p:pic>
      <p:sp>
        <p:nvSpPr>
          <p:cNvPr id="45063" name="Text Box 16"/>
          <p:cNvSpPr txBox="1">
            <a:spLocks noChangeArrowheads="1"/>
          </p:cNvSpPr>
          <p:nvPr/>
        </p:nvSpPr>
        <p:spPr bwMode="auto">
          <a:xfrm>
            <a:off x="1714500" y="6143625"/>
            <a:ext cx="671513" cy="369888"/>
          </a:xfrm>
          <a:prstGeom prst="rect">
            <a:avLst/>
          </a:prstGeom>
          <a:noFill/>
          <a:ln w="9525">
            <a:noFill/>
            <a:miter lim="800000"/>
            <a:headEnd/>
            <a:tailEnd/>
          </a:ln>
        </p:spPr>
        <p:txBody>
          <a:bodyPr wrap="none">
            <a:spAutoFit/>
          </a:bodyPr>
          <a:lstStyle/>
          <a:p>
            <a:r>
              <a:rPr lang="en-US" altLang="zh-CN"/>
              <a:t>OSS</a:t>
            </a:r>
            <a:endParaRPr lang="zh-CN" altLang="en-US"/>
          </a:p>
        </p:txBody>
      </p:sp>
      <p:sp>
        <p:nvSpPr>
          <p:cNvPr id="45064" name="Text Box 16"/>
          <p:cNvSpPr txBox="1">
            <a:spLocks noChangeArrowheads="1"/>
          </p:cNvSpPr>
          <p:nvPr/>
        </p:nvSpPr>
        <p:spPr bwMode="auto">
          <a:xfrm>
            <a:off x="6000750" y="6143625"/>
            <a:ext cx="569913" cy="369888"/>
          </a:xfrm>
          <a:prstGeom prst="rect">
            <a:avLst/>
          </a:prstGeom>
          <a:noFill/>
          <a:ln w="9525">
            <a:noFill/>
            <a:miter lim="800000"/>
            <a:headEnd/>
            <a:tailEnd/>
          </a:ln>
        </p:spPr>
        <p:txBody>
          <a:bodyPr wrap="none">
            <a:spAutoFit/>
          </a:bodyPr>
          <a:lstStyle/>
          <a:p>
            <a:r>
              <a:rPr lang="en-US" altLang="zh-CN"/>
              <a:t>Our</a:t>
            </a:r>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B725724A-BA86-4A5B-9AF9-98A4A55CA283}" type="slidenum">
              <a:rPr lang="zh-CN" altLang="en-US"/>
              <a:pPr>
                <a:defRPr/>
              </a:pPr>
              <a:t>19</a:t>
            </a:fld>
            <a:endParaRPr lang="zh-CN" altLang="en-US"/>
          </a:p>
        </p:txBody>
      </p:sp>
      <p:pic>
        <p:nvPicPr>
          <p:cNvPr id="47109" name="Picture 3"/>
          <p:cNvPicPr>
            <a:picLocks noChangeAspect="1" noChangeArrowheads="1"/>
          </p:cNvPicPr>
          <p:nvPr/>
        </p:nvPicPr>
        <p:blipFill>
          <a:blip r:embed="rId3"/>
          <a:srcRect/>
          <a:stretch>
            <a:fillRect/>
          </a:stretch>
        </p:blipFill>
        <p:spPr bwMode="auto">
          <a:xfrm>
            <a:off x="712788" y="1074738"/>
            <a:ext cx="3787775" cy="5065712"/>
          </a:xfrm>
          <a:prstGeom prst="rect">
            <a:avLst/>
          </a:prstGeom>
          <a:noFill/>
          <a:ln w="9525">
            <a:noFill/>
            <a:miter lim="800000"/>
            <a:headEnd/>
            <a:tailEnd/>
          </a:ln>
        </p:spPr>
      </p:pic>
      <p:pic>
        <p:nvPicPr>
          <p:cNvPr id="47110" name="Picture 4"/>
          <p:cNvPicPr>
            <a:picLocks noChangeAspect="1" noChangeArrowheads="1"/>
          </p:cNvPicPr>
          <p:nvPr/>
        </p:nvPicPr>
        <p:blipFill>
          <a:blip r:embed="rId4"/>
          <a:srcRect/>
          <a:stretch>
            <a:fillRect/>
          </a:stretch>
        </p:blipFill>
        <p:spPr bwMode="auto">
          <a:xfrm>
            <a:off x="4572000" y="1073150"/>
            <a:ext cx="3786188" cy="5067300"/>
          </a:xfrm>
          <a:prstGeom prst="rect">
            <a:avLst/>
          </a:prstGeom>
          <a:noFill/>
          <a:ln w="9525">
            <a:noFill/>
            <a:miter lim="800000"/>
            <a:headEnd/>
            <a:tailEnd/>
          </a:ln>
        </p:spPr>
      </p:pic>
      <p:sp>
        <p:nvSpPr>
          <p:cNvPr id="47111" name="Text Box 16"/>
          <p:cNvSpPr txBox="1">
            <a:spLocks noChangeArrowheads="1"/>
          </p:cNvSpPr>
          <p:nvPr/>
        </p:nvSpPr>
        <p:spPr bwMode="auto">
          <a:xfrm>
            <a:off x="1714500" y="6143625"/>
            <a:ext cx="671513" cy="369888"/>
          </a:xfrm>
          <a:prstGeom prst="rect">
            <a:avLst/>
          </a:prstGeom>
          <a:noFill/>
          <a:ln w="9525">
            <a:noFill/>
            <a:miter lim="800000"/>
            <a:headEnd/>
            <a:tailEnd/>
          </a:ln>
        </p:spPr>
        <p:txBody>
          <a:bodyPr wrap="none">
            <a:spAutoFit/>
          </a:bodyPr>
          <a:lstStyle/>
          <a:p>
            <a:r>
              <a:rPr lang="en-US" altLang="zh-CN"/>
              <a:t>OSS</a:t>
            </a:r>
            <a:endParaRPr lang="zh-CN" altLang="en-US"/>
          </a:p>
        </p:txBody>
      </p:sp>
      <p:sp>
        <p:nvSpPr>
          <p:cNvPr id="47112" name="Text Box 16"/>
          <p:cNvSpPr txBox="1">
            <a:spLocks noChangeArrowheads="1"/>
          </p:cNvSpPr>
          <p:nvPr/>
        </p:nvSpPr>
        <p:spPr bwMode="auto">
          <a:xfrm>
            <a:off x="6000750" y="6143625"/>
            <a:ext cx="569913" cy="369888"/>
          </a:xfrm>
          <a:prstGeom prst="rect">
            <a:avLst/>
          </a:prstGeom>
          <a:noFill/>
          <a:ln w="9525">
            <a:noFill/>
            <a:miter lim="800000"/>
            <a:headEnd/>
            <a:tailEnd/>
          </a:ln>
        </p:spPr>
        <p:txBody>
          <a:bodyPr wrap="none">
            <a:spAutoFit/>
          </a:bodyPr>
          <a:lstStyle/>
          <a:p>
            <a:r>
              <a:rPr lang="en-US" altLang="zh-CN"/>
              <a:t>Our</a:t>
            </a:r>
            <a:endParaRPr lang="zh-CN"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Content aware image Resizing</a:t>
            </a:r>
            <a:endParaRPr lang="zh-CN" altLang="en-US" dirty="0"/>
          </a:p>
        </p:txBody>
      </p:sp>
      <p:sp>
        <p:nvSpPr>
          <p:cNvPr id="7170" name="内容占位符 2"/>
          <p:cNvSpPr>
            <a:spLocks noGrp="1"/>
          </p:cNvSpPr>
          <p:nvPr>
            <p:ph idx="1"/>
          </p:nvPr>
        </p:nvSpPr>
        <p:spPr>
          <a:xfrm>
            <a:off x="457200" y="1214438"/>
            <a:ext cx="8229600" cy="4911725"/>
          </a:xfrm>
        </p:spPr>
        <p:txBody>
          <a:bodyPr/>
          <a:lstStyle/>
          <a:p>
            <a:r>
              <a:rPr lang="en-US" altLang="zh-CN" smtClean="0"/>
              <a:t>Display devices with widely differing resolutions as well as aspect ratios.</a:t>
            </a:r>
            <a:endParaRPr lang="zh-CN" altLang="en-US"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F53D7109-42E0-4B2B-A223-3306053B5456}" type="slidenum">
              <a:rPr lang="zh-CN" altLang="en-US"/>
              <a:pPr>
                <a:defRPr/>
              </a:pPr>
              <a:t>2</a:t>
            </a:fld>
            <a:endParaRPr lang="zh-CN" altLang="en-US"/>
          </a:p>
        </p:txBody>
      </p:sp>
      <p:pic>
        <p:nvPicPr>
          <p:cNvPr id="20" name="Picture 2"/>
          <p:cNvPicPr>
            <a:picLocks noChangeAspect="1" noChangeArrowheads="1"/>
          </p:cNvPicPr>
          <p:nvPr/>
        </p:nvPicPr>
        <p:blipFill>
          <a:blip r:embed="rId3"/>
          <a:srcRect/>
          <a:stretch>
            <a:fillRect/>
          </a:stretch>
        </p:blipFill>
        <p:spPr bwMode="auto">
          <a:xfrm>
            <a:off x="1000125" y="2500313"/>
            <a:ext cx="933450" cy="1857375"/>
          </a:xfrm>
          <a:prstGeom prst="rect">
            <a:avLst/>
          </a:prstGeom>
          <a:noFill/>
          <a:ln w="9525">
            <a:noFill/>
            <a:miter lim="800000"/>
            <a:headEnd/>
            <a:tailEnd/>
          </a:ln>
        </p:spPr>
      </p:pic>
      <p:pic>
        <p:nvPicPr>
          <p:cNvPr id="21" name="Picture 3"/>
          <p:cNvPicPr>
            <a:picLocks noChangeAspect="1" noChangeArrowheads="1"/>
          </p:cNvPicPr>
          <p:nvPr/>
        </p:nvPicPr>
        <p:blipFill>
          <a:blip r:embed="rId4"/>
          <a:srcRect/>
          <a:stretch>
            <a:fillRect/>
          </a:stretch>
        </p:blipFill>
        <p:spPr bwMode="auto">
          <a:xfrm>
            <a:off x="6577013" y="4429125"/>
            <a:ext cx="1643062" cy="1643063"/>
          </a:xfrm>
          <a:prstGeom prst="rect">
            <a:avLst/>
          </a:prstGeom>
          <a:noFill/>
          <a:ln w="9525">
            <a:noFill/>
            <a:miter lim="800000"/>
            <a:headEnd/>
            <a:tailEnd/>
          </a:ln>
        </p:spPr>
      </p:pic>
      <p:pic>
        <p:nvPicPr>
          <p:cNvPr id="22" name="Picture 4"/>
          <p:cNvPicPr>
            <a:picLocks noChangeAspect="1" noChangeArrowheads="1"/>
          </p:cNvPicPr>
          <p:nvPr/>
        </p:nvPicPr>
        <p:blipFill>
          <a:blip r:embed="rId5"/>
          <a:srcRect/>
          <a:stretch>
            <a:fillRect/>
          </a:stretch>
        </p:blipFill>
        <p:spPr bwMode="auto">
          <a:xfrm>
            <a:off x="3933825" y="2500313"/>
            <a:ext cx="869950" cy="1857375"/>
          </a:xfrm>
          <a:prstGeom prst="rect">
            <a:avLst/>
          </a:prstGeom>
          <a:noFill/>
          <a:ln w="9525">
            <a:noFill/>
            <a:miter lim="800000"/>
            <a:headEnd/>
            <a:tailEnd/>
          </a:ln>
        </p:spPr>
      </p:pic>
      <p:pic>
        <p:nvPicPr>
          <p:cNvPr id="23" name="Picture 5"/>
          <p:cNvPicPr>
            <a:picLocks noChangeAspect="1" noChangeArrowheads="1"/>
          </p:cNvPicPr>
          <p:nvPr/>
        </p:nvPicPr>
        <p:blipFill>
          <a:blip r:embed="rId6"/>
          <a:srcRect/>
          <a:stretch>
            <a:fillRect/>
          </a:stretch>
        </p:blipFill>
        <p:spPr bwMode="auto">
          <a:xfrm>
            <a:off x="4862513" y="2500313"/>
            <a:ext cx="1422400" cy="1857375"/>
          </a:xfrm>
          <a:prstGeom prst="rect">
            <a:avLst/>
          </a:prstGeom>
          <a:noFill/>
          <a:ln w="9525">
            <a:noFill/>
            <a:miter lim="800000"/>
            <a:headEnd/>
            <a:tailEnd/>
          </a:ln>
        </p:spPr>
      </p:pic>
      <p:pic>
        <p:nvPicPr>
          <p:cNvPr id="24" name="Picture 6"/>
          <p:cNvPicPr>
            <a:picLocks noChangeAspect="1" noChangeArrowheads="1"/>
          </p:cNvPicPr>
          <p:nvPr/>
        </p:nvPicPr>
        <p:blipFill>
          <a:blip r:embed="rId7"/>
          <a:srcRect/>
          <a:stretch>
            <a:fillRect/>
          </a:stretch>
        </p:blipFill>
        <p:spPr bwMode="auto">
          <a:xfrm>
            <a:off x="6362700" y="2500313"/>
            <a:ext cx="1857375" cy="1857375"/>
          </a:xfrm>
          <a:prstGeom prst="rect">
            <a:avLst/>
          </a:prstGeom>
          <a:noFill/>
          <a:ln w="9525">
            <a:noFill/>
            <a:miter lim="800000"/>
            <a:headEnd/>
            <a:tailEnd/>
          </a:ln>
        </p:spPr>
      </p:pic>
      <p:pic>
        <p:nvPicPr>
          <p:cNvPr id="25" name="Picture 7"/>
          <p:cNvPicPr>
            <a:picLocks noChangeAspect="1" noChangeArrowheads="1"/>
          </p:cNvPicPr>
          <p:nvPr/>
        </p:nvPicPr>
        <p:blipFill>
          <a:blip r:embed="rId8"/>
          <a:srcRect/>
          <a:stretch>
            <a:fillRect/>
          </a:stretch>
        </p:blipFill>
        <p:spPr bwMode="auto">
          <a:xfrm>
            <a:off x="1004888" y="4429125"/>
            <a:ext cx="1698625" cy="1643063"/>
          </a:xfrm>
          <a:prstGeom prst="rect">
            <a:avLst/>
          </a:prstGeom>
          <a:noFill/>
          <a:ln w="9525">
            <a:noFill/>
            <a:miter lim="800000"/>
            <a:headEnd/>
            <a:tailEnd/>
          </a:ln>
        </p:spPr>
      </p:pic>
      <p:pic>
        <p:nvPicPr>
          <p:cNvPr id="26" name="Picture 2"/>
          <p:cNvPicPr>
            <a:picLocks noChangeAspect="1" noChangeArrowheads="1"/>
          </p:cNvPicPr>
          <p:nvPr/>
        </p:nvPicPr>
        <p:blipFill>
          <a:blip r:embed="rId9"/>
          <a:srcRect/>
          <a:stretch>
            <a:fillRect/>
          </a:stretch>
        </p:blipFill>
        <p:spPr bwMode="auto">
          <a:xfrm>
            <a:off x="2754313" y="4429125"/>
            <a:ext cx="822325" cy="1649413"/>
          </a:xfrm>
          <a:prstGeom prst="rect">
            <a:avLst/>
          </a:prstGeom>
          <a:noFill/>
          <a:ln w="9525">
            <a:noFill/>
            <a:miter lim="800000"/>
            <a:headEnd/>
            <a:tailEnd/>
          </a:ln>
        </p:spPr>
      </p:pic>
      <p:pic>
        <p:nvPicPr>
          <p:cNvPr id="27" name="Picture 3"/>
          <p:cNvPicPr>
            <a:picLocks noChangeAspect="1" noChangeArrowheads="1"/>
          </p:cNvPicPr>
          <p:nvPr/>
        </p:nvPicPr>
        <p:blipFill>
          <a:blip r:embed="rId10"/>
          <a:srcRect/>
          <a:stretch>
            <a:fillRect/>
          </a:stretch>
        </p:blipFill>
        <p:spPr bwMode="auto">
          <a:xfrm>
            <a:off x="3646488" y="4429125"/>
            <a:ext cx="1144587" cy="1643063"/>
          </a:xfrm>
          <a:prstGeom prst="rect">
            <a:avLst/>
          </a:prstGeom>
          <a:noFill/>
          <a:ln w="9525">
            <a:noFill/>
            <a:miter lim="800000"/>
            <a:headEnd/>
            <a:tailEnd/>
          </a:ln>
        </p:spPr>
      </p:pic>
      <p:pic>
        <p:nvPicPr>
          <p:cNvPr id="28" name="Picture 4"/>
          <p:cNvPicPr>
            <a:picLocks noChangeAspect="1" noChangeArrowheads="1"/>
          </p:cNvPicPr>
          <p:nvPr/>
        </p:nvPicPr>
        <p:blipFill>
          <a:blip r:embed="rId11"/>
          <a:srcRect/>
          <a:stretch>
            <a:fillRect/>
          </a:stretch>
        </p:blipFill>
        <p:spPr bwMode="auto">
          <a:xfrm>
            <a:off x="4862513" y="4429125"/>
            <a:ext cx="1643062" cy="1643063"/>
          </a:xfrm>
          <a:prstGeom prst="rect">
            <a:avLst/>
          </a:prstGeom>
          <a:noFill/>
          <a:ln w="9525">
            <a:noFill/>
            <a:miter lim="800000"/>
            <a:headEnd/>
            <a:tailEnd/>
          </a:ln>
        </p:spPr>
      </p:pic>
      <p:pic>
        <p:nvPicPr>
          <p:cNvPr id="29" name="Picture 5"/>
          <p:cNvPicPr>
            <a:picLocks noChangeAspect="1" noChangeArrowheads="1"/>
          </p:cNvPicPr>
          <p:nvPr/>
        </p:nvPicPr>
        <p:blipFill>
          <a:blip r:embed="rId12"/>
          <a:srcRect/>
          <a:stretch>
            <a:fillRect/>
          </a:stretch>
        </p:blipFill>
        <p:spPr bwMode="auto">
          <a:xfrm>
            <a:off x="2005013" y="2500313"/>
            <a:ext cx="1857375" cy="1857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500" fill="hold"/>
                                        <p:tgtEl>
                                          <p:spTgt spid="28"/>
                                        </p:tgtEl>
                                        <p:attrNameLst>
                                          <p:attrName>ppt_w</p:attrName>
                                        </p:attrNameLst>
                                      </p:cBhvr>
                                      <p:tavLst>
                                        <p:tav tm="0">
                                          <p:val>
                                            <p:fltVal val="0"/>
                                          </p:val>
                                        </p:tav>
                                        <p:tav tm="100000">
                                          <p:val>
                                            <p:strVal val="#ppt_w"/>
                                          </p:val>
                                        </p:tav>
                                      </p:tavLst>
                                    </p:anim>
                                    <p:anim calcmode="lin" valueType="num">
                                      <p:cBhvr>
                                        <p:cTn id="40" dur="500" fill="hold"/>
                                        <p:tgtEl>
                                          <p:spTgt spid="28"/>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ppt_w</p:attrName>
                                        </p:attrNameLst>
                                      </p:cBhvr>
                                      <p:tavLst>
                                        <p:tav tm="0">
                                          <p:val>
                                            <p:fltVal val="0"/>
                                          </p:val>
                                        </p:tav>
                                        <p:tav tm="100000">
                                          <p:val>
                                            <p:strVal val="#ppt_w"/>
                                          </p:val>
                                        </p:tav>
                                      </p:tavLst>
                                    </p:anim>
                                    <p:anim calcmode="lin" valueType="num">
                                      <p:cBhvr>
                                        <p:cTn id="44"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E300D1D1-05AD-4486-BF51-452EA7E49553}" type="slidenum">
              <a:rPr lang="zh-CN" altLang="en-US"/>
              <a:pPr>
                <a:defRPr/>
              </a:pPr>
              <a:t>20</a:t>
            </a:fld>
            <a:endParaRPr lang="zh-CN" altLang="en-US"/>
          </a:p>
        </p:txBody>
      </p:sp>
      <p:pic>
        <p:nvPicPr>
          <p:cNvPr id="49157" name="Picture 2"/>
          <p:cNvPicPr>
            <a:picLocks noGrp="1" noChangeAspect="1" noChangeArrowheads="1"/>
          </p:cNvPicPr>
          <p:nvPr>
            <p:ph idx="1"/>
          </p:nvPr>
        </p:nvPicPr>
        <p:blipFill>
          <a:blip r:embed="rId3"/>
          <a:srcRect/>
          <a:stretch>
            <a:fillRect/>
          </a:stretch>
        </p:blipFill>
        <p:spPr>
          <a:xfrm>
            <a:off x="1928813" y="1143000"/>
            <a:ext cx="5143500" cy="2571750"/>
          </a:xfrm>
        </p:spPr>
      </p:pic>
      <p:pic>
        <p:nvPicPr>
          <p:cNvPr id="49158" name="Picture 3"/>
          <p:cNvPicPr>
            <a:picLocks noChangeAspect="1" noChangeArrowheads="1"/>
          </p:cNvPicPr>
          <p:nvPr/>
        </p:nvPicPr>
        <p:blipFill>
          <a:blip r:embed="rId4"/>
          <a:srcRect/>
          <a:stretch>
            <a:fillRect/>
          </a:stretch>
        </p:blipFill>
        <p:spPr bwMode="auto">
          <a:xfrm>
            <a:off x="1928813" y="3786188"/>
            <a:ext cx="2555875" cy="2555875"/>
          </a:xfrm>
          <a:prstGeom prst="rect">
            <a:avLst/>
          </a:prstGeom>
          <a:noFill/>
          <a:ln w="9525">
            <a:noFill/>
            <a:miter lim="800000"/>
            <a:headEnd/>
            <a:tailEnd/>
          </a:ln>
        </p:spPr>
      </p:pic>
      <p:pic>
        <p:nvPicPr>
          <p:cNvPr id="49159" name="Picture 4"/>
          <p:cNvPicPr>
            <a:picLocks noChangeAspect="1" noChangeArrowheads="1"/>
          </p:cNvPicPr>
          <p:nvPr/>
        </p:nvPicPr>
        <p:blipFill>
          <a:blip r:embed="rId5"/>
          <a:srcRect/>
          <a:stretch>
            <a:fillRect/>
          </a:stretch>
        </p:blipFill>
        <p:spPr bwMode="auto">
          <a:xfrm>
            <a:off x="4516438" y="3786188"/>
            <a:ext cx="2555875" cy="255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820D3CF9-0049-46C7-AA74-FF43F801F720}" type="slidenum">
              <a:rPr lang="zh-CN" altLang="en-US"/>
              <a:pPr>
                <a:defRPr/>
              </a:pPr>
              <a:t>21</a:t>
            </a:fld>
            <a:endParaRPr lang="zh-CN" altLang="en-US"/>
          </a:p>
        </p:txBody>
      </p:sp>
      <p:pic>
        <p:nvPicPr>
          <p:cNvPr id="51205" name="Picture 2"/>
          <p:cNvPicPr>
            <a:picLocks noGrp="1" noChangeAspect="1" noChangeArrowheads="1"/>
          </p:cNvPicPr>
          <p:nvPr>
            <p:ph idx="1"/>
          </p:nvPr>
        </p:nvPicPr>
        <p:blipFill>
          <a:blip r:embed="rId3"/>
          <a:srcRect/>
          <a:stretch>
            <a:fillRect/>
          </a:stretch>
        </p:blipFill>
        <p:spPr>
          <a:xfrm>
            <a:off x="1428750" y="1020763"/>
            <a:ext cx="6072188" cy="2622550"/>
          </a:xfrm>
        </p:spPr>
      </p:pic>
      <p:pic>
        <p:nvPicPr>
          <p:cNvPr id="51206" name="Picture 3"/>
          <p:cNvPicPr>
            <a:picLocks noChangeAspect="1" noChangeArrowheads="1"/>
          </p:cNvPicPr>
          <p:nvPr/>
        </p:nvPicPr>
        <p:blipFill>
          <a:blip r:embed="rId4"/>
          <a:srcRect/>
          <a:stretch>
            <a:fillRect/>
          </a:stretch>
        </p:blipFill>
        <p:spPr bwMode="auto">
          <a:xfrm>
            <a:off x="1428750" y="3714750"/>
            <a:ext cx="3000375" cy="2578100"/>
          </a:xfrm>
          <a:prstGeom prst="rect">
            <a:avLst/>
          </a:prstGeom>
          <a:noFill/>
          <a:ln w="9525">
            <a:noFill/>
            <a:miter lim="800000"/>
            <a:headEnd/>
            <a:tailEnd/>
          </a:ln>
        </p:spPr>
      </p:pic>
      <p:pic>
        <p:nvPicPr>
          <p:cNvPr id="51207" name="Picture 4"/>
          <p:cNvPicPr>
            <a:picLocks noChangeAspect="1" noChangeArrowheads="1"/>
          </p:cNvPicPr>
          <p:nvPr/>
        </p:nvPicPr>
        <p:blipFill>
          <a:blip r:embed="rId5"/>
          <a:srcRect/>
          <a:stretch>
            <a:fillRect/>
          </a:stretch>
        </p:blipFill>
        <p:spPr bwMode="auto">
          <a:xfrm>
            <a:off x="4500563" y="3714750"/>
            <a:ext cx="2994025" cy="2571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BA3C78DF-A078-4346-B673-2B58BE3F4E9B}" type="slidenum">
              <a:rPr lang="zh-CN" altLang="en-US"/>
              <a:pPr>
                <a:defRPr/>
              </a:pPr>
              <a:t>22</a:t>
            </a:fld>
            <a:endParaRPr lang="zh-CN" altLang="en-US"/>
          </a:p>
        </p:txBody>
      </p:sp>
      <p:pic>
        <p:nvPicPr>
          <p:cNvPr id="53253" name="Picture 2"/>
          <p:cNvPicPr>
            <a:picLocks noGrp="1" noChangeAspect="1" noChangeArrowheads="1"/>
          </p:cNvPicPr>
          <p:nvPr>
            <p:ph idx="1"/>
          </p:nvPr>
        </p:nvPicPr>
        <p:blipFill>
          <a:blip r:embed="rId3"/>
          <a:srcRect/>
          <a:stretch>
            <a:fillRect/>
          </a:stretch>
        </p:blipFill>
        <p:spPr>
          <a:xfrm>
            <a:off x="1285875" y="1000125"/>
            <a:ext cx="3168650" cy="2376488"/>
          </a:xfrm>
        </p:spPr>
      </p:pic>
      <p:pic>
        <p:nvPicPr>
          <p:cNvPr id="53254" name="Picture 3"/>
          <p:cNvPicPr>
            <a:picLocks noChangeAspect="1" noChangeArrowheads="1"/>
          </p:cNvPicPr>
          <p:nvPr/>
        </p:nvPicPr>
        <p:blipFill>
          <a:blip r:embed="rId4"/>
          <a:srcRect/>
          <a:stretch>
            <a:fillRect/>
          </a:stretch>
        </p:blipFill>
        <p:spPr bwMode="auto">
          <a:xfrm>
            <a:off x="4506913" y="1000125"/>
            <a:ext cx="1584325" cy="2376488"/>
          </a:xfrm>
          <a:prstGeom prst="rect">
            <a:avLst/>
          </a:prstGeom>
          <a:noFill/>
          <a:ln w="9525">
            <a:noFill/>
            <a:miter lim="800000"/>
            <a:headEnd/>
            <a:tailEnd/>
          </a:ln>
        </p:spPr>
      </p:pic>
      <p:pic>
        <p:nvPicPr>
          <p:cNvPr id="53255" name="Picture 4"/>
          <p:cNvPicPr>
            <a:picLocks noChangeAspect="1" noChangeArrowheads="1"/>
          </p:cNvPicPr>
          <p:nvPr/>
        </p:nvPicPr>
        <p:blipFill>
          <a:blip r:embed="rId5"/>
          <a:srcRect/>
          <a:stretch>
            <a:fillRect/>
          </a:stretch>
        </p:blipFill>
        <p:spPr bwMode="auto">
          <a:xfrm>
            <a:off x="6143625" y="1000125"/>
            <a:ext cx="1584325" cy="2376488"/>
          </a:xfrm>
          <a:prstGeom prst="rect">
            <a:avLst/>
          </a:prstGeom>
          <a:noFill/>
          <a:ln w="9525">
            <a:noFill/>
            <a:miter lim="800000"/>
            <a:headEnd/>
            <a:tailEnd/>
          </a:ln>
        </p:spPr>
      </p:pic>
      <p:pic>
        <p:nvPicPr>
          <p:cNvPr id="53256" name="Picture 5"/>
          <p:cNvPicPr>
            <a:picLocks noChangeAspect="1" noChangeArrowheads="1"/>
          </p:cNvPicPr>
          <p:nvPr/>
        </p:nvPicPr>
        <p:blipFill>
          <a:blip r:embed="rId6"/>
          <a:srcRect/>
          <a:stretch>
            <a:fillRect/>
          </a:stretch>
        </p:blipFill>
        <p:spPr bwMode="auto">
          <a:xfrm>
            <a:off x="1285875" y="3695700"/>
            <a:ext cx="1584325" cy="2376488"/>
          </a:xfrm>
          <a:prstGeom prst="rect">
            <a:avLst/>
          </a:prstGeom>
          <a:noFill/>
          <a:ln w="9525">
            <a:noFill/>
            <a:miter lim="800000"/>
            <a:headEnd/>
            <a:tailEnd/>
          </a:ln>
        </p:spPr>
      </p:pic>
      <p:pic>
        <p:nvPicPr>
          <p:cNvPr id="53257" name="Picture 6"/>
          <p:cNvPicPr>
            <a:picLocks noChangeAspect="1" noChangeArrowheads="1"/>
          </p:cNvPicPr>
          <p:nvPr/>
        </p:nvPicPr>
        <p:blipFill>
          <a:blip r:embed="rId7"/>
          <a:srcRect/>
          <a:stretch>
            <a:fillRect/>
          </a:stretch>
        </p:blipFill>
        <p:spPr bwMode="auto">
          <a:xfrm>
            <a:off x="2901950" y="3695700"/>
            <a:ext cx="1593850" cy="2376488"/>
          </a:xfrm>
          <a:prstGeom prst="rect">
            <a:avLst/>
          </a:prstGeom>
          <a:noFill/>
          <a:ln w="9525">
            <a:noFill/>
            <a:miter lim="800000"/>
            <a:headEnd/>
            <a:tailEnd/>
          </a:ln>
        </p:spPr>
      </p:pic>
      <p:pic>
        <p:nvPicPr>
          <p:cNvPr id="53258" name="Picture 8"/>
          <p:cNvPicPr>
            <a:picLocks noChangeAspect="1" noChangeArrowheads="1"/>
          </p:cNvPicPr>
          <p:nvPr/>
        </p:nvPicPr>
        <p:blipFill>
          <a:blip r:embed="rId8"/>
          <a:srcRect/>
          <a:stretch>
            <a:fillRect/>
          </a:stretch>
        </p:blipFill>
        <p:spPr bwMode="auto">
          <a:xfrm>
            <a:off x="4527550" y="3695700"/>
            <a:ext cx="1584325" cy="2376488"/>
          </a:xfrm>
          <a:prstGeom prst="rect">
            <a:avLst/>
          </a:prstGeom>
          <a:noFill/>
          <a:ln w="9525">
            <a:noFill/>
            <a:miter lim="800000"/>
            <a:headEnd/>
            <a:tailEnd/>
          </a:ln>
        </p:spPr>
      </p:pic>
      <p:pic>
        <p:nvPicPr>
          <p:cNvPr id="53259" name="图片 13" descr="paper1017_final.jpg"/>
          <p:cNvPicPr>
            <a:picLocks noChangeAspect="1"/>
          </p:cNvPicPr>
          <p:nvPr/>
        </p:nvPicPr>
        <p:blipFill>
          <a:blip r:embed="rId9"/>
          <a:srcRect/>
          <a:stretch>
            <a:fillRect/>
          </a:stretch>
        </p:blipFill>
        <p:spPr bwMode="auto">
          <a:xfrm>
            <a:off x="6143625" y="3695700"/>
            <a:ext cx="1584325" cy="2376488"/>
          </a:xfrm>
          <a:prstGeom prst="rect">
            <a:avLst/>
          </a:prstGeom>
          <a:noFill/>
          <a:ln w="9525">
            <a:noFill/>
            <a:miter lim="800000"/>
            <a:headEnd/>
            <a:tailEnd/>
          </a:ln>
        </p:spPr>
      </p:pic>
      <p:sp>
        <p:nvSpPr>
          <p:cNvPr id="53260" name="TextBox 14"/>
          <p:cNvSpPr txBox="1">
            <a:spLocks noChangeArrowheads="1"/>
          </p:cNvSpPr>
          <p:nvPr/>
        </p:nvSpPr>
        <p:spPr bwMode="auto">
          <a:xfrm>
            <a:off x="1857375"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Input image</a:t>
            </a:r>
            <a:endParaRPr lang="zh-CN" altLang="en-US">
              <a:latin typeface="Times New Roman" pitchFamily="18" charset="0"/>
              <a:cs typeface="Times New Roman" pitchFamily="18" charset="0"/>
            </a:endParaRPr>
          </a:p>
        </p:txBody>
      </p:sp>
      <p:sp>
        <p:nvSpPr>
          <p:cNvPr id="53261" name="TextBox 15"/>
          <p:cNvSpPr txBox="1">
            <a:spLocks noChangeArrowheads="1"/>
          </p:cNvSpPr>
          <p:nvPr/>
        </p:nvSpPr>
        <p:spPr bwMode="auto">
          <a:xfrm>
            <a:off x="4286250"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Scaling</a:t>
            </a:r>
            <a:endParaRPr lang="zh-CN" altLang="en-US">
              <a:latin typeface="Times New Roman" pitchFamily="18" charset="0"/>
              <a:cs typeface="Times New Roman" pitchFamily="18" charset="0"/>
            </a:endParaRPr>
          </a:p>
        </p:txBody>
      </p:sp>
      <p:sp>
        <p:nvSpPr>
          <p:cNvPr id="53262" name="TextBox 16"/>
          <p:cNvSpPr txBox="1">
            <a:spLocks noChangeArrowheads="1"/>
          </p:cNvSpPr>
          <p:nvPr/>
        </p:nvSpPr>
        <p:spPr bwMode="auto">
          <a:xfrm>
            <a:off x="5857875"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Seam carving</a:t>
            </a:r>
            <a:endParaRPr lang="zh-CN" altLang="en-US">
              <a:latin typeface="Times New Roman" pitchFamily="18" charset="0"/>
              <a:cs typeface="Times New Roman" pitchFamily="18" charset="0"/>
            </a:endParaRPr>
          </a:p>
        </p:txBody>
      </p:sp>
      <p:sp>
        <p:nvSpPr>
          <p:cNvPr id="53263" name="TextBox 17"/>
          <p:cNvSpPr txBox="1">
            <a:spLocks noChangeArrowheads="1"/>
          </p:cNvSpPr>
          <p:nvPr/>
        </p:nvSpPr>
        <p:spPr bwMode="auto">
          <a:xfrm>
            <a:off x="1357313" y="60594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Wolf</a:t>
            </a:r>
            <a:endParaRPr lang="zh-CN" altLang="en-US">
              <a:latin typeface="Times New Roman" pitchFamily="18" charset="0"/>
              <a:cs typeface="Times New Roman" pitchFamily="18" charset="0"/>
            </a:endParaRPr>
          </a:p>
        </p:txBody>
      </p:sp>
      <p:sp>
        <p:nvSpPr>
          <p:cNvPr id="53264" name="TextBox 20"/>
          <p:cNvSpPr txBox="1">
            <a:spLocks noChangeArrowheads="1"/>
          </p:cNvSpPr>
          <p:nvPr/>
        </p:nvSpPr>
        <p:spPr bwMode="auto">
          <a:xfrm>
            <a:off x="3000375" y="60594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Gal</a:t>
            </a:r>
            <a:endParaRPr lang="zh-CN" altLang="en-US">
              <a:latin typeface="Times New Roman" pitchFamily="18" charset="0"/>
              <a:cs typeface="Times New Roman" pitchFamily="18" charset="0"/>
            </a:endParaRPr>
          </a:p>
        </p:txBody>
      </p:sp>
      <p:sp>
        <p:nvSpPr>
          <p:cNvPr id="53265" name="TextBox 21"/>
          <p:cNvSpPr txBox="1">
            <a:spLocks noChangeArrowheads="1"/>
          </p:cNvSpPr>
          <p:nvPr/>
        </p:nvSpPr>
        <p:spPr bwMode="auto">
          <a:xfrm>
            <a:off x="4643438" y="60721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Our</a:t>
            </a:r>
            <a:endParaRPr lang="zh-CN" altLang="en-US">
              <a:latin typeface="Times New Roman" pitchFamily="18" charset="0"/>
              <a:cs typeface="Times New Roman" pitchFamily="18" charset="0"/>
            </a:endParaRPr>
          </a:p>
        </p:txBody>
      </p:sp>
      <p:sp>
        <p:nvSpPr>
          <p:cNvPr id="53266" name="TextBox 22"/>
          <p:cNvSpPr txBox="1">
            <a:spLocks noChangeArrowheads="1"/>
          </p:cNvSpPr>
          <p:nvPr/>
        </p:nvSpPr>
        <p:spPr bwMode="auto">
          <a:xfrm>
            <a:off x="6286500" y="60721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Our</a:t>
            </a:r>
            <a:endParaRPr lang="zh-CN" alt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09F708C0-3241-4957-9B44-12A5FD057376}" type="slidenum">
              <a:rPr lang="zh-CN" altLang="en-US"/>
              <a:pPr>
                <a:defRPr/>
              </a:pPr>
              <a:t>23</a:t>
            </a:fld>
            <a:endParaRPr lang="zh-CN" altLang="en-US"/>
          </a:p>
        </p:txBody>
      </p:sp>
      <p:pic>
        <p:nvPicPr>
          <p:cNvPr id="55301" name="Picture 2"/>
          <p:cNvPicPr>
            <a:picLocks noGrp="1" noChangeAspect="1" noChangeArrowheads="1"/>
          </p:cNvPicPr>
          <p:nvPr>
            <p:ph idx="1"/>
          </p:nvPr>
        </p:nvPicPr>
        <p:blipFill>
          <a:blip r:embed="rId3"/>
          <a:srcRect/>
          <a:stretch>
            <a:fillRect/>
          </a:stretch>
        </p:blipFill>
        <p:spPr>
          <a:xfrm>
            <a:off x="1301750" y="1000125"/>
            <a:ext cx="3136900" cy="2376488"/>
          </a:xfrm>
        </p:spPr>
      </p:pic>
      <p:pic>
        <p:nvPicPr>
          <p:cNvPr id="55302" name="Picture 3"/>
          <p:cNvPicPr>
            <a:picLocks noChangeAspect="1" noChangeArrowheads="1"/>
          </p:cNvPicPr>
          <p:nvPr/>
        </p:nvPicPr>
        <p:blipFill>
          <a:blip r:embed="rId4"/>
          <a:srcRect/>
          <a:stretch>
            <a:fillRect/>
          </a:stretch>
        </p:blipFill>
        <p:spPr bwMode="auto">
          <a:xfrm>
            <a:off x="4514850" y="1000125"/>
            <a:ext cx="1568450" cy="2376488"/>
          </a:xfrm>
          <a:prstGeom prst="rect">
            <a:avLst/>
          </a:prstGeom>
          <a:noFill/>
          <a:ln w="9525">
            <a:noFill/>
            <a:miter lim="800000"/>
            <a:headEnd/>
            <a:tailEnd/>
          </a:ln>
        </p:spPr>
      </p:pic>
      <p:pic>
        <p:nvPicPr>
          <p:cNvPr id="55303" name="Picture 4"/>
          <p:cNvPicPr>
            <a:picLocks noChangeAspect="1" noChangeArrowheads="1"/>
          </p:cNvPicPr>
          <p:nvPr/>
        </p:nvPicPr>
        <p:blipFill>
          <a:blip r:embed="rId5"/>
          <a:srcRect/>
          <a:stretch>
            <a:fillRect/>
          </a:stretch>
        </p:blipFill>
        <p:spPr bwMode="auto">
          <a:xfrm>
            <a:off x="6149975" y="1000125"/>
            <a:ext cx="1571625" cy="2376488"/>
          </a:xfrm>
          <a:prstGeom prst="rect">
            <a:avLst/>
          </a:prstGeom>
          <a:noFill/>
          <a:ln w="9525">
            <a:noFill/>
            <a:miter lim="800000"/>
            <a:headEnd/>
            <a:tailEnd/>
          </a:ln>
        </p:spPr>
      </p:pic>
      <p:pic>
        <p:nvPicPr>
          <p:cNvPr id="55304" name="Picture 5"/>
          <p:cNvPicPr>
            <a:picLocks noChangeAspect="1" noChangeArrowheads="1"/>
          </p:cNvPicPr>
          <p:nvPr/>
        </p:nvPicPr>
        <p:blipFill>
          <a:blip r:embed="rId6"/>
          <a:srcRect/>
          <a:stretch>
            <a:fillRect/>
          </a:stretch>
        </p:blipFill>
        <p:spPr bwMode="auto">
          <a:xfrm>
            <a:off x="1292225" y="3695700"/>
            <a:ext cx="1571625" cy="2376488"/>
          </a:xfrm>
          <a:prstGeom prst="rect">
            <a:avLst/>
          </a:prstGeom>
          <a:noFill/>
          <a:ln w="9525">
            <a:noFill/>
            <a:miter lim="800000"/>
            <a:headEnd/>
            <a:tailEnd/>
          </a:ln>
        </p:spPr>
      </p:pic>
      <p:pic>
        <p:nvPicPr>
          <p:cNvPr id="55305" name="Picture 6"/>
          <p:cNvPicPr>
            <a:picLocks noChangeAspect="1" noChangeArrowheads="1"/>
          </p:cNvPicPr>
          <p:nvPr/>
        </p:nvPicPr>
        <p:blipFill>
          <a:blip r:embed="rId7"/>
          <a:srcRect/>
          <a:stretch>
            <a:fillRect/>
          </a:stretch>
        </p:blipFill>
        <p:spPr bwMode="auto">
          <a:xfrm>
            <a:off x="2914650" y="3695700"/>
            <a:ext cx="1568450" cy="2376488"/>
          </a:xfrm>
          <a:prstGeom prst="rect">
            <a:avLst/>
          </a:prstGeom>
          <a:noFill/>
          <a:ln w="9525">
            <a:noFill/>
            <a:miter lim="800000"/>
            <a:headEnd/>
            <a:tailEnd/>
          </a:ln>
        </p:spPr>
      </p:pic>
      <p:pic>
        <p:nvPicPr>
          <p:cNvPr id="55306" name="Picture 8"/>
          <p:cNvPicPr>
            <a:picLocks noChangeAspect="1" noChangeArrowheads="1"/>
          </p:cNvPicPr>
          <p:nvPr/>
        </p:nvPicPr>
        <p:blipFill>
          <a:blip r:embed="rId8"/>
          <a:srcRect/>
          <a:stretch>
            <a:fillRect/>
          </a:stretch>
        </p:blipFill>
        <p:spPr bwMode="auto">
          <a:xfrm>
            <a:off x="4535488" y="3695700"/>
            <a:ext cx="1568450" cy="2376488"/>
          </a:xfrm>
          <a:prstGeom prst="rect">
            <a:avLst/>
          </a:prstGeom>
          <a:noFill/>
          <a:ln w="9525">
            <a:noFill/>
            <a:miter lim="800000"/>
            <a:headEnd/>
            <a:tailEnd/>
          </a:ln>
        </p:spPr>
      </p:pic>
      <p:pic>
        <p:nvPicPr>
          <p:cNvPr id="55307" name="图片 13" descr="paper1017_final.jpg"/>
          <p:cNvPicPr>
            <a:picLocks noChangeAspect="1"/>
          </p:cNvPicPr>
          <p:nvPr/>
        </p:nvPicPr>
        <p:blipFill>
          <a:blip r:embed="rId9"/>
          <a:srcRect/>
          <a:stretch>
            <a:fillRect/>
          </a:stretch>
        </p:blipFill>
        <p:spPr bwMode="auto">
          <a:xfrm>
            <a:off x="6148388" y="3695700"/>
            <a:ext cx="1574800" cy="2376488"/>
          </a:xfrm>
          <a:prstGeom prst="rect">
            <a:avLst/>
          </a:prstGeom>
          <a:noFill/>
          <a:ln w="9525">
            <a:noFill/>
            <a:miter lim="800000"/>
            <a:headEnd/>
            <a:tailEnd/>
          </a:ln>
        </p:spPr>
      </p:pic>
      <p:sp>
        <p:nvSpPr>
          <p:cNvPr id="55308" name="TextBox 14"/>
          <p:cNvSpPr txBox="1">
            <a:spLocks noChangeArrowheads="1"/>
          </p:cNvSpPr>
          <p:nvPr/>
        </p:nvSpPr>
        <p:spPr bwMode="auto">
          <a:xfrm>
            <a:off x="1857375"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Input image</a:t>
            </a:r>
            <a:endParaRPr lang="zh-CN" altLang="en-US">
              <a:latin typeface="Times New Roman" pitchFamily="18" charset="0"/>
              <a:cs typeface="Times New Roman" pitchFamily="18" charset="0"/>
            </a:endParaRPr>
          </a:p>
        </p:txBody>
      </p:sp>
      <p:sp>
        <p:nvSpPr>
          <p:cNvPr id="55309" name="TextBox 15"/>
          <p:cNvSpPr txBox="1">
            <a:spLocks noChangeArrowheads="1"/>
          </p:cNvSpPr>
          <p:nvPr/>
        </p:nvSpPr>
        <p:spPr bwMode="auto">
          <a:xfrm>
            <a:off x="4286250"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Scaling</a:t>
            </a:r>
            <a:endParaRPr lang="zh-CN" altLang="en-US">
              <a:latin typeface="Times New Roman" pitchFamily="18" charset="0"/>
              <a:cs typeface="Times New Roman" pitchFamily="18" charset="0"/>
            </a:endParaRPr>
          </a:p>
        </p:txBody>
      </p:sp>
      <p:sp>
        <p:nvSpPr>
          <p:cNvPr id="55310" name="TextBox 16"/>
          <p:cNvSpPr txBox="1">
            <a:spLocks noChangeArrowheads="1"/>
          </p:cNvSpPr>
          <p:nvPr/>
        </p:nvSpPr>
        <p:spPr bwMode="auto">
          <a:xfrm>
            <a:off x="5857875"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Seam carving</a:t>
            </a:r>
            <a:endParaRPr lang="zh-CN" altLang="en-US">
              <a:latin typeface="Times New Roman" pitchFamily="18" charset="0"/>
              <a:cs typeface="Times New Roman" pitchFamily="18" charset="0"/>
            </a:endParaRPr>
          </a:p>
        </p:txBody>
      </p:sp>
      <p:sp>
        <p:nvSpPr>
          <p:cNvPr id="55311" name="TextBox 17"/>
          <p:cNvSpPr txBox="1">
            <a:spLocks noChangeArrowheads="1"/>
          </p:cNvSpPr>
          <p:nvPr/>
        </p:nvSpPr>
        <p:spPr bwMode="auto">
          <a:xfrm>
            <a:off x="1285875" y="6059488"/>
            <a:ext cx="157162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Random walk</a:t>
            </a:r>
            <a:endParaRPr lang="zh-CN" altLang="en-US">
              <a:latin typeface="Times New Roman" pitchFamily="18" charset="0"/>
              <a:cs typeface="Times New Roman" pitchFamily="18" charset="0"/>
            </a:endParaRPr>
          </a:p>
        </p:txBody>
      </p:sp>
      <p:sp>
        <p:nvSpPr>
          <p:cNvPr id="55312" name="TextBox 20"/>
          <p:cNvSpPr txBox="1">
            <a:spLocks noChangeArrowheads="1"/>
          </p:cNvSpPr>
          <p:nvPr/>
        </p:nvSpPr>
        <p:spPr bwMode="auto">
          <a:xfrm>
            <a:off x="3000375" y="60594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OSS</a:t>
            </a:r>
            <a:endParaRPr lang="zh-CN" altLang="en-US">
              <a:latin typeface="Times New Roman" pitchFamily="18" charset="0"/>
              <a:cs typeface="Times New Roman" pitchFamily="18" charset="0"/>
            </a:endParaRPr>
          </a:p>
        </p:txBody>
      </p:sp>
      <p:sp>
        <p:nvSpPr>
          <p:cNvPr id="55313" name="TextBox 21"/>
          <p:cNvSpPr txBox="1">
            <a:spLocks noChangeArrowheads="1"/>
          </p:cNvSpPr>
          <p:nvPr/>
        </p:nvSpPr>
        <p:spPr bwMode="auto">
          <a:xfrm>
            <a:off x="4643438" y="60721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Our</a:t>
            </a:r>
            <a:endParaRPr lang="zh-CN" altLang="en-US">
              <a:latin typeface="Times New Roman" pitchFamily="18" charset="0"/>
              <a:cs typeface="Times New Roman" pitchFamily="18" charset="0"/>
            </a:endParaRPr>
          </a:p>
        </p:txBody>
      </p:sp>
      <p:sp>
        <p:nvSpPr>
          <p:cNvPr id="55314" name="TextBox 22"/>
          <p:cNvSpPr txBox="1">
            <a:spLocks noChangeArrowheads="1"/>
          </p:cNvSpPr>
          <p:nvPr/>
        </p:nvSpPr>
        <p:spPr bwMode="auto">
          <a:xfrm>
            <a:off x="6286500" y="60721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Our</a:t>
            </a:r>
            <a:endParaRPr lang="zh-CN" alt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Comparisons</a:t>
            </a: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9D93A328-50FA-4D49-8AFD-E964888BDEB8}" type="slidenum">
              <a:rPr lang="zh-CN" altLang="en-US"/>
              <a:pPr>
                <a:defRPr/>
              </a:pPr>
              <a:t>24</a:t>
            </a:fld>
            <a:endParaRPr lang="zh-CN" altLang="en-US"/>
          </a:p>
        </p:txBody>
      </p:sp>
      <p:pic>
        <p:nvPicPr>
          <p:cNvPr id="57349" name="Picture 2"/>
          <p:cNvPicPr>
            <a:picLocks noGrp="1" noChangeAspect="1" noChangeArrowheads="1"/>
          </p:cNvPicPr>
          <p:nvPr>
            <p:ph idx="1"/>
          </p:nvPr>
        </p:nvPicPr>
        <p:blipFill>
          <a:blip r:embed="rId3"/>
          <a:srcRect/>
          <a:stretch>
            <a:fillRect/>
          </a:stretch>
        </p:blipFill>
        <p:spPr>
          <a:xfrm>
            <a:off x="1301750" y="1011238"/>
            <a:ext cx="3136900" cy="2352675"/>
          </a:xfrm>
        </p:spPr>
      </p:pic>
      <p:pic>
        <p:nvPicPr>
          <p:cNvPr id="57350" name="Picture 3"/>
          <p:cNvPicPr>
            <a:picLocks noChangeAspect="1" noChangeArrowheads="1"/>
          </p:cNvPicPr>
          <p:nvPr/>
        </p:nvPicPr>
        <p:blipFill>
          <a:blip r:embed="rId4"/>
          <a:srcRect/>
          <a:stretch>
            <a:fillRect/>
          </a:stretch>
        </p:blipFill>
        <p:spPr bwMode="auto">
          <a:xfrm>
            <a:off x="4514850" y="1011238"/>
            <a:ext cx="1568450" cy="2352675"/>
          </a:xfrm>
          <a:prstGeom prst="rect">
            <a:avLst/>
          </a:prstGeom>
          <a:noFill/>
          <a:ln w="9525">
            <a:noFill/>
            <a:miter lim="800000"/>
            <a:headEnd/>
            <a:tailEnd/>
          </a:ln>
        </p:spPr>
      </p:pic>
      <p:pic>
        <p:nvPicPr>
          <p:cNvPr id="57351" name="Picture 4"/>
          <p:cNvPicPr>
            <a:picLocks noChangeAspect="1" noChangeArrowheads="1"/>
          </p:cNvPicPr>
          <p:nvPr/>
        </p:nvPicPr>
        <p:blipFill>
          <a:blip r:embed="rId5"/>
          <a:srcRect/>
          <a:stretch>
            <a:fillRect/>
          </a:stretch>
        </p:blipFill>
        <p:spPr bwMode="auto">
          <a:xfrm>
            <a:off x="6149975" y="1009650"/>
            <a:ext cx="1571625" cy="2357438"/>
          </a:xfrm>
          <a:prstGeom prst="rect">
            <a:avLst/>
          </a:prstGeom>
          <a:noFill/>
          <a:ln w="9525">
            <a:noFill/>
            <a:miter lim="800000"/>
            <a:headEnd/>
            <a:tailEnd/>
          </a:ln>
        </p:spPr>
      </p:pic>
      <p:pic>
        <p:nvPicPr>
          <p:cNvPr id="57352" name="Picture 5"/>
          <p:cNvPicPr>
            <a:picLocks noChangeAspect="1" noChangeArrowheads="1"/>
          </p:cNvPicPr>
          <p:nvPr/>
        </p:nvPicPr>
        <p:blipFill>
          <a:blip r:embed="rId6"/>
          <a:srcRect/>
          <a:stretch>
            <a:fillRect/>
          </a:stretch>
        </p:blipFill>
        <p:spPr bwMode="auto">
          <a:xfrm>
            <a:off x="1292225" y="3705225"/>
            <a:ext cx="1571625" cy="2357438"/>
          </a:xfrm>
          <a:prstGeom prst="rect">
            <a:avLst/>
          </a:prstGeom>
          <a:noFill/>
          <a:ln w="9525">
            <a:noFill/>
            <a:miter lim="800000"/>
            <a:headEnd/>
            <a:tailEnd/>
          </a:ln>
        </p:spPr>
      </p:pic>
      <p:pic>
        <p:nvPicPr>
          <p:cNvPr id="57353" name="Picture 6"/>
          <p:cNvPicPr>
            <a:picLocks noChangeAspect="1" noChangeArrowheads="1"/>
          </p:cNvPicPr>
          <p:nvPr/>
        </p:nvPicPr>
        <p:blipFill>
          <a:blip r:embed="rId7"/>
          <a:srcRect/>
          <a:stretch>
            <a:fillRect/>
          </a:stretch>
        </p:blipFill>
        <p:spPr bwMode="auto">
          <a:xfrm>
            <a:off x="2914650" y="3708400"/>
            <a:ext cx="1568450" cy="2352675"/>
          </a:xfrm>
          <a:prstGeom prst="rect">
            <a:avLst/>
          </a:prstGeom>
          <a:noFill/>
          <a:ln w="9525">
            <a:noFill/>
            <a:miter lim="800000"/>
            <a:headEnd/>
            <a:tailEnd/>
          </a:ln>
        </p:spPr>
      </p:pic>
      <p:pic>
        <p:nvPicPr>
          <p:cNvPr id="57354" name="Picture 8"/>
          <p:cNvPicPr>
            <a:picLocks noChangeAspect="1" noChangeArrowheads="1"/>
          </p:cNvPicPr>
          <p:nvPr/>
        </p:nvPicPr>
        <p:blipFill>
          <a:blip r:embed="rId8"/>
          <a:srcRect/>
          <a:stretch>
            <a:fillRect/>
          </a:stretch>
        </p:blipFill>
        <p:spPr bwMode="auto">
          <a:xfrm>
            <a:off x="4535488" y="3708400"/>
            <a:ext cx="1568450" cy="2352675"/>
          </a:xfrm>
          <a:prstGeom prst="rect">
            <a:avLst/>
          </a:prstGeom>
          <a:noFill/>
          <a:ln w="9525">
            <a:noFill/>
            <a:miter lim="800000"/>
            <a:headEnd/>
            <a:tailEnd/>
          </a:ln>
        </p:spPr>
      </p:pic>
      <p:pic>
        <p:nvPicPr>
          <p:cNvPr id="57355" name="图片 13" descr="paper1017_final.jpg"/>
          <p:cNvPicPr>
            <a:picLocks noChangeAspect="1"/>
          </p:cNvPicPr>
          <p:nvPr/>
        </p:nvPicPr>
        <p:blipFill>
          <a:blip r:embed="rId9"/>
          <a:srcRect/>
          <a:stretch>
            <a:fillRect/>
          </a:stretch>
        </p:blipFill>
        <p:spPr bwMode="auto">
          <a:xfrm>
            <a:off x="6148388" y="3702050"/>
            <a:ext cx="1574800" cy="2363788"/>
          </a:xfrm>
          <a:prstGeom prst="rect">
            <a:avLst/>
          </a:prstGeom>
          <a:noFill/>
          <a:ln w="9525">
            <a:noFill/>
            <a:miter lim="800000"/>
            <a:headEnd/>
            <a:tailEnd/>
          </a:ln>
        </p:spPr>
      </p:pic>
      <p:sp>
        <p:nvSpPr>
          <p:cNvPr id="57356" name="TextBox 14"/>
          <p:cNvSpPr txBox="1">
            <a:spLocks noChangeArrowheads="1"/>
          </p:cNvSpPr>
          <p:nvPr/>
        </p:nvSpPr>
        <p:spPr bwMode="auto">
          <a:xfrm>
            <a:off x="1857375"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Input image</a:t>
            </a:r>
            <a:endParaRPr lang="zh-CN" altLang="en-US">
              <a:latin typeface="Times New Roman" pitchFamily="18" charset="0"/>
              <a:cs typeface="Times New Roman" pitchFamily="18" charset="0"/>
            </a:endParaRPr>
          </a:p>
        </p:txBody>
      </p:sp>
      <p:sp>
        <p:nvSpPr>
          <p:cNvPr id="57357" name="TextBox 15"/>
          <p:cNvSpPr txBox="1">
            <a:spLocks noChangeArrowheads="1"/>
          </p:cNvSpPr>
          <p:nvPr/>
        </p:nvSpPr>
        <p:spPr bwMode="auto">
          <a:xfrm>
            <a:off x="4286250"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Scaling</a:t>
            </a:r>
            <a:endParaRPr lang="zh-CN" altLang="en-US">
              <a:latin typeface="Times New Roman" pitchFamily="18" charset="0"/>
              <a:cs typeface="Times New Roman" pitchFamily="18" charset="0"/>
            </a:endParaRPr>
          </a:p>
        </p:txBody>
      </p:sp>
      <p:sp>
        <p:nvSpPr>
          <p:cNvPr id="57358" name="TextBox 16"/>
          <p:cNvSpPr txBox="1">
            <a:spLocks noChangeArrowheads="1"/>
          </p:cNvSpPr>
          <p:nvPr/>
        </p:nvSpPr>
        <p:spPr bwMode="auto">
          <a:xfrm>
            <a:off x="5857875" y="3357563"/>
            <a:ext cx="2071688"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Seam carving</a:t>
            </a:r>
            <a:endParaRPr lang="zh-CN" altLang="en-US">
              <a:latin typeface="Times New Roman" pitchFamily="18" charset="0"/>
              <a:cs typeface="Times New Roman" pitchFamily="18" charset="0"/>
            </a:endParaRPr>
          </a:p>
        </p:txBody>
      </p:sp>
      <p:sp>
        <p:nvSpPr>
          <p:cNvPr id="57359" name="TextBox 17"/>
          <p:cNvSpPr txBox="1">
            <a:spLocks noChangeArrowheads="1"/>
          </p:cNvSpPr>
          <p:nvPr/>
        </p:nvSpPr>
        <p:spPr bwMode="auto">
          <a:xfrm>
            <a:off x="1285875" y="6059488"/>
            <a:ext cx="157162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Random walk</a:t>
            </a:r>
            <a:endParaRPr lang="zh-CN" altLang="en-US">
              <a:latin typeface="Times New Roman" pitchFamily="18" charset="0"/>
              <a:cs typeface="Times New Roman" pitchFamily="18" charset="0"/>
            </a:endParaRPr>
          </a:p>
        </p:txBody>
      </p:sp>
      <p:sp>
        <p:nvSpPr>
          <p:cNvPr id="57360" name="TextBox 20"/>
          <p:cNvSpPr txBox="1">
            <a:spLocks noChangeArrowheads="1"/>
          </p:cNvSpPr>
          <p:nvPr/>
        </p:nvSpPr>
        <p:spPr bwMode="auto">
          <a:xfrm>
            <a:off x="3000375" y="60594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OSS</a:t>
            </a:r>
            <a:endParaRPr lang="zh-CN" altLang="en-US">
              <a:latin typeface="Times New Roman" pitchFamily="18" charset="0"/>
              <a:cs typeface="Times New Roman" pitchFamily="18" charset="0"/>
            </a:endParaRPr>
          </a:p>
        </p:txBody>
      </p:sp>
      <p:sp>
        <p:nvSpPr>
          <p:cNvPr id="57361" name="TextBox 21"/>
          <p:cNvSpPr txBox="1">
            <a:spLocks noChangeArrowheads="1"/>
          </p:cNvSpPr>
          <p:nvPr/>
        </p:nvSpPr>
        <p:spPr bwMode="auto">
          <a:xfrm>
            <a:off x="4643438" y="60721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Our</a:t>
            </a:r>
            <a:endParaRPr lang="zh-CN" altLang="en-US">
              <a:latin typeface="Times New Roman" pitchFamily="18" charset="0"/>
              <a:cs typeface="Times New Roman" pitchFamily="18" charset="0"/>
            </a:endParaRPr>
          </a:p>
        </p:txBody>
      </p:sp>
      <p:sp>
        <p:nvSpPr>
          <p:cNvPr id="57362" name="TextBox 22"/>
          <p:cNvSpPr txBox="1">
            <a:spLocks noChangeArrowheads="1"/>
          </p:cNvSpPr>
          <p:nvPr/>
        </p:nvSpPr>
        <p:spPr bwMode="auto">
          <a:xfrm>
            <a:off x="6286500" y="6072188"/>
            <a:ext cx="1285875" cy="369887"/>
          </a:xfrm>
          <a:prstGeom prst="rect">
            <a:avLst/>
          </a:prstGeom>
          <a:noFill/>
          <a:ln w="9525">
            <a:noFill/>
            <a:miter lim="800000"/>
            <a:headEnd/>
            <a:tailEnd/>
          </a:ln>
        </p:spPr>
        <p:txBody>
          <a:bodyPr>
            <a:spAutoFit/>
          </a:bodyPr>
          <a:lstStyle/>
          <a:p>
            <a:pPr algn="ctr"/>
            <a:r>
              <a:rPr lang="en-US" altLang="zh-CN">
                <a:latin typeface="Times New Roman" pitchFamily="18" charset="0"/>
                <a:cs typeface="Times New Roman" pitchFamily="18" charset="0"/>
              </a:rPr>
              <a:t>Our</a:t>
            </a:r>
            <a:endParaRPr lang="zh-CN" altLang="en-US">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Time Efficiency Comparisons</a:t>
            </a:r>
            <a:endParaRPr lang="zh-CN" altLang="en-US" dirty="0"/>
          </a:p>
        </p:txBody>
      </p:sp>
      <p:graphicFrame>
        <p:nvGraphicFramePr>
          <p:cNvPr id="7" name="内容占位符 6"/>
          <p:cNvGraphicFramePr>
            <a:graphicFrameLocks noGrp="1"/>
          </p:cNvGraphicFramePr>
          <p:nvPr>
            <p:ph idx="1"/>
          </p:nvPr>
        </p:nvGraphicFramePr>
        <p:xfrm>
          <a:off x="142875" y="1673225"/>
          <a:ext cx="8858250" cy="1112838"/>
        </p:xfrm>
        <a:graphic>
          <a:graphicData uri="http://schemas.openxmlformats.org/drawingml/2006/table">
            <a:tbl>
              <a:tblPr firstRow="1" bandRow="1">
                <a:tableStyleId>{5C22544A-7EE6-4342-B048-85BDC9FD1C3A}</a:tableStyleId>
              </a:tblPr>
              <a:tblGrid>
                <a:gridCol w="1214446"/>
                <a:gridCol w="1571636"/>
                <a:gridCol w="1750742"/>
                <a:gridCol w="1384116"/>
                <a:gridCol w="1614802"/>
                <a:gridCol w="1322538"/>
              </a:tblGrid>
              <a:tr h="370840">
                <a:tc>
                  <a:txBody>
                    <a:bodyPr/>
                    <a:lstStyle/>
                    <a:p>
                      <a:pPr algn="ctr"/>
                      <a:r>
                        <a:rPr lang="en-US" altLang="zh-CN" dirty="0" smtClean="0"/>
                        <a:t>Method</a:t>
                      </a:r>
                      <a:endParaRPr lang="zh-CN" altLang="en-US" dirty="0"/>
                    </a:p>
                  </a:txBody>
                  <a:tcPr/>
                </a:tc>
                <a:tc>
                  <a:txBody>
                    <a:bodyPr/>
                    <a:lstStyle/>
                    <a:p>
                      <a:pPr algn="ctr"/>
                      <a:r>
                        <a:rPr lang="en-US" altLang="zh-CN" dirty="0" smtClean="0"/>
                        <a:t>Seam carving</a:t>
                      </a:r>
                      <a:endParaRPr lang="zh-CN" altLang="en-US" dirty="0"/>
                    </a:p>
                  </a:txBody>
                  <a:tcPr/>
                </a:tc>
                <a:tc>
                  <a:txBody>
                    <a:bodyPr/>
                    <a:lstStyle/>
                    <a:p>
                      <a:pPr algn="ctr"/>
                      <a:r>
                        <a:rPr lang="en-US" altLang="zh-CN" dirty="0" smtClean="0"/>
                        <a:t>OSS</a:t>
                      </a:r>
                      <a:endParaRPr lang="zh-CN" altLang="en-US" dirty="0"/>
                    </a:p>
                  </a:txBody>
                  <a:tcPr/>
                </a:tc>
                <a:tc>
                  <a:txBody>
                    <a:bodyPr/>
                    <a:lstStyle/>
                    <a:p>
                      <a:pPr algn="ctr"/>
                      <a:r>
                        <a:rPr lang="en-US" altLang="zh-CN" dirty="0" smtClean="0"/>
                        <a:t>Wolf</a:t>
                      </a:r>
                      <a:endParaRPr lang="zh-CN" altLang="en-US" dirty="0"/>
                    </a:p>
                  </a:txBody>
                  <a:tcPr/>
                </a:tc>
                <a:tc>
                  <a:txBody>
                    <a:bodyPr/>
                    <a:lstStyle/>
                    <a:p>
                      <a:pPr algn="ctr"/>
                      <a:r>
                        <a:rPr lang="en-US" altLang="zh-CN" dirty="0" smtClean="0"/>
                        <a:t>Random Walk</a:t>
                      </a:r>
                      <a:endParaRPr lang="zh-CN" altLang="en-US" dirty="0"/>
                    </a:p>
                  </a:txBody>
                  <a:tcPr/>
                </a:tc>
                <a:tc>
                  <a:txBody>
                    <a:bodyPr/>
                    <a:lstStyle/>
                    <a:p>
                      <a:pPr algn="ctr"/>
                      <a:r>
                        <a:rPr lang="en-US" altLang="zh-CN" dirty="0" smtClean="0"/>
                        <a:t>Our</a:t>
                      </a:r>
                      <a:endParaRPr lang="zh-CN" altLang="en-US" dirty="0"/>
                    </a:p>
                  </a:txBody>
                  <a:tcPr/>
                </a:tc>
              </a:tr>
              <a:tr h="370840">
                <a:tc>
                  <a:txBody>
                    <a:bodyPr/>
                    <a:lstStyle/>
                    <a:p>
                      <a:pPr algn="ctr"/>
                      <a:r>
                        <a:rPr lang="en-US" altLang="zh-CN" dirty="0" smtClean="0"/>
                        <a:t>Time</a:t>
                      </a:r>
                      <a:endParaRPr lang="zh-CN" altLang="en-US" dirty="0"/>
                    </a:p>
                  </a:txBody>
                  <a:tcPr/>
                </a:tc>
                <a:tc>
                  <a:txBody>
                    <a:bodyPr/>
                    <a:lstStyle/>
                    <a:p>
                      <a:pPr algn="ctr"/>
                      <a:r>
                        <a:rPr lang="en-US" altLang="zh-CN" dirty="0" smtClean="0"/>
                        <a:t>1-2s</a:t>
                      </a:r>
                      <a:endParaRPr lang="zh-CN" altLang="en-US" dirty="0"/>
                    </a:p>
                  </a:txBody>
                  <a:tcPr/>
                </a:tc>
                <a:tc>
                  <a:txBody>
                    <a:bodyPr/>
                    <a:lstStyle/>
                    <a:p>
                      <a:pPr algn="ctr"/>
                      <a:r>
                        <a:rPr lang="en-US" altLang="zh-CN" dirty="0" smtClean="0"/>
                        <a:t>(0.034+0.002n)s</a:t>
                      </a:r>
                      <a:endParaRPr lang="zh-CN" altLang="en-US" dirty="0"/>
                    </a:p>
                  </a:txBody>
                  <a:tcPr/>
                </a:tc>
                <a:tc>
                  <a:txBody>
                    <a:bodyPr/>
                    <a:lstStyle/>
                    <a:p>
                      <a:pPr algn="ctr"/>
                      <a:r>
                        <a:rPr lang="en-US" altLang="zh-CN" dirty="0" smtClean="0"/>
                        <a:t>5.6s</a:t>
                      </a:r>
                      <a:endParaRPr lang="zh-CN" altLang="en-US" dirty="0"/>
                    </a:p>
                  </a:txBody>
                  <a:tcPr/>
                </a:tc>
                <a:tc>
                  <a:txBody>
                    <a:bodyPr/>
                    <a:lstStyle/>
                    <a:p>
                      <a:pPr algn="ctr"/>
                      <a:r>
                        <a:rPr lang="en-US" altLang="zh-CN" dirty="0" smtClean="0"/>
                        <a:t>0.21s</a:t>
                      </a:r>
                      <a:endParaRPr lang="zh-CN" altLang="en-US" dirty="0"/>
                    </a:p>
                  </a:txBody>
                  <a:tcPr/>
                </a:tc>
                <a:tc>
                  <a:txBody>
                    <a:bodyPr/>
                    <a:lstStyle/>
                    <a:p>
                      <a:pPr algn="ctr"/>
                      <a:r>
                        <a:rPr lang="en-US" altLang="zh-CN" dirty="0" smtClean="0"/>
                        <a:t>0.024s</a:t>
                      </a:r>
                      <a:endParaRPr lang="zh-CN" altLang="en-US" dirty="0"/>
                    </a:p>
                  </a:txBody>
                  <a:tcPr/>
                </a:tc>
              </a:tr>
              <a:tr h="370840">
                <a:tc>
                  <a:txBody>
                    <a:bodyPr/>
                    <a:lstStyle/>
                    <a:p>
                      <a:pPr algn="ctr"/>
                      <a:r>
                        <a:rPr lang="en-US" altLang="zh-CN" dirty="0" smtClean="0"/>
                        <a:t>Image Size</a:t>
                      </a:r>
                      <a:endParaRPr lang="zh-CN" altLang="en-US" dirty="0"/>
                    </a:p>
                  </a:txBody>
                  <a:tcPr/>
                </a:tc>
                <a:tc>
                  <a:txBody>
                    <a:bodyPr/>
                    <a:lstStyle/>
                    <a:p>
                      <a:pPr algn="ctr"/>
                      <a:r>
                        <a:rPr lang="en-US" altLang="zh-CN" dirty="0" smtClean="0"/>
                        <a:t>400×500</a:t>
                      </a:r>
                      <a:endParaRPr lang="zh-CN" altLang="en-US" dirty="0"/>
                    </a:p>
                  </a:txBody>
                  <a:tcPr/>
                </a:tc>
                <a:tc>
                  <a:txBody>
                    <a:bodyPr/>
                    <a:lstStyle/>
                    <a:p>
                      <a:pPr algn="ctr"/>
                      <a:r>
                        <a:rPr lang="en-US" altLang="zh-CN" dirty="0" smtClean="0"/>
                        <a:t>1024×754</a:t>
                      </a:r>
                      <a:endParaRPr lang="zh-CN" altLang="en-US" dirty="0"/>
                    </a:p>
                  </a:txBody>
                  <a:tcPr/>
                </a:tc>
                <a:tc>
                  <a:txBody>
                    <a:bodyPr/>
                    <a:lstStyle/>
                    <a:p>
                      <a:pPr algn="ctr"/>
                      <a:r>
                        <a:rPr lang="en-US" altLang="zh-CN" dirty="0" smtClean="0"/>
                        <a:t>1024×754</a:t>
                      </a:r>
                      <a:endParaRPr lang="zh-CN" altLang="en-US" dirty="0"/>
                    </a:p>
                  </a:txBody>
                  <a:tcPr/>
                </a:tc>
                <a:tc>
                  <a:txBody>
                    <a:bodyPr/>
                    <a:lstStyle/>
                    <a:p>
                      <a:pPr algn="ctr"/>
                      <a:r>
                        <a:rPr lang="en-US" altLang="zh-CN" dirty="0" smtClean="0"/>
                        <a:t>1024×754</a:t>
                      </a:r>
                      <a:endParaRPr lang="zh-CN" altLang="en-US" dirty="0"/>
                    </a:p>
                  </a:txBody>
                  <a:tcPr/>
                </a:tc>
                <a:tc>
                  <a:txBody>
                    <a:bodyPr/>
                    <a:lstStyle/>
                    <a:p>
                      <a:pPr algn="ctr"/>
                      <a:r>
                        <a:rPr lang="en-US" altLang="zh-CN" dirty="0" smtClean="0"/>
                        <a:t>1024×754</a:t>
                      </a:r>
                      <a:endParaRPr lang="zh-CN" altLang="en-US" dirty="0"/>
                    </a:p>
                  </a:txBody>
                  <a:tcPr/>
                </a:tc>
              </a:tr>
            </a:tbl>
          </a:graphicData>
        </a:graphic>
      </p:graphicFrame>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ECFC83AC-7904-405C-A9CD-D69C02371F5D}" type="slidenum">
              <a:rPr lang="zh-CN" altLang="en-US"/>
              <a:pPr>
                <a:defRPr/>
              </a:pPr>
              <a:t>25</a:t>
            </a:fld>
            <a:endParaRPr lang="zh-CN" altLang="en-US"/>
          </a:p>
        </p:txBody>
      </p:sp>
      <p:sp>
        <p:nvSpPr>
          <p:cNvPr id="59427" name="内容占位符 2"/>
          <p:cNvSpPr txBox="1">
            <a:spLocks/>
          </p:cNvSpPr>
          <p:nvPr/>
        </p:nvSpPr>
        <p:spPr bwMode="auto">
          <a:xfrm>
            <a:off x="457200" y="3000375"/>
            <a:ext cx="8229600" cy="3125788"/>
          </a:xfrm>
          <a:prstGeom prst="rect">
            <a:avLst/>
          </a:prstGeom>
          <a:noFill/>
          <a:ln w="9525">
            <a:noFill/>
            <a:miter lim="800000"/>
            <a:headEnd/>
            <a:tailEnd/>
          </a:ln>
        </p:spPr>
        <p:txBody>
          <a:bodyPr/>
          <a:lstStyle/>
          <a:p>
            <a:pPr marL="342900" indent="-342900">
              <a:spcBef>
                <a:spcPct val="20000"/>
              </a:spcBef>
              <a:buFont typeface="Arial" charset="0"/>
              <a:buChar char="•"/>
            </a:pPr>
            <a:r>
              <a:rPr lang="en-US" altLang="zh-CN" sz="3200">
                <a:latin typeface="Times New Roman" pitchFamily="18" charset="0"/>
                <a:cs typeface="Times New Roman" pitchFamily="18" charset="0"/>
              </a:rPr>
              <a:t>Experimental environment</a:t>
            </a:r>
          </a:p>
          <a:p>
            <a:pPr marL="742950" lvl="1" indent="-285750">
              <a:spcBef>
                <a:spcPct val="20000"/>
              </a:spcBef>
              <a:buFont typeface="Arial" charset="0"/>
              <a:buChar char="–"/>
            </a:pPr>
            <a:r>
              <a:rPr lang="en-US" altLang="zh-CN" sz="2800">
                <a:latin typeface="Times New Roman" pitchFamily="18" charset="0"/>
                <a:cs typeface="Times New Roman" pitchFamily="18" charset="0"/>
              </a:rPr>
              <a:t>CPU: 2.33GHz Duo CPU</a:t>
            </a:r>
          </a:p>
          <a:p>
            <a:pPr marL="742950" lvl="1" indent="-285750">
              <a:spcBef>
                <a:spcPct val="20000"/>
              </a:spcBef>
              <a:buFont typeface="Arial" charset="0"/>
              <a:buChar char="–"/>
            </a:pPr>
            <a:r>
              <a:rPr lang="en-US" altLang="zh-CN" sz="2800">
                <a:latin typeface="Times New Roman" pitchFamily="18" charset="0"/>
                <a:cs typeface="Times New Roman" pitchFamily="18" charset="0"/>
              </a:rPr>
              <a:t>RAM: 4GB RAM</a:t>
            </a:r>
          </a:p>
          <a:p>
            <a:pPr marL="742950" lvl="1" indent="-285750">
              <a:spcBef>
                <a:spcPct val="20000"/>
              </a:spcBef>
              <a:buFont typeface="Arial" charset="0"/>
              <a:buChar char="–"/>
            </a:pPr>
            <a:endParaRPr lang="zh-CN" altLang="en-US" sz="2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Conclusions</a:t>
            </a:r>
            <a:endParaRPr lang="zh-CN" altLang="en-US" dirty="0"/>
          </a:p>
        </p:txBody>
      </p:sp>
      <p:sp>
        <p:nvSpPr>
          <p:cNvPr id="61442" name="内容占位符 2"/>
          <p:cNvSpPr>
            <a:spLocks noGrp="1"/>
          </p:cNvSpPr>
          <p:nvPr>
            <p:ph idx="1"/>
          </p:nvPr>
        </p:nvSpPr>
        <p:spPr>
          <a:xfrm>
            <a:off x="457200" y="1214438"/>
            <a:ext cx="8229600" cy="4911725"/>
          </a:xfrm>
        </p:spPr>
        <p:txBody>
          <a:bodyPr/>
          <a:lstStyle/>
          <a:p>
            <a:pPr>
              <a:lnSpc>
                <a:spcPct val="90000"/>
              </a:lnSpc>
            </a:pPr>
            <a:r>
              <a:rPr lang="en-US" altLang="zh-CN" smtClean="0"/>
              <a:t>We have the following benefits compared to previous methods</a:t>
            </a:r>
          </a:p>
          <a:p>
            <a:pPr lvl="1">
              <a:lnSpc>
                <a:spcPct val="90000"/>
              </a:lnSpc>
            </a:pPr>
            <a:r>
              <a:rPr lang="en-US" altLang="zh-CN" smtClean="0"/>
              <a:t>Preservation of both local feature and global feature in a uniform way while previous methods only preserve local image features.</a:t>
            </a:r>
          </a:p>
          <a:p>
            <a:pPr lvl="1">
              <a:lnSpc>
                <a:spcPct val="90000"/>
              </a:lnSpc>
            </a:pPr>
            <a:r>
              <a:rPr lang="en-US" altLang="zh-CN" smtClean="0"/>
              <a:t>Better distortion diffusion in all directions, we allow a similarity transformation of handles, and the distortions are better diffused.</a:t>
            </a:r>
          </a:p>
          <a:p>
            <a:pPr lvl="1">
              <a:lnSpc>
                <a:spcPct val="90000"/>
              </a:lnSpc>
            </a:pPr>
            <a:r>
              <a:rPr lang="en-US" altLang="zh-CN" smtClean="0"/>
              <a:t>Our method has an efficient close form global optimal solution which also allows real time processing.</a:t>
            </a:r>
          </a:p>
          <a:p>
            <a:pPr lvl="1">
              <a:lnSpc>
                <a:spcPct val="90000"/>
              </a:lnSpc>
            </a:pPr>
            <a:endParaRPr lang="en-US" altLang="zh-CN"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4CB13E44-A64F-474D-8639-823975373653}" type="slidenum">
              <a:rPr lang="zh-CN" altLang="en-US"/>
              <a:pPr>
                <a:defRPr/>
              </a:pPr>
              <a:t>26</a:t>
            </a:fld>
            <a:endParaRPr lang="zh-CN" alt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C962D4E9-B227-440E-9519-5FB3F58DF023}" type="slidenum">
              <a:rPr lang="zh-CN" altLang="en-US"/>
              <a:pPr>
                <a:defRPr/>
              </a:pPr>
              <a:t>27</a:t>
            </a:fld>
            <a:endParaRPr lang="zh-CN" altLang="en-US"/>
          </a:p>
        </p:txBody>
      </p:sp>
      <p:sp>
        <p:nvSpPr>
          <p:cNvPr id="7" name="标题 1"/>
          <p:cNvSpPr txBox="1">
            <a:spLocks/>
          </p:cNvSpPr>
          <p:nvPr/>
        </p:nvSpPr>
        <p:spPr>
          <a:xfrm>
            <a:off x="500034" y="1744661"/>
            <a:ext cx="8215370" cy="1470025"/>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Aft>
                <a:spcPts val="0"/>
              </a:spcAft>
              <a:defRPr/>
            </a:pPr>
            <a:r>
              <a:rPr lang="en-US" altLang="zh-CN"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ea typeface="+mj-ea"/>
                <a:cs typeface="+mj-cs"/>
              </a:rPr>
              <a:t>Thanks for Your Attention</a:t>
            </a:r>
            <a:endParaRPr lang="zh-CN" alt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Monotype Corsiva" pitchFamily="66" charset="0"/>
              <a:ea typeface="+mj-ea"/>
              <a:cs typeface="+mj-cs"/>
            </a:endParaRPr>
          </a:p>
        </p:txBody>
      </p:sp>
      <p:sp>
        <p:nvSpPr>
          <p:cNvPr id="8" name="标题 1"/>
          <p:cNvSpPr txBox="1">
            <a:spLocks/>
          </p:cNvSpPr>
          <p:nvPr/>
        </p:nvSpPr>
        <p:spPr>
          <a:xfrm>
            <a:off x="571472" y="3357562"/>
            <a:ext cx="7772400" cy="1470025"/>
          </a:xfrm>
          <a:prstGeom prst="rect">
            <a:avLst/>
          </a:prstGeom>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Aft>
                <a:spcPts val="0"/>
              </a:spcAft>
              <a:defRPr/>
            </a:pPr>
            <a:r>
              <a:rPr lang="en-US" altLang="zh-CN"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mj-ea"/>
                <a:cs typeface="Times New Roman" pitchFamily="18" charset="0"/>
              </a:rPr>
              <a:t>Q&amp;A</a:t>
            </a:r>
            <a:endParaRPr lang="zh-CN" alt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Content aware image resizing</a:t>
            </a:r>
            <a:endParaRPr lang="zh-CN" altLang="en-US" dirty="0"/>
          </a:p>
        </p:txBody>
      </p:sp>
      <p:sp>
        <p:nvSpPr>
          <p:cNvPr id="3" name="内容占位符 2"/>
          <p:cNvSpPr>
            <a:spLocks noGrp="1"/>
          </p:cNvSpPr>
          <p:nvPr>
            <p:ph idx="1"/>
          </p:nvPr>
        </p:nvSpPr>
        <p:spPr>
          <a:xfrm>
            <a:off x="457200" y="1214438"/>
            <a:ext cx="8229600" cy="5143500"/>
          </a:xfrm>
        </p:spPr>
        <p:txBody>
          <a:bodyPr rtlCol="0">
            <a:normAutofit/>
          </a:bodyPr>
          <a:lstStyle/>
          <a:p>
            <a:pPr fontAlgn="auto">
              <a:spcAft>
                <a:spcPts val="0"/>
              </a:spcAft>
              <a:buFont typeface="Arial" pitchFamily="34" charset="0"/>
              <a:buChar char="•"/>
              <a:defRPr/>
            </a:pPr>
            <a:r>
              <a:rPr lang="en-US" altLang="zh-CN" dirty="0" smtClean="0">
                <a:solidFill>
                  <a:schemeClr val="bg1">
                    <a:lumMod val="75000"/>
                  </a:schemeClr>
                </a:solidFill>
              </a:rPr>
              <a:t>Display devices with widely differing resolutions as well as aspect ratios.</a:t>
            </a:r>
          </a:p>
          <a:p>
            <a:pPr fontAlgn="auto">
              <a:spcAft>
                <a:spcPts val="0"/>
              </a:spcAft>
              <a:buFont typeface="Arial" pitchFamily="34" charset="0"/>
              <a:buChar char="•"/>
              <a:defRPr/>
            </a:pPr>
            <a:endParaRPr lang="en-US" altLang="zh-CN" dirty="0" smtClean="0">
              <a:solidFill>
                <a:schemeClr val="bg1">
                  <a:lumMod val="75000"/>
                </a:schemeClr>
              </a:solidFill>
            </a:endParaRPr>
          </a:p>
          <a:p>
            <a:pPr fontAlgn="auto">
              <a:spcAft>
                <a:spcPts val="0"/>
              </a:spcAft>
              <a:buFont typeface="Arial" pitchFamily="34" charset="0"/>
              <a:buChar char="•"/>
              <a:defRPr/>
            </a:pPr>
            <a:endParaRPr lang="en-US" altLang="zh-CN" dirty="0" smtClean="0">
              <a:solidFill>
                <a:schemeClr val="bg1">
                  <a:lumMod val="75000"/>
                </a:schemeClr>
              </a:solidFill>
            </a:endParaRPr>
          </a:p>
          <a:p>
            <a:pPr fontAlgn="auto">
              <a:spcAft>
                <a:spcPts val="0"/>
              </a:spcAft>
              <a:buFont typeface="Arial" pitchFamily="34" charset="0"/>
              <a:buChar char="•"/>
              <a:defRPr/>
            </a:pPr>
            <a:endParaRPr lang="en-US" altLang="zh-CN" dirty="0" smtClean="0">
              <a:solidFill>
                <a:schemeClr val="bg1">
                  <a:lumMod val="75000"/>
                </a:schemeClr>
              </a:solidFill>
            </a:endParaRPr>
          </a:p>
          <a:p>
            <a:pPr fontAlgn="auto">
              <a:spcAft>
                <a:spcPts val="0"/>
              </a:spcAft>
              <a:buFont typeface="Arial" pitchFamily="34" charset="0"/>
              <a:buChar char="•"/>
              <a:defRPr/>
            </a:pPr>
            <a:endParaRPr lang="en-US" altLang="zh-CN" dirty="0" smtClean="0">
              <a:solidFill>
                <a:schemeClr val="bg1">
                  <a:lumMod val="75000"/>
                </a:schemeClr>
              </a:solidFill>
            </a:endParaRPr>
          </a:p>
          <a:p>
            <a:pPr fontAlgn="auto">
              <a:spcAft>
                <a:spcPts val="0"/>
              </a:spcAft>
              <a:buFont typeface="Arial" pitchFamily="34" charset="0"/>
              <a:buChar char="•"/>
              <a:defRPr/>
            </a:pPr>
            <a:endParaRPr lang="zh-CN" altLang="en-US" dirty="0" smtClean="0">
              <a:solidFill>
                <a:schemeClr val="bg1">
                  <a:lumMod val="75000"/>
                </a:schemeClr>
              </a:solidFill>
            </a:endParaRPr>
          </a:p>
          <a:p>
            <a:pPr fontAlgn="auto">
              <a:spcAft>
                <a:spcPts val="0"/>
              </a:spcAft>
              <a:buFont typeface="Arial" pitchFamily="34" charset="0"/>
              <a:buChar char="•"/>
              <a:defRPr/>
            </a:pPr>
            <a:r>
              <a:rPr lang="en-US" altLang="zh-CN" dirty="0" smtClean="0"/>
              <a:t>Content aware image resizing.</a:t>
            </a:r>
          </a:p>
          <a:p>
            <a:pPr fontAlgn="auto">
              <a:spcAft>
                <a:spcPts val="0"/>
              </a:spcAft>
              <a:buFont typeface="Arial" pitchFamily="34" charset="0"/>
              <a:buChar char="•"/>
              <a:defRPr/>
            </a:pP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B6A6DCC2-0226-4004-A3CB-67BADD16E677}" type="slidenum">
              <a:rPr lang="zh-CN" altLang="en-US"/>
              <a:pPr>
                <a:defRPr/>
              </a:pPr>
              <a:t>3</a:t>
            </a:fld>
            <a:endParaRPr lang="zh-CN" altLang="en-US"/>
          </a:p>
        </p:txBody>
      </p:sp>
      <p:pic>
        <p:nvPicPr>
          <p:cNvPr id="7" name="Picture 5"/>
          <p:cNvPicPr>
            <a:picLocks noChangeAspect="1" noChangeArrowheads="1"/>
          </p:cNvPicPr>
          <p:nvPr/>
        </p:nvPicPr>
        <p:blipFill>
          <a:blip r:embed="rId3"/>
          <a:srcRect/>
          <a:stretch>
            <a:fillRect/>
          </a:stretch>
        </p:blipFill>
        <p:spPr bwMode="auto">
          <a:xfrm>
            <a:off x="630238" y="2500313"/>
            <a:ext cx="3870325" cy="2428875"/>
          </a:xfrm>
          <a:prstGeom prst="rect">
            <a:avLst/>
          </a:prstGeom>
          <a:noFill/>
          <a:ln w="9525">
            <a:noFill/>
            <a:miter lim="800000"/>
            <a:headEnd/>
            <a:tailEnd/>
          </a:ln>
        </p:spPr>
      </p:pic>
      <p:pic>
        <p:nvPicPr>
          <p:cNvPr id="8" name="Picture 6"/>
          <p:cNvPicPr>
            <a:picLocks noChangeAspect="1" noChangeArrowheads="1"/>
          </p:cNvPicPr>
          <p:nvPr/>
        </p:nvPicPr>
        <p:blipFill>
          <a:blip r:embed="rId4"/>
          <a:srcRect/>
          <a:stretch>
            <a:fillRect/>
          </a:stretch>
        </p:blipFill>
        <p:spPr bwMode="auto">
          <a:xfrm>
            <a:off x="6516688" y="2500313"/>
            <a:ext cx="1912937" cy="2405062"/>
          </a:xfrm>
          <a:prstGeom prst="rect">
            <a:avLst/>
          </a:prstGeom>
          <a:noFill/>
          <a:ln w="9525">
            <a:noFill/>
            <a:miter lim="800000"/>
            <a:headEnd/>
            <a:tailEnd/>
          </a:ln>
        </p:spPr>
      </p:pic>
      <p:sp>
        <p:nvSpPr>
          <p:cNvPr id="9" name="AutoShape 7"/>
          <p:cNvSpPr>
            <a:spLocks noChangeArrowheads="1"/>
          </p:cNvSpPr>
          <p:nvPr/>
        </p:nvSpPr>
        <p:spPr bwMode="auto">
          <a:xfrm>
            <a:off x="4775200" y="3816350"/>
            <a:ext cx="1439863" cy="360363"/>
          </a:xfrm>
          <a:prstGeom prst="rightArrow">
            <a:avLst>
              <a:gd name="adj1" fmla="val 50000"/>
              <a:gd name="adj2" fmla="val 99890"/>
            </a:avLst>
          </a:prstGeom>
          <a:solidFill>
            <a:schemeClr val="accent1"/>
          </a:solidFill>
          <a:ln w="9525">
            <a:solidFill>
              <a:schemeClr val="tx1"/>
            </a:solidFill>
            <a:miter lim="800000"/>
            <a:headEnd/>
            <a:tailEnd/>
          </a:ln>
        </p:spPr>
        <p:txBody>
          <a:bodyPr wrap="none" anchor="ctr"/>
          <a:lstStyle/>
          <a:p>
            <a:endParaRPr lang="zh-CN" altLang="en-US">
              <a:latin typeface="Calibri" pitchFamily="34" charset="0"/>
            </a:endParaRPr>
          </a:p>
        </p:txBody>
      </p:sp>
      <p:sp>
        <p:nvSpPr>
          <p:cNvPr id="10" name="Text Box 8"/>
          <p:cNvSpPr txBox="1">
            <a:spLocks noChangeArrowheads="1"/>
          </p:cNvSpPr>
          <p:nvPr/>
        </p:nvSpPr>
        <p:spPr bwMode="auto">
          <a:xfrm>
            <a:off x="4916488" y="3376613"/>
            <a:ext cx="941387" cy="369887"/>
          </a:xfrm>
          <a:prstGeom prst="rect">
            <a:avLst/>
          </a:prstGeom>
          <a:noFill/>
          <a:ln w="9525">
            <a:noFill/>
            <a:miter lim="800000"/>
            <a:headEnd/>
            <a:tailEnd/>
          </a:ln>
        </p:spPr>
        <p:txBody>
          <a:bodyPr wrap="none">
            <a:spAutoFit/>
          </a:bodyPr>
          <a:lstStyle/>
          <a:p>
            <a:r>
              <a:rPr lang="en-US" altLang="zh-CN"/>
              <a:t>Scaling</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slide(fromLeft)">
                                      <p:cBhvr>
                                        <p:cTn id="11" dur="500"/>
                                        <p:tgtEl>
                                          <p:spTgt spid="8"/>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lide(fromLeft)">
                                      <p:cBhvr>
                                        <p:cTn id="14" dur="500"/>
                                        <p:tgtEl>
                                          <p:spTgt spid="9"/>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lide(from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additive="base">
                                        <p:cTn id="2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A hot field</a:t>
            </a:r>
            <a:endParaRPr lang="zh-CN" altLang="en-US" dirty="0"/>
          </a:p>
        </p:txBody>
      </p:sp>
      <p:sp>
        <p:nvSpPr>
          <p:cNvPr id="3" name="内容占位符 2"/>
          <p:cNvSpPr>
            <a:spLocks noGrp="1"/>
          </p:cNvSpPr>
          <p:nvPr>
            <p:ph idx="1"/>
          </p:nvPr>
        </p:nvSpPr>
        <p:spPr>
          <a:xfrm>
            <a:off x="457200" y="1214438"/>
            <a:ext cx="8229600" cy="4911725"/>
          </a:xfrm>
        </p:spPr>
        <p:txBody>
          <a:bodyPr rtlCol="0">
            <a:normAutofit lnSpcReduction="10000"/>
          </a:bodyPr>
          <a:lstStyle/>
          <a:p>
            <a:pPr fontAlgn="auto">
              <a:spcAft>
                <a:spcPts val="0"/>
              </a:spcAft>
              <a:buFont typeface="Arial" pitchFamily="34" charset="0"/>
              <a:buChar char="•"/>
              <a:defRPr/>
            </a:pPr>
            <a:r>
              <a:rPr lang="en-US" altLang="zh-CN" dirty="0" smtClean="0"/>
              <a:t>Concurrent works</a:t>
            </a:r>
          </a:p>
          <a:p>
            <a:pPr lvl="1" fontAlgn="auto">
              <a:spcAft>
                <a:spcPts val="0"/>
              </a:spcAft>
              <a:buFont typeface="Arial" pitchFamily="34" charset="0"/>
              <a:buChar char="–"/>
              <a:defRPr/>
            </a:pPr>
            <a:r>
              <a:rPr lang="en-US" altLang="zh-CN" dirty="0" smtClean="0"/>
              <a:t>Pacific graphics 2009</a:t>
            </a:r>
          </a:p>
          <a:p>
            <a:pPr lvl="2" fontAlgn="auto">
              <a:spcAft>
                <a:spcPts val="0"/>
              </a:spcAft>
              <a:buFont typeface="Arial" pitchFamily="34" charset="0"/>
              <a:buChar char="•"/>
              <a:defRPr/>
            </a:pPr>
            <a:r>
              <a:rPr lang="en-US" altLang="zh-CN" dirty="0" smtClean="0"/>
              <a:t>Optimizing Structure Preserving Embedded Deformation for Resizing Images and Vector Art</a:t>
            </a:r>
          </a:p>
          <a:p>
            <a:pPr lvl="1" fontAlgn="auto">
              <a:spcAft>
                <a:spcPts val="0"/>
              </a:spcAft>
              <a:buFont typeface="Arial" pitchFamily="34" charset="0"/>
              <a:buChar char="–"/>
              <a:defRPr/>
            </a:pPr>
            <a:r>
              <a:rPr lang="en-US" altLang="zh-CN" dirty="0" smtClean="0"/>
              <a:t>Siggraph Asia 2009</a:t>
            </a:r>
          </a:p>
          <a:p>
            <a:pPr lvl="2" fontAlgn="auto">
              <a:spcAft>
                <a:spcPts val="0"/>
              </a:spcAft>
              <a:buFont typeface="Arial" pitchFamily="34" charset="0"/>
              <a:buChar char="•"/>
              <a:defRPr/>
            </a:pPr>
            <a:r>
              <a:rPr lang="en-US" altLang="zh-CN" dirty="0" smtClean="0"/>
              <a:t>A System for Retargeting Streaming Video</a:t>
            </a:r>
          </a:p>
          <a:p>
            <a:pPr lvl="2" fontAlgn="auto">
              <a:spcAft>
                <a:spcPts val="0"/>
              </a:spcAft>
              <a:buFont typeface="Arial" pitchFamily="34" charset="0"/>
              <a:buChar char="•"/>
              <a:defRPr/>
            </a:pPr>
            <a:r>
              <a:rPr lang="en-US" altLang="zh-CN" dirty="0" smtClean="0"/>
              <a:t>Motion-Aware Temporal Coherence for Video Resizing</a:t>
            </a:r>
          </a:p>
          <a:p>
            <a:pPr lvl="2" fontAlgn="auto">
              <a:spcAft>
                <a:spcPts val="0"/>
              </a:spcAft>
              <a:buFont typeface="Arial" pitchFamily="34" charset="0"/>
              <a:buChar char="•"/>
              <a:defRPr/>
            </a:pPr>
            <a:r>
              <a:rPr lang="en-US" altLang="zh-CN" dirty="0" smtClean="0"/>
              <a:t>Optimized image resizing using seam carving and scaling</a:t>
            </a:r>
            <a:endParaRPr lang="zh-CN" altLang="en-US" dirty="0" smtClean="0"/>
          </a:p>
          <a:p>
            <a:pPr lvl="1" fontAlgn="auto">
              <a:spcAft>
                <a:spcPts val="0"/>
              </a:spcAft>
              <a:buFont typeface="Arial" pitchFamily="34" charset="0"/>
              <a:buChar char="–"/>
              <a:defRPr/>
            </a:pPr>
            <a:r>
              <a:rPr lang="en-US" altLang="zh-CN" dirty="0" smtClean="0"/>
              <a:t>Symposium on Geometry Processing 2009</a:t>
            </a:r>
          </a:p>
          <a:p>
            <a:pPr lvl="2" fontAlgn="auto">
              <a:spcAft>
                <a:spcPts val="0"/>
              </a:spcAft>
              <a:buFont typeface="Arial" pitchFamily="34" charset="0"/>
              <a:buChar char="•"/>
              <a:defRPr/>
            </a:pPr>
            <a:r>
              <a:rPr lang="en-US" altLang="zh-CN" dirty="0" smtClean="0"/>
              <a:t>Energy-Based Content-Aware Shape Deformation</a:t>
            </a:r>
          </a:p>
          <a:p>
            <a:pPr fontAlgn="auto">
              <a:spcAft>
                <a:spcPts val="0"/>
              </a:spcAft>
              <a:buFont typeface="Arial" pitchFamily="34" charset="0"/>
              <a:buChar char="•"/>
              <a:defRPr/>
            </a:pPr>
            <a:endParaRPr lang="zh-CN" altLang="en-US" dirty="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6CD8536B-4AF9-4E15-A725-5CA8BB25018B}" type="slidenum">
              <a:rPr lang="zh-CN" altLang="en-US"/>
              <a:pPr>
                <a:defRPr/>
              </a:pPr>
              <a:t>4</a:t>
            </a:fld>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Previous works</a:t>
            </a:r>
            <a:endParaRPr lang="zh-CN" altLang="en-US" dirty="0"/>
          </a:p>
        </p:txBody>
      </p:sp>
      <p:sp>
        <p:nvSpPr>
          <p:cNvPr id="3" name="内容占位符 2"/>
          <p:cNvSpPr>
            <a:spLocks noGrp="1"/>
          </p:cNvSpPr>
          <p:nvPr>
            <p:ph idx="1"/>
          </p:nvPr>
        </p:nvSpPr>
        <p:spPr>
          <a:xfrm>
            <a:off x="457200" y="1214438"/>
            <a:ext cx="8229600" cy="5143500"/>
          </a:xfrm>
        </p:spPr>
        <p:txBody>
          <a:bodyPr rtlCol="0">
            <a:normAutofit fontScale="92500"/>
          </a:bodyPr>
          <a:lstStyle/>
          <a:p>
            <a:pPr fontAlgn="auto">
              <a:spcAft>
                <a:spcPts val="0"/>
              </a:spcAft>
              <a:buFont typeface="Arial" pitchFamily="34" charset="0"/>
              <a:buChar char="•"/>
              <a:defRPr/>
            </a:pPr>
            <a:r>
              <a:rPr lang="en-US" altLang="zh-CN" dirty="0" smtClean="0"/>
              <a:t>Seam carving</a:t>
            </a:r>
          </a:p>
          <a:p>
            <a:pPr lvl="1" fontAlgn="auto">
              <a:spcAft>
                <a:spcPts val="0"/>
              </a:spcAft>
              <a:buFont typeface="Arial" pitchFamily="34" charset="0"/>
              <a:buChar char="–"/>
              <a:defRPr/>
            </a:pPr>
            <a:r>
              <a:rPr lang="en-US" altLang="zh-CN" dirty="0" smtClean="0"/>
              <a:t>The most famous image resizing method</a:t>
            </a:r>
          </a:p>
          <a:p>
            <a:pPr lvl="1" fontAlgn="auto">
              <a:spcAft>
                <a:spcPts val="0"/>
              </a:spcAft>
              <a:buFont typeface="Arial" pitchFamily="34" charset="0"/>
              <a:buChar char="–"/>
              <a:defRPr/>
            </a:pPr>
            <a:r>
              <a:rPr lang="en-US" altLang="zh-CN" dirty="0" smtClean="0"/>
              <a:t>A seam in an image is a contiguous one-dimensional path of pixels from top-to-bottom, or side to side, each having locally minimal importance.</a:t>
            </a:r>
          </a:p>
          <a:p>
            <a:pPr lvl="1" fontAlgn="auto">
              <a:spcAft>
                <a:spcPts val="0"/>
              </a:spcAft>
              <a:buFont typeface="Arial" pitchFamily="34" charset="0"/>
              <a:buChar char="–"/>
              <a:defRPr/>
            </a:pPr>
            <a:endParaRPr lang="en-US" altLang="zh-CN" dirty="0" smtClean="0"/>
          </a:p>
          <a:p>
            <a:pPr lvl="1" fontAlgn="auto">
              <a:spcAft>
                <a:spcPts val="0"/>
              </a:spcAft>
              <a:buFont typeface="Arial" pitchFamily="34" charset="0"/>
              <a:buChar char="–"/>
              <a:defRPr/>
            </a:pPr>
            <a:endParaRPr lang="en-US" altLang="zh-CN" dirty="0" smtClean="0"/>
          </a:p>
          <a:p>
            <a:pPr lvl="1" fontAlgn="auto">
              <a:spcAft>
                <a:spcPts val="0"/>
              </a:spcAft>
              <a:buFont typeface="Arial" pitchFamily="34" charset="0"/>
              <a:buChar char="–"/>
              <a:defRPr/>
            </a:pPr>
            <a:endParaRPr lang="en-US" altLang="zh-CN" dirty="0" smtClean="0"/>
          </a:p>
          <a:p>
            <a:pPr lvl="1" fontAlgn="auto">
              <a:spcAft>
                <a:spcPts val="0"/>
              </a:spcAft>
              <a:buFont typeface="Arial" pitchFamily="34" charset="0"/>
              <a:buChar char="–"/>
              <a:defRPr/>
            </a:pPr>
            <a:endParaRPr lang="en-US" altLang="zh-CN" dirty="0" smtClean="0"/>
          </a:p>
          <a:p>
            <a:pPr lvl="1" fontAlgn="auto">
              <a:spcAft>
                <a:spcPts val="0"/>
              </a:spcAft>
              <a:buFont typeface="Arial" pitchFamily="34" charset="0"/>
              <a:buChar char="–"/>
              <a:defRPr/>
            </a:pPr>
            <a:r>
              <a:rPr lang="en-US" altLang="zh-CN" dirty="0" smtClean="0"/>
              <a:t>An online demo</a:t>
            </a:r>
          </a:p>
          <a:p>
            <a:pPr lvl="2" fontAlgn="auto">
              <a:spcAft>
                <a:spcPts val="0"/>
              </a:spcAft>
              <a:buFont typeface="Arial" pitchFamily="34" charset="0"/>
              <a:buChar char="•"/>
              <a:defRPr/>
            </a:pPr>
            <a:r>
              <a:rPr lang="en-US" altLang="zh-CN" dirty="0" smtClean="0"/>
              <a:t>http://swieskowski.net/carve/</a:t>
            </a:r>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4A3887F6-124A-47D5-AE50-E4F995349BDB}" type="slidenum">
              <a:rPr lang="zh-CN" altLang="en-US"/>
              <a:pPr>
                <a:defRPr/>
              </a:pPr>
              <a:t>5</a:t>
            </a:fld>
            <a:endParaRPr lang="zh-CN" altLang="en-US"/>
          </a:p>
        </p:txBody>
      </p:sp>
      <p:grpSp>
        <p:nvGrpSpPr>
          <p:cNvPr id="13318" name="组合 6"/>
          <p:cNvGrpSpPr>
            <a:grpSpLocks/>
          </p:cNvGrpSpPr>
          <p:nvPr/>
        </p:nvGrpSpPr>
        <p:grpSpPr bwMode="auto">
          <a:xfrm>
            <a:off x="1285875" y="3500438"/>
            <a:ext cx="6816725" cy="2000250"/>
            <a:chOff x="928662" y="4714883"/>
            <a:chExt cx="7103272" cy="2071703"/>
          </a:xfrm>
        </p:grpSpPr>
        <p:pic>
          <p:nvPicPr>
            <p:cNvPr id="13319" name="Picture 1"/>
            <p:cNvPicPr>
              <a:picLocks noChangeAspect="1" noChangeArrowheads="1"/>
            </p:cNvPicPr>
            <p:nvPr/>
          </p:nvPicPr>
          <p:blipFill>
            <a:blip r:embed="rId3"/>
            <a:srcRect/>
            <a:stretch>
              <a:fillRect/>
            </a:stretch>
          </p:blipFill>
          <p:spPr bwMode="auto">
            <a:xfrm>
              <a:off x="928662" y="4714883"/>
              <a:ext cx="3104327" cy="2071703"/>
            </a:xfrm>
            <a:prstGeom prst="rect">
              <a:avLst/>
            </a:prstGeom>
            <a:noFill/>
            <a:ln w="9525">
              <a:noFill/>
              <a:miter lim="800000"/>
              <a:headEnd/>
              <a:tailEnd/>
            </a:ln>
          </p:spPr>
        </p:pic>
        <p:pic>
          <p:nvPicPr>
            <p:cNvPr id="13320" name="Picture 3"/>
            <p:cNvPicPr>
              <a:picLocks noChangeAspect="1" noChangeArrowheads="1"/>
            </p:cNvPicPr>
            <p:nvPr/>
          </p:nvPicPr>
          <p:blipFill>
            <a:blip r:embed="rId4"/>
            <a:srcRect/>
            <a:stretch>
              <a:fillRect/>
            </a:stretch>
          </p:blipFill>
          <p:spPr bwMode="auto">
            <a:xfrm>
              <a:off x="4071934" y="5780566"/>
              <a:ext cx="3960000" cy="1006020"/>
            </a:xfrm>
            <a:prstGeom prst="rect">
              <a:avLst/>
            </a:prstGeom>
            <a:noFill/>
            <a:ln w="9525">
              <a:noFill/>
              <a:miter lim="800000"/>
              <a:headEnd/>
              <a:tailEnd/>
            </a:ln>
          </p:spPr>
        </p:pic>
        <p:pic>
          <p:nvPicPr>
            <p:cNvPr id="13321" name="Picture 6"/>
            <p:cNvPicPr>
              <a:picLocks noChangeAspect="1" noChangeArrowheads="1"/>
            </p:cNvPicPr>
            <p:nvPr/>
          </p:nvPicPr>
          <p:blipFill>
            <a:blip r:embed="rId5"/>
            <a:srcRect/>
            <a:stretch>
              <a:fillRect/>
            </a:stretch>
          </p:blipFill>
          <p:spPr bwMode="auto">
            <a:xfrm>
              <a:off x="4071934" y="4714884"/>
              <a:ext cx="3960000" cy="1003358"/>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Previous works</a:t>
            </a:r>
            <a:endParaRPr lang="zh-CN" altLang="en-US" dirty="0"/>
          </a:p>
        </p:txBody>
      </p:sp>
      <p:sp>
        <p:nvSpPr>
          <p:cNvPr id="3" name="内容占位符 2"/>
          <p:cNvSpPr>
            <a:spLocks noGrp="1"/>
          </p:cNvSpPr>
          <p:nvPr>
            <p:ph idx="1"/>
          </p:nvPr>
        </p:nvSpPr>
        <p:spPr>
          <a:xfrm>
            <a:off x="457200" y="1214438"/>
            <a:ext cx="8229600" cy="4911725"/>
          </a:xfrm>
        </p:spPr>
        <p:txBody>
          <a:bodyPr rtlCol="0">
            <a:normAutofit fontScale="92500"/>
          </a:bodyPr>
          <a:lstStyle/>
          <a:p>
            <a:pPr fontAlgn="auto">
              <a:spcAft>
                <a:spcPts val="0"/>
              </a:spcAft>
              <a:buFont typeface="Arial" pitchFamily="34" charset="0"/>
              <a:buChar char="•"/>
              <a:defRPr/>
            </a:pPr>
            <a:r>
              <a:rPr lang="en-US" altLang="zh-CN" dirty="0" smtClean="0"/>
              <a:t>Non-homogeneous content-driven video-retargeting [Wolf 07]</a:t>
            </a:r>
          </a:p>
          <a:p>
            <a:pPr lvl="1" fontAlgn="auto">
              <a:spcAft>
                <a:spcPts val="0"/>
              </a:spcAft>
              <a:buFont typeface="Arial" pitchFamily="34" charset="0"/>
              <a:buChar char="–"/>
              <a:defRPr/>
            </a:pPr>
            <a:r>
              <a:rPr lang="en-US" altLang="zh-CN" dirty="0" smtClean="0"/>
              <a:t>Offer continuous solutions to image resizing by non-uniform warping.</a:t>
            </a:r>
          </a:p>
          <a:p>
            <a:pPr fontAlgn="auto">
              <a:spcAft>
                <a:spcPts val="0"/>
              </a:spcAft>
              <a:buFont typeface="Arial" pitchFamily="34" charset="0"/>
              <a:buChar char="•"/>
              <a:defRPr/>
            </a:pPr>
            <a:r>
              <a:rPr lang="en-US" altLang="zh-CN" dirty="0" smtClean="0"/>
              <a:t>Shrinkability Maps for Content-Aware Video Resizing [Random work 08]</a:t>
            </a:r>
          </a:p>
          <a:p>
            <a:pPr lvl="1" fontAlgn="auto">
              <a:spcAft>
                <a:spcPts val="0"/>
              </a:spcAft>
              <a:buFont typeface="Arial" pitchFamily="34" charset="0"/>
              <a:buChar char="–"/>
              <a:defRPr/>
            </a:pPr>
            <a:r>
              <a:rPr lang="en-US" altLang="zh-CN" dirty="0" smtClean="0"/>
              <a:t>Shrinks less important pixels in the reduction direction</a:t>
            </a:r>
          </a:p>
          <a:p>
            <a:pPr fontAlgn="auto">
              <a:spcAft>
                <a:spcPts val="0"/>
              </a:spcAft>
              <a:buFont typeface="Arial" pitchFamily="34" charset="0"/>
              <a:buChar char="•"/>
              <a:defRPr/>
            </a:pPr>
            <a:r>
              <a:rPr lang="en-US" altLang="zh-CN" dirty="0" smtClean="0"/>
              <a:t>Feature-aware texturing [Gal 06]</a:t>
            </a:r>
          </a:p>
          <a:p>
            <a:pPr lvl="1" fontAlgn="auto">
              <a:spcAft>
                <a:spcPts val="0"/>
              </a:spcAft>
              <a:buFont typeface="Arial" pitchFamily="34" charset="0"/>
              <a:buChar char="–"/>
              <a:defRPr/>
            </a:pPr>
            <a:r>
              <a:rPr lang="en-US" altLang="zh-CN" dirty="0" smtClean="0"/>
              <a:t>Warps an image in a way that locally constrains the deformations to be similarity transformations.</a:t>
            </a:r>
            <a:endParaRPr lang="zh-CN" altLang="en-US" dirty="0"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51D5D3EC-04CB-4FCA-8E65-4D4F2C6BCE54}" type="slidenum">
              <a:rPr lang="zh-CN" altLang="en-US"/>
              <a:pPr>
                <a:defRPr/>
              </a:pPr>
              <a:t>6</a:t>
            </a:fld>
            <a:endParaRPr lang="zh-CN"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Previous works</a:t>
            </a:r>
            <a:endParaRPr lang="zh-CN" altLang="en-US" dirty="0"/>
          </a:p>
        </p:txBody>
      </p:sp>
      <p:sp>
        <p:nvSpPr>
          <p:cNvPr id="17410" name="内容占位符 2"/>
          <p:cNvSpPr>
            <a:spLocks noGrp="1"/>
          </p:cNvSpPr>
          <p:nvPr>
            <p:ph idx="1"/>
          </p:nvPr>
        </p:nvSpPr>
        <p:spPr>
          <a:xfrm>
            <a:off x="457200" y="1214438"/>
            <a:ext cx="8229600" cy="4911725"/>
          </a:xfrm>
        </p:spPr>
        <p:txBody>
          <a:bodyPr/>
          <a:lstStyle/>
          <a:p>
            <a:r>
              <a:rPr lang="en-US" altLang="zh-CN" smtClean="0"/>
              <a:t>Methods that propagate distortions in one direction</a:t>
            </a:r>
            <a:endParaRPr lang="zh-CN" altLang="en-US" smtClean="0"/>
          </a:p>
          <a:p>
            <a:pPr lvl="1"/>
            <a:r>
              <a:rPr lang="en-US" altLang="zh-CN" smtClean="0"/>
              <a:t>The distortion can not be well diffused</a:t>
            </a:r>
          </a:p>
          <a:p>
            <a:pPr lvl="1"/>
            <a:r>
              <a:rPr lang="en-US" altLang="zh-CN" smtClean="0"/>
              <a:t>Fail if the important information to be retained is wider than the destination size.</a:t>
            </a:r>
            <a:endParaRPr lang="zh-CN" altLang="en-US"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6C417784-457C-495C-9C2D-1627808A695D}" type="slidenum">
              <a:rPr lang="zh-CN" altLang="en-US"/>
              <a:pPr>
                <a:defRPr/>
              </a:pPr>
              <a:t>7</a:t>
            </a:fld>
            <a:endParaRPr lang="zh-CN" altLang="en-US"/>
          </a:p>
        </p:txBody>
      </p:sp>
      <p:pic>
        <p:nvPicPr>
          <p:cNvPr id="17414" name="Picture 4"/>
          <p:cNvPicPr>
            <a:picLocks noChangeAspect="1" noChangeArrowheads="1"/>
          </p:cNvPicPr>
          <p:nvPr/>
        </p:nvPicPr>
        <p:blipFill>
          <a:blip r:embed="rId3"/>
          <a:srcRect/>
          <a:stretch>
            <a:fillRect/>
          </a:stretch>
        </p:blipFill>
        <p:spPr bwMode="auto">
          <a:xfrm>
            <a:off x="2971800" y="3916363"/>
            <a:ext cx="1476375" cy="1854200"/>
          </a:xfrm>
          <a:prstGeom prst="rect">
            <a:avLst/>
          </a:prstGeom>
          <a:noFill/>
          <a:ln w="9525">
            <a:noFill/>
            <a:miter lim="800000"/>
            <a:headEnd/>
            <a:tailEnd/>
          </a:ln>
        </p:spPr>
      </p:pic>
      <p:pic>
        <p:nvPicPr>
          <p:cNvPr id="17415" name="Picture 5"/>
          <p:cNvPicPr>
            <a:picLocks noChangeAspect="1" noChangeArrowheads="1"/>
          </p:cNvPicPr>
          <p:nvPr/>
        </p:nvPicPr>
        <p:blipFill>
          <a:blip r:embed="rId4"/>
          <a:srcRect/>
          <a:stretch>
            <a:fillRect/>
          </a:stretch>
        </p:blipFill>
        <p:spPr bwMode="auto">
          <a:xfrm>
            <a:off x="4486275" y="3916363"/>
            <a:ext cx="1477963" cy="1857375"/>
          </a:xfrm>
          <a:prstGeom prst="rect">
            <a:avLst/>
          </a:prstGeom>
          <a:noFill/>
          <a:ln w="9525">
            <a:noFill/>
            <a:miter lim="800000"/>
            <a:headEnd/>
            <a:tailEnd/>
          </a:ln>
        </p:spPr>
      </p:pic>
      <p:pic>
        <p:nvPicPr>
          <p:cNvPr id="17416" name="Picture 6"/>
          <p:cNvPicPr>
            <a:picLocks noChangeAspect="1" noChangeArrowheads="1"/>
          </p:cNvPicPr>
          <p:nvPr/>
        </p:nvPicPr>
        <p:blipFill>
          <a:blip r:embed="rId5"/>
          <a:srcRect/>
          <a:stretch>
            <a:fillRect/>
          </a:stretch>
        </p:blipFill>
        <p:spPr bwMode="auto">
          <a:xfrm>
            <a:off x="6008688" y="3916363"/>
            <a:ext cx="1477962" cy="1857375"/>
          </a:xfrm>
          <a:prstGeom prst="rect">
            <a:avLst/>
          </a:prstGeom>
          <a:noFill/>
          <a:ln w="9525">
            <a:noFill/>
            <a:miter lim="800000"/>
            <a:headEnd/>
            <a:tailEnd/>
          </a:ln>
        </p:spPr>
      </p:pic>
      <p:pic>
        <p:nvPicPr>
          <p:cNvPr id="17417" name="Picture 7"/>
          <p:cNvPicPr>
            <a:picLocks noChangeAspect="1" noChangeArrowheads="1"/>
          </p:cNvPicPr>
          <p:nvPr/>
        </p:nvPicPr>
        <p:blipFill>
          <a:blip r:embed="rId6"/>
          <a:srcRect/>
          <a:stretch>
            <a:fillRect/>
          </a:stretch>
        </p:blipFill>
        <p:spPr bwMode="auto">
          <a:xfrm>
            <a:off x="7567613" y="3916363"/>
            <a:ext cx="1490662" cy="1857375"/>
          </a:xfrm>
          <a:prstGeom prst="rect">
            <a:avLst/>
          </a:prstGeom>
          <a:noFill/>
          <a:ln w="9525">
            <a:noFill/>
            <a:miter lim="800000"/>
            <a:headEnd/>
            <a:tailEnd/>
          </a:ln>
        </p:spPr>
      </p:pic>
      <p:sp>
        <p:nvSpPr>
          <p:cNvPr id="17418" name="Rectangle 8"/>
          <p:cNvSpPr>
            <a:spLocks noChangeArrowheads="1"/>
          </p:cNvSpPr>
          <p:nvPr/>
        </p:nvSpPr>
        <p:spPr bwMode="auto">
          <a:xfrm>
            <a:off x="2914650" y="5773738"/>
            <a:ext cx="1631950" cy="366712"/>
          </a:xfrm>
          <a:prstGeom prst="rect">
            <a:avLst/>
          </a:prstGeom>
          <a:noFill/>
          <a:ln w="9525">
            <a:noFill/>
            <a:miter lim="800000"/>
            <a:headEnd/>
            <a:tailEnd/>
          </a:ln>
        </p:spPr>
        <p:txBody>
          <a:bodyPr wrap="none">
            <a:spAutoFit/>
          </a:bodyPr>
          <a:lstStyle/>
          <a:p>
            <a:r>
              <a:rPr lang="en-US" altLang="zh-CN"/>
              <a:t>Seam Carving</a:t>
            </a:r>
          </a:p>
        </p:txBody>
      </p:sp>
      <p:sp>
        <p:nvSpPr>
          <p:cNvPr id="17419" name="Rectangle 9"/>
          <p:cNvSpPr>
            <a:spLocks noChangeArrowheads="1"/>
          </p:cNvSpPr>
          <p:nvPr/>
        </p:nvSpPr>
        <p:spPr bwMode="auto">
          <a:xfrm>
            <a:off x="4914900" y="5773738"/>
            <a:ext cx="641350" cy="366712"/>
          </a:xfrm>
          <a:prstGeom prst="rect">
            <a:avLst/>
          </a:prstGeom>
          <a:noFill/>
          <a:ln w="9525">
            <a:noFill/>
            <a:miter lim="800000"/>
            <a:headEnd/>
            <a:tailEnd/>
          </a:ln>
        </p:spPr>
        <p:txBody>
          <a:bodyPr wrap="none">
            <a:spAutoFit/>
          </a:bodyPr>
          <a:lstStyle/>
          <a:p>
            <a:r>
              <a:rPr lang="en-US" altLang="zh-CN"/>
              <a:t>Wolf</a:t>
            </a:r>
          </a:p>
        </p:txBody>
      </p:sp>
      <p:sp>
        <p:nvSpPr>
          <p:cNvPr id="17420" name="Rectangle 10"/>
          <p:cNvSpPr>
            <a:spLocks noChangeArrowheads="1"/>
          </p:cNvSpPr>
          <p:nvPr/>
        </p:nvSpPr>
        <p:spPr bwMode="auto">
          <a:xfrm>
            <a:off x="5986463" y="5773738"/>
            <a:ext cx="1727200" cy="366712"/>
          </a:xfrm>
          <a:prstGeom prst="rect">
            <a:avLst/>
          </a:prstGeom>
          <a:noFill/>
          <a:ln w="9525">
            <a:noFill/>
            <a:miter lim="800000"/>
            <a:headEnd/>
            <a:tailEnd/>
          </a:ln>
        </p:spPr>
        <p:txBody>
          <a:bodyPr>
            <a:spAutoFit/>
          </a:bodyPr>
          <a:lstStyle/>
          <a:p>
            <a:r>
              <a:rPr lang="en-US" altLang="zh-CN"/>
              <a:t>Random walk</a:t>
            </a:r>
          </a:p>
        </p:txBody>
      </p:sp>
      <p:sp>
        <p:nvSpPr>
          <p:cNvPr id="17421" name="Rectangle 11"/>
          <p:cNvSpPr>
            <a:spLocks noChangeArrowheads="1"/>
          </p:cNvSpPr>
          <p:nvPr/>
        </p:nvSpPr>
        <p:spPr bwMode="auto">
          <a:xfrm>
            <a:off x="8058150" y="5773738"/>
            <a:ext cx="539750" cy="366712"/>
          </a:xfrm>
          <a:prstGeom prst="rect">
            <a:avLst/>
          </a:prstGeom>
          <a:noFill/>
          <a:ln w="9525">
            <a:noFill/>
            <a:miter lim="800000"/>
            <a:headEnd/>
            <a:tailEnd/>
          </a:ln>
        </p:spPr>
        <p:txBody>
          <a:bodyPr wrap="none">
            <a:spAutoFit/>
          </a:bodyPr>
          <a:lstStyle/>
          <a:p>
            <a:r>
              <a:rPr lang="en-US" altLang="zh-CN"/>
              <a:t>Gal</a:t>
            </a:r>
          </a:p>
        </p:txBody>
      </p:sp>
      <p:pic>
        <p:nvPicPr>
          <p:cNvPr id="17422" name="Picture 1"/>
          <p:cNvPicPr>
            <a:picLocks noChangeAspect="1" noChangeArrowheads="1"/>
          </p:cNvPicPr>
          <p:nvPr/>
        </p:nvPicPr>
        <p:blipFill>
          <a:blip r:embed="rId7"/>
          <a:srcRect/>
          <a:stretch>
            <a:fillRect/>
          </a:stretch>
        </p:blipFill>
        <p:spPr bwMode="auto">
          <a:xfrm>
            <a:off x="142875" y="3916363"/>
            <a:ext cx="2771775" cy="1857375"/>
          </a:xfrm>
          <a:prstGeom prst="rect">
            <a:avLst/>
          </a:prstGeom>
          <a:noFill/>
          <a:ln w="9525">
            <a:noFill/>
            <a:miter lim="800000"/>
            <a:headEnd/>
            <a:tailEnd/>
          </a:ln>
        </p:spPr>
      </p:pic>
      <p:sp>
        <p:nvSpPr>
          <p:cNvPr id="17423" name="Rectangle 11"/>
          <p:cNvSpPr>
            <a:spLocks noChangeArrowheads="1"/>
          </p:cNvSpPr>
          <p:nvPr/>
        </p:nvSpPr>
        <p:spPr bwMode="auto">
          <a:xfrm>
            <a:off x="771525" y="5773738"/>
            <a:ext cx="1571625" cy="369887"/>
          </a:xfrm>
          <a:prstGeom prst="rect">
            <a:avLst/>
          </a:prstGeom>
          <a:noFill/>
          <a:ln w="9525">
            <a:noFill/>
            <a:miter lim="800000"/>
            <a:headEnd/>
            <a:tailEnd/>
          </a:ln>
        </p:spPr>
        <p:txBody>
          <a:bodyPr>
            <a:spAutoFit/>
          </a:bodyPr>
          <a:lstStyle/>
          <a:p>
            <a:r>
              <a:rPr lang="en-US" altLang="zh-CN"/>
              <a:t>Input image</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Previous works</a:t>
            </a:r>
            <a:endParaRPr lang="zh-CN" altLang="en-US" dirty="0"/>
          </a:p>
        </p:txBody>
      </p:sp>
      <p:sp>
        <p:nvSpPr>
          <p:cNvPr id="19458" name="内容占位符 2"/>
          <p:cNvSpPr>
            <a:spLocks noGrp="1"/>
          </p:cNvSpPr>
          <p:nvPr>
            <p:ph idx="1"/>
          </p:nvPr>
        </p:nvSpPr>
        <p:spPr>
          <a:xfrm>
            <a:off x="214313" y="1214438"/>
            <a:ext cx="8715375" cy="4911725"/>
          </a:xfrm>
        </p:spPr>
        <p:txBody>
          <a:bodyPr/>
          <a:lstStyle/>
          <a:p>
            <a:r>
              <a:rPr lang="en-US" altLang="zh-CN" smtClean="0"/>
              <a:t>Work in all directions</a:t>
            </a:r>
            <a:endParaRPr lang="zh-CN" altLang="en-US" smtClean="0"/>
          </a:p>
          <a:p>
            <a:pPr lvl="1"/>
            <a:r>
              <a:rPr lang="en-US" altLang="zh-CN" smtClean="0"/>
              <a:t>Optimized Scale-and-Stretch for image resizing (OSS)</a:t>
            </a:r>
          </a:p>
          <a:p>
            <a:pPr lvl="1"/>
            <a:r>
              <a:rPr lang="en-US" altLang="zh-CN" smtClean="0"/>
              <a:t>Only preserving local similarities. </a:t>
            </a:r>
          </a:p>
          <a:p>
            <a:endParaRPr lang="zh-CN" altLang="en-US" smtClean="0"/>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233EE694-035C-46D1-95EA-1F7676E19ED1}" type="slidenum">
              <a:rPr lang="zh-CN" altLang="en-US"/>
              <a:pPr>
                <a:defRPr/>
              </a:pPr>
              <a:t>8</a:t>
            </a:fld>
            <a:endParaRPr lang="zh-CN" altLang="en-US"/>
          </a:p>
        </p:txBody>
      </p:sp>
      <p:pic>
        <p:nvPicPr>
          <p:cNvPr id="19462" name="Picture 14"/>
          <p:cNvPicPr>
            <a:picLocks noChangeAspect="1" noChangeArrowheads="1"/>
          </p:cNvPicPr>
          <p:nvPr/>
        </p:nvPicPr>
        <p:blipFill>
          <a:blip r:embed="rId3"/>
          <a:srcRect/>
          <a:stretch>
            <a:fillRect/>
          </a:stretch>
        </p:blipFill>
        <p:spPr bwMode="auto">
          <a:xfrm>
            <a:off x="2000250" y="2840038"/>
            <a:ext cx="2592388" cy="3232150"/>
          </a:xfrm>
          <a:prstGeom prst="rect">
            <a:avLst/>
          </a:prstGeom>
          <a:noFill/>
          <a:ln w="9525">
            <a:noFill/>
            <a:miter lim="800000"/>
            <a:headEnd/>
            <a:tailEnd/>
          </a:ln>
        </p:spPr>
      </p:pic>
      <p:pic>
        <p:nvPicPr>
          <p:cNvPr id="19463" name="Picture 15"/>
          <p:cNvPicPr>
            <a:picLocks noChangeAspect="1" noChangeArrowheads="1"/>
          </p:cNvPicPr>
          <p:nvPr/>
        </p:nvPicPr>
        <p:blipFill>
          <a:blip r:embed="rId4"/>
          <a:srcRect/>
          <a:stretch>
            <a:fillRect/>
          </a:stretch>
        </p:blipFill>
        <p:spPr bwMode="auto">
          <a:xfrm>
            <a:off x="4714875" y="2836863"/>
            <a:ext cx="2595563" cy="3235325"/>
          </a:xfrm>
          <a:prstGeom prst="rect">
            <a:avLst/>
          </a:prstGeom>
          <a:noFill/>
          <a:ln w="9525">
            <a:noFill/>
            <a:miter lim="800000"/>
            <a:headEnd/>
            <a:tailEnd/>
          </a:ln>
        </p:spPr>
      </p:pic>
      <p:sp>
        <p:nvSpPr>
          <p:cNvPr id="19464" name="Text Box 16"/>
          <p:cNvSpPr txBox="1">
            <a:spLocks noChangeArrowheads="1"/>
          </p:cNvSpPr>
          <p:nvPr/>
        </p:nvSpPr>
        <p:spPr bwMode="auto">
          <a:xfrm>
            <a:off x="2500313" y="6072188"/>
            <a:ext cx="1698625" cy="369887"/>
          </a:xfrm>
          <a:prstGeom prst="rect">
            <a:avLst/>
          </a:prstGeom>
          <a:noFill/>
          <a:ln w="9525">
            <a:noFill/>
            <a:miter lim="800000"/>
            <a:headEnd/>
            <a:tailEnd/>
          </a:ln>
        </p:spPr>
        <p:txBody>
          <a:bodyPr wrap="none">
            <a:spAutoFit/>
          </a:bodyPr>
          <a:lstStyle/>
          <a:p>
            <a:r>
              <a:rPr lang="en-US" altLang="zh-CN"/>
              <a:t>Result by OSS</a:t>
            </a:r>
            <a:endParaRPr lang="zh-CN" altLang="en-US"/>
          </a:p>
        </p:txBody>
      </p:sp>
      <p:sp>
        <p:nvSpPr>
          <p:cNvPr id="19465" name="Text Box 17"/>
          <p:cNvSpPr txBox="1">
            <a:spLocks noChangeArrowheads="1"/>
          </p:cNvSpPr>
          <p:nvPr/>
        </p:nvSpPr>
        <p:spPr bwMode="auto">
          <a:xfrm>
            <a:off x="5249863" y="6059488"/>
            <a:ext cx="1608137" cy="369887"/>
          </a:xfrm>
          <a:prstGeom prst="rect">
            <a:avLst/>
          </a:prstGeom>
          <a:noFill/>
          <a:ln w="9525">
            <a:noFill/>
            <a:miter lim="800000"/>
            <a:headEnd/>
            <a:tailEnd/>
          </a:ln>
        </p:spPr>
        <p:txBody>
          <a:bodyPr wrap="none">
            <a:spAutoFit/>
          </a:bodyPr>
          <a:lstStyle/>
          <a:p>
            <a:r>
              <a:rPr lang="en-US" altLang="zh-CN"/>
              <a:t>Mesh by OSS</a:t>
            </a:r>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7543800" cy="796925"/>
          </a:xfrm>
        </p:spPr>
        <p:txBody>
          <a:bodyPr rtlCol="0">
            <a:normAutofit fontScale="90000"/>
          </a:bodyPr>
          <a:lstStyle/>
          <a:p>
            <a:pPr fontAlgn="auto">
              <a:spcAft>
                <a:spcPts val="0"/>
              </a:spcAft>
              <a:defRPr/>
            </a:pPr>
            <a:r>
              <a:rPr lang="en-US" altLang="zh-CN" dirty="0" smtClean="0"/>
              <a:t>Basic Idea</a:t>
            </a:r>
            <a:endParaRPr lang="zh-CN" altLang="en-US" dirty="0"/>
          </a:p>
        </p:txBody>
      </p:sp>
      <p:sp>
        <p:nvSpPr>
          <p:cNvPr id="21506" name="内容占位符 2"/>
          <p:cNvSpPr>
            <a:spLocks noGrp="1"/>
          </p:cNvSpPr>
          <p:nvPr>
            <p:ph idx="1"/>
          </p:nvPr>
        </p:nvSpPr>
        <p:spPr>
          <a:xfrm>
            <a:off x="457200" y="1214438"/>
            <a:ext cx="8229600" cy="4911725"/>
          </a:xfrm>
        </p:spPr>
        <p:txBody>
          <a:bodyPr/>
          <a:lstStyle/>
          <a:p>
            <a:r>
              <a:rPr lang="en-US" altLang="zh-CN" smtClean="0"/>
              <a:t>Associate the input image with a set of handles. (A handle is a subset of control points)</a:t>
            </a:r>
          </a:p>
          <a:p>
            <a:r>
              <a:rPr lang="en-US" altLang="zh-CN" smtClean="0"/>
              <a:t>Define an energy measuring the shape deformation of handles. </a:t>
            </a:r>
          </a:p>
          <a:p>
            <a:r>
              <a:rPr lang="en-US" altLang="zh-CN" smtClean="0"/>
              <a:t>Minimize weighted sum of total deformation energy and require more important areas to be better preserved.</a:t>
            </a:r>
          </a:p>
          <a:p>
            <a:r>
              <a:rPr lang="en-US" altLang="zh-CN" smtClean="0"/>
              <a:t>Find the target image according to the deformation of handles.</a:t>
            </a:r>
          </a:p>
        </p:txBody>
      </p:sp>
      <p:sp>
        <p:nvSpPr>
          <p:cNvPr id="4" name="日期占位符 3"/>
          <p:cNvSpPr>
            <a:spLocks noGrp="1"/>
          </p:cNvSpPr>
          <p:nvPr>
            <p:ph type="dt" sz="quarter" idx="10"/>
          </p:nvPr>
        </p:nvSpPr>
        <p:spPr/>
        <p:txBody>
          <a:bodyPr/>
          <a:lstStyle/>
          <a:p>
            <a:pPr>
              <a:defRPr/>
            </a:pPr>
            <a:fld id="{7811D5CE-7469-4DDE-B1C9-6B23C93F9927}" type="datetime1">
              <a:rPr lang="zh-CN" altLang="en-US"/>
              <a:pPr>
                <a:defRPr/>
              </a:pPr>
              <a:t>2009-10-08</a:t>
            </a:fld>
            <a:endParaRPr lang="zh-CN" altLang="en-US"/>
          </a:p>
        </p:txBody>
      </p:sp>
      <p:sp>
        <p:nvSpPr>
          <p:cNvPr id="5" name="页脚占位符 4"/>
          <p:cNvSpPr>
            <a:spLocks noGrp="1"/>
          </p:cNvSpPr>
          <p:nvPr>
            <p:ph type="ftr" sz="quarter" idx="11"/>
          </p:nvPr>
        </p:nvSpPr>
        <p:spPr/>
        <p:txBody>
          <a:bodyPr/>
          <a:lstStyle/>
          <a:p>
            <a:pPr>
              <a:defRPr/>
            </a:pPr>
            <a:r>
              <a:rPr lang="en-US" altLang="zh-CN"/>
              <a:t>A Shape Preserving Approach to Image Resizing</a:t>
            </a:r>
            <a:endParaRPr lang="zh-CN" altLang="en-US"/>
          </a:p>
        </p:txBody>
      </p:sp>
      <p:sp>
        <p:nvSpPr>
          <p:cNvPr id="6" name="灯片编号占位符 5"/>
          <p:cNvSpPr>
            <a:spLocks noGrp="1"/>
          </p:cNvSpPr>
          <p:nvPr>
            <p:ph type="sldNum" sz="quarter" idx="12"/>
          </p:nvPr>
        </p:nvSpPr>
        <p:spPr/>
        <p:txBody>
          <a:bodyPr/>
          <a:lstStyle/>
          <a:p>
            <a:pPr>
              <a:defRPr/>
            </a:pPr>
            <a:fld id="{2C57A4C3-614A-4D3B-A4A4-79BCE9CC874F}" type="slidenum">
              <a:rPr lang="zh-CN" altLang="en-US"/>
              <a:pPr>
                <a:defRPr/>
              </a:pPr>
              <a:t>9</a:t>
            </a:fld>
            <a:endParaRPr lang="zh-CN"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2053</TotalTime>
  <Words>2377</Words>
  <Application>Microsoft Office PowerPoint</Application>
  <PresentationFormat>On-screen Show (4:3)</PresentationFormat>
  <Paragraphs>310</Paragraphs>
  <Slides>27</Slides>
  <Notes>25</Notes>
  <HiddenSlides>0</HiddenSlides>
  <MMClips>0</MMClips>
  <ScaleCrop>false</ScaleCrop>
  <HeadingPairs>
    <vt:vector size="8" baseType="variant">
      <vt:variant>
        <vt:lpstr>已用的字体</vt:lpstr>
      </vt:variant>
      <vt:variant>
        <vt:i4>5</vt:i4>
      </vt:variant>
      <vt:variant>
        <vt:lpstr>演示文稿设计模板</vt:lpstr>
      </vt:variant>
      <vt:variant>
        <vt:i4>3</vt:i4>
      </vt:variant>
      <vt:variant>
        <vt:lpstr>嵌入 OLE 服务器</vt:lpstr>
      </vt:variant>
      <vt:variant>
        <vt:i4>1</vt:i4>
      </vt:variant>
      <vt:variant>
        <vt:lpstr>幻灯片标题</vt:lpstr>
      </vt:variant>
      <vt:variant>
        <vt:i4>27</vt:i4>
      </vt:variant>
    </vt:vector>
  </HeadingPairs>
  <TitlesOfParts>
    <vt:vector size="36" baseType="lpstr">
      <vt:lpstr>Calibri</vt:lpstr>
      <vt:lpstr>宋体</vt:lpstr>
      <vt:lpstr>Arial</vt:lpstr>
      <vt:lpstr>Monotype Corsiva</vt:lpstr>
      <vt:lpstr>Times New Roman</vt:lpstr>
      <vt:lpstr>Office 主题</vt:lpstr>
      <vt:lpstr>Office 主题</vt:lpstr>
      <vt:lpstr>Office 主题</vt:lpstr>
      <vt:lpstr>Equation</vt:lpstr>
      <vt:lpstr>A Shape Preserving Approach to Image Resizing</vt:lpstr>
      <vt:lpstr>Content aware image Resizing</vt:lpstr>
      <vt:lpstr>Content aware image resizing</vt:lpstr>
      <vt:lpstr>A hot field</vt:lpstr>
      <vt:lpstr>Previous works</vt:lpstr>
      <vt:lpstr>Previous works</vt:lpstr>
      <vt:lpstr>Previous works</vt:lpstr>
      <vt:lpstr>Previous works</vt:lpstr>
      <vt:lpstr>Basic Idea</vt:lpstr>
      <vt:lpstr>Basic Idea</vt:lpstr>
      <vt:lpstr>Algorithm Pipeline</vt:lpstr>
      <vt:lpstr>Distortion Energy of Handles</vt:lpstr>
      <vt:lpstr>Distortion energy definition</vt:lpstr>
      <vt:lpstr>Relationship with the discrete conformal energy</vt:lpstr>
      <vt:lpstr>The total energy constraint</vt:lpstr>
      <vt:lpstr>Efficiency</vt:lpstr>
      <vt:lpstr>Comparisons</vt:lpstr>
      <vt:lpstr>Comparisons</vt:lpstr>
      <vt:lpstr>Comparisons</vt:lpstr>
      <vt:lpstr>Comparisons</vt:lpstr>
      <vt:lpstr>Comparisons</vt:lpstr>
      <vt:lpstr>Comparisons</vt:lpstr>
      <vt:lpstr>Comparisons</vt:lpstr>
      <vt:lpstr>Comparisons</vt:lpstr>
      <vt:lpstr>Time Efficiency Comparisons</vt:lpstr>
      <vt:lpstr>Conclusions</vt:lpstr>
      <vt:lpstr>幻灯片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dc:title>
  <dc:creator>KylinCheng</dc:creator>
  <cp:lastModifiedBy>Kun Xu</cp:lastModifiedBy>
  <cp:revision>257</cp:revision>
  <dcterms:created xsi:type="dcterms:W3CDTF">2009-09-16T03:35:29Z</dcterms:created>
  <dcterms:modified xsi:type="dcterms:W3CDTF">2009-10-08T02:39:44Z</dcterms:modified>
</cp:coreProperties>
</file>