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2" r:id="rId2"/>
    <p:sldId id="263" r:id="rId3"/>
    <p:sldId id="277" r:id="rId4"/>
    <p:sldId id="278" r:id="rId5"/>
    <p:sldId id="264" r:id="rId6"/>
    <p:sldId id="280" r:id="rId7"/>
    <p:sldId id="282" r:id="rId8"/>
    <p:sldId id="283" r:id="rId9"/>
    <p:sldId id="306" r:id="rId10"/>
    <p:sldId id="305" r:id="rId11"/>
    <p:sldId id="284" r:id="rId12"/>
    <p:sldId id="288" r:id="rId13"/>
    <p:sldId id="285" r:id="rId14"/>
    <p:sldId id="307" r:id="rId15"/>
    <p:sldId id="290" r:id="rId16"/>
    <p:sldId id="287" r:id="rId17"/>
    <p:sldId id="291" r:id="rId18"/>
    <p:sldId id="293" r:id="rId19"/>
    <p:sldId id="308" r:id="rId20"/>
    <p:sldId id="309" r:id="rId21"/>
    <p:sldId id="294" r:id="rId22"/>
    <p:sldId id="310" r:id="rId23"/>
    <p:sldId id="301" r:id="rId24"/>
    <p:sldId id="302" r:id="rId25"/>
    <p:sldId id="316" r:id="rId26"/>
    <p:sldId id="317" r:id="rId27"/>
    <p:sldId id="318" r:id="rId28"/>
    <p:sldId id="303" r:id="rId29"/>
    <p:sldId id="304" r:id="rId30"/>
    <p:sldId id="276" r:id="rId31"/>
    <p:sldId id="319" r:id="rId32"/>
    <p:sldId id="311" r:id="rId33"/>
    <p:sldId id="312" r:id="rId34"/>
    <p:sldId id="313" r:id="rId35"/>
    <p:sldId id="314" r:id="rId36"/>
    <p:sldId id="31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FF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37" autoAdjust="0"/>
  </p:normalViewPr>
  <p:slideViewPr>
    <p:cSldViewPr>
      <p:cViewPr>
        <p:scale>
          <a:sx n="60" d="100"/>
          <a:sy n="60" d="100"/>
        </p:scale>
        <p:origin x="-3084" y="-3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EDAFC-2B6E-4D54-AA47-289050BC4480}" type="datetimeFigureOut">
              <a:rPr lang="zh-CN" altLang="en-US" smtClean="0"/>
              <a:t>2011/12/16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2A9A1-BE58-4FCE-8717-1BE3B65E999B}" type="slidenum">
              <a:rPr lang="zh-CN" altLang="en-US" smtClean="0"/>
              <a:t>‹#›</a:t>
            </a:fld>
            <a:endParaRPr lang="zh-CN" altLang="en-US"/>
          </a:p>
        </p:txBody>
      </p:sp>
    </p:spTree>
    <p:extLst>
      <p:ext uri="{BB962C8B-B14F-4D97-AF65-F5344CB8AC3E}">
        <p14:creationId xmlns:p14="http://schemas.microsoft.com/office/powerpoint/2010/main" val="362756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Thank you Dr. </a:t>
            </a:r>
            <a:r>
              <a:rPr lang="en-US" altLang="zh-CN" dirty="0" err="1" smtClean="0"/>
              <a:t>Xin</a:t>
            </a:r>
            <a:r>
              <a:rPr lang="en-US" altLang="zh-CN" baseline="0" dirty="0" smtClean="0"/>
              <a:t> Tong </a:t>
            </a:r>
            <a:r>
              <a:rPr lang="en-US" altLang="zh-CN" dirty="0" smtClean="0"/>
              <a:t>for the 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In this talk,</a:t>
            </a:r>
            <a:r>
              <a:rPr lang="en-US" altLang="zh-CN" baseline="0" smtClean="0"/>
              <a:t> </a:t>
            </a:r>
            <a:r>
              <a:rPr lang="en-US" altLang="zh-CN" baseline="0" dirty="0" smtClean="0"/>
              <a:t>I will present a technique for interactively rendering and appearance editing of hairs under environment lighting.</a:t>
            </a:r>
          </a:p>
          <a:p>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1</a:t>
            </a:fld>
            <a:endParaRPr lang="zh-CN" altLang="en-US"/>
          </a:p>
        </p:txBody>
      </p:sp>
    </p:spTree>
    <p:extLst>
      <p:ext uri="{BB962C8B-B14F-4D97-AF65-F5344CB8AC3E}">
        <p14:creationId xmlns:p14="http://schemas.microsoft.com/office/powerpoint/2010/main" val="2031043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quickly review the definition of circular</a:t>
            </a:r>
            <a:r>
              <a:rPr lang="en-US" altLang="zh-CN" baseline="0" dirty="0" smtClean="0"/>
              <a:t> Gaussian. </a:t>
            </a:r>
          </a:p>
          <a:p>
            <a:r>
              <a:rPr lang="en-US" altLang="zh-CN" baseline="0" dirty="0" smtClean="0"/>
              <a:t>It has two parameters, center position and bandwidth. </a:t>
            </a:r>
          </a:p>
          <a:p>
            <a:endParaRPr lang="en-US" altLang="zh-CN" baseline="0" dirty="0" smtClean="0"/>
          </a:p>
          <a:p>
            <a:r>
              <a:rPr lang="en-US" altLang="zh-CN" baseline="0" dirty="0" smtClean="0"/>
              <a:t>And it can be </a:t>
            </a:r>
            <a:r>
              <a:rPr lang="en-US" altLang="zh-CN" dirty="0" err="1" smtClean="0"/>
              <a:t>interchangably</a:t>
            </a:r>
            <a:r>
              <a:rPr lang="en-US" altLang="zh-CN" baseline="0" dirty="0" smtClean="0"/>
              <a:t> used with 1D Gaussian, the relative error is bounded to be a small value when the bandwidth is not very large. </a:t>
            </a:r>
          </a:p>
          <a:p>
            <a:endParaRPr lang="en-US" altLang="zh-CN" baseline="0" dirty="0" smtClean="0"/>
          </a:p>
          <a:p>
            <a:r>
              <a:rPr lang="en-US" altLang="zh-CN" baseline="0" dirty="0" smtClean="0"/>
              <a:t>Besides, the product of two circular Gaussian is still a circular Gaussian.</a:t>
            </a:r>
          </a:p>
          <a:p>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10</a:t>
            </a:fld>
            <a:endParaRPr lang="zh-CN" altLang="en-US"/>
          </a:p>
        </p:txBody>
      </p:sp>
    </p:spTree>
    <p:extLst>
      <p:ext uri="{BB962C8B-B14F-4D97-AF65-F5344CB8AC3E}">
        <p14:creationId xmlns:p14="http://schemas.microsoft.com/office/powerpoint/2010/main" val="26590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more importantly,</a:t>
            </a:r>
            <a:r>
              <a:rPr lang="en-US" altLang="zh-C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by </a:t>
            </a:r>
            <a:r>
              <a:rPr lang="en-US" altLang="zh-CN" dirty="0" smtClean="0"/>
              <a:t>expressing</a:t>
            </a:r>
            <a:r>
              <a:rPr lang="en-US" altLang="zh-CN" baseline="0" dirty="0" smtClean="0"/>
              <a:t> the SRBF in spherical coordinates, </a:t>
            </a:r>
          </a:p>
          <a:p>
            <a:r>
              <a:rPr lang="en-US" altLang="zh-CN" baseline="0" dirty="0" smtClean="0"/>
              <a:t>it could be decomposed into the product of two circular Gaussians. </a:t>
            </a:r>
            <a:endParaRPr lang="en-US" altLang="zh-CN" dirty="0" smtClean="0"/>
          </a:p>
          <a:p>
            <a:r>
              <a:rPr lang="en-US" altLang="zh-CN" baseline="0" dirty="0" smtClean="0"/>
              <a:t>one is a circular Gaussian of theta, along the longitudinal direction, </a:t>
            </a:r>
          </a:p>
          <a:p>
            <a:r>
              <a:rPr lang="en-US" altLang="zh-CN" baseline="0" dirty="0" smtClean="0"/>
              <a:t>The other is a circular Gaussian of phi, along the azimuthal direction.</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11</a:t>
            </a:fld>
            <a:endParaRPr lang="zh-CN" altLang="en-US"/>
          </a:p>
        </p:txBody>
      </p:sp>
    </p:spTree>
    <p:extLst>
      <p:ext uri="{BB962C8B-B14F-4D97-AF65-F5344CB8AC3E}">
        <p14:creationId xmlns:p14="http://schemas.microsoft.com/office/powerpoint/2010/main" val="186413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let’s review the definition</a:t>
            </a:r>
            <a:r>
              <a:rPr lang="en-US" altLang="zh-CN" baseline="0" dirty="0" smtClean="0"/>
              <a:t> of </a:t>
            </a:r>
            <a:r>
              <a:rPr lang="en-US" altLang="zh-CN" dirty="0" smtClean="0"/>
              <a:t>scattering function.</a:t>
            </a:r>
            <a:r>
              <a:rPr lang="en-US" altLang="zh-CN" baseline="0" dirty="0" smtClean="0"/>
              <a:t> </a:t>
            </a:r>
            <a:endParaRPr lang="en-US" altLang="zh-CN" dirty="0" smtClean="0"/>
          </a:p>
          <a:p>
            <a:r>
              <a:rPr lang="en-US" altLang="zh-CN" dirty="0" smtClean="0"/>
              <a:t>As</a:t>
            </a:r>
            <a:r>
              <a:rPr lang="en-US" altLang="zh-CN" baseline="0" dirty="0" smtClean="0"/>
              <a:t> described by </a:t>
            </a:r>
            <a:r>
              <a:rPr lang="en-US" altLang="zh-CN" baseline="0" dirty="0" err="1" smtClean="0"/>
              <a:t>Marschner</a:t>
            </a:r>
            <a:r>
              <a:rPr lang="en-US" altLang="zh-CN" baseline="0" dirty="0" smtClean="0"/>
              <a:t> et al. </a:t>
            </a:r>
          </a:p>
          <a:p>
            <a:r>
              <a:rPr lang="en-US" altLang="zh-CN" baseline="0" dirty="0" smtClean="0"/>
              <a:t>Hair scattering paths could be divided into three modes, </a:t>
            </a:r>
          </a:p>
          <a:p>
            <a:r>
              <a:rPr lang="en-US" altLang="zh-CN" baseline="0" dirty="0" smtClean="0"/>
              <a:t>R, TT, and TRT, where each mode corresponds to one kind of light paths. </a:t>
            </a:r>
          </a:p>
          <a:p>
            <a:r>
              <a:rPr lang="en-US" altLang="zh-CN" baseline="0" dirty="0" smtClean="0"/>
              <a:t>For example, R mode represents light paths with only one reflection without scattering inside hair fiber;</a:t>
            </a:r>
          </a:p>
          <a:p>
            <a:r>
              <a:rPr lang="en-US" altLang="zh-CN" baseline="0" dirty="0" smtClean="0"/>
              <a:t>TT mode corresponds to a transmission inside hair fiber; while TRT mode corresponds to light paths with an internal reflection.</a:t>
            </a:r>
          </a:p>
          <a:p>
            <a:r>
              <a:rPr lang="en-US" altLang="zh-CN" baseline="0" dirty="0" smtClean="0"/>
              <a:t>The reflection in the </a:t>
            </a:r>
            <a:r>
              <a:rPr lang="en-US" altLang="zh-CN" dirty="0" smtClean="0"/>
              <a:t>longitudinal direction is mainly specular.</a:t>
            </a:r>
            <a:endParaRPr lang="en-US" altLang="zh-CN" baseline="0" dirty="0" smtClean="0"/>
          </a:p>
        </p:txBody>
      </p:sp>
      <p:sp>
        <p:nvSpPr>
          <p:cNvPr id="4" name="灯片编号占位符 3"/>
          <p:cNvSpPr>
            <a:spLocks noGrp="1"/>
          </p:cNvSpPr>
          <p:nvPr>
            <p:ph type="sldNum" sz="quarter" idx="10"/>
          </p:nvPr>
        </p:nvSpPr>
        <p:spPr/>
        <p:txBody>
          <a:bodyPr/>
          <a:lstStyle/>
          <a:p>
            <a:fld id="{FF42A9A1-BE58-4FCE-8717-1BE3B65E999B}" type="slidenum">
              <a:rPr lang="zh-CN" altLang="en-US" smtClean="0"/>
              <a:t>12</a:t>
            </a:fld>
            <a:endParaRPr lang="zh-CN" altLang="en-US"/>
          </a:p>
        </p:txBody>
      </p:sp>
    </p:spTree>
    <p:extLst>
      <p:ext uri="{BB962C8B-B14F-4D97-AF65-F5344CB8AC3E}">
        <p14:creationId xmlns:p14="http://schemas.microsoft.com/office/powerpoint/2010/main" val="402119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figure illustrates how light is scattered</a:t>
            </a:r>
            <a:r>
              <a:rPr lang="en-US" altLang="zh-CN" baseline="0" dirty="0" smtClean="0"/>
              <a:t> along the </a:t>
            </a:r>
            <a:r>
              <a:rPr lang="en-US" altLang="zh-CN" baseline="0" dirty="0" err="1" smtClean="0"/>
              <a:t>azimutal</a:t>
            </a:r>
            <a:r>
              <a:rPr lang="en-US" altLang="zh-CN" baseline="0" dirty="0" smtClean="0"/>
              <a:t> direction for different modes.</a:t>
            </a:r>
          </a:p>
          <a:p>
            <a:r>
              <a:rPr lang="en-US" altLang="zh-CN" baseline="0" dirty="0" smtClean="0"/>
              <a:t>In the azimuthal direction, the scattering function is much more smooth.</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13</a:t>
            </a:fld>
            <a:endParaRPr lang="zh-CN" altLang="en-US"/>
          </a:p>
        </p:txBody>
      </p:sp>
    </p:spTree>
    <p:extLst>
      <p:ext uri="{BB962C8B-B14F-4D97-AF65-F5344CB8AC3E}">
        <p14:creationId xmlns:p14="http://schemas.microsoft.com/office/powerpoint/2010/main" val="64820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Finally, As</a:t>
            </a:r>
            <a:r>
              <a:rPr lang="en-US" altLang="zh-CN" baseline="0" dirty="0" smtClean="0"/>
              <a:t> derived by </a:t>
            </a:r>
            <a:r>
              <a:rPr lang="en-US" altLang="zh-CN" baseline="0" dirty="0" err="1" smtClean="0"/>
              <a:t>Marschner</a:t>
            </a:r>
            <a:r>
              <a:rPr lang="en-US" altLang="zh-CN" baseline="0" dirty="0" smtClean="0"/>
              <a:t> et al.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hair scattering function is the sum of three modes, each mode is a product of a longitudinal function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an azimuthal function.</a:t>
            </a:r>
          </a:p>
        </p:txBody>
      </p:sp>
      <p:sp>
        <p:nvSpPr>
          <p:cNvPr id="4" name="灯片编号占位符 3"/>
          <p:cNvSpPr>
            <a:spLocks noGrp="1"/>
          </p:cNvSpPr>
          <p:nvPr>
            <p:ph type="sldNum" sz="quarter" idx="10"/>
          </p:nvPr>
        </p:nvSpPr>
        <p:spPr/>
        <p:txBody>
          <a:bodyPr/>
          <a:lstStyle/>
          <a:p>
            <a:fld id="{FF42A9A1-BE58-4FCE-8717-1BE3B65E999B}" type="slidenum">
              <a:rPr lang="zh-CN" altLang="en-US" smtClean="0"/>
              <a:t>14</a:t>
            </a:fld>
            <a:endParaRPr lang="zh-CN" altLang="en-US"/>
          </a:p>
        </p:txBody>
      </p:sp>
    </p:spTree>
    <p:extLst>
      <p:ext uri="{BB962C8B-B14F-4D97-AF65-F5344CB8AC3E}">
        <p14:creationId xmlns:p14="http://schemas.microsoft.com/office/powerpoint/2010/main" val="275624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Since the reflection along the longitudinal direction is specular,</a:t>
            </a:r>
            <a:r>
              <a:rPr lang="en-US" altLang="zh-CN" baseline="0" dirty="0" smtClean="0"/>
              <a:t> </a:t>
            </a:r>
          </a:p>
          <a:p>
            <a:r>
              <a:rPr lang="en-US" altLang="zh-CN" baseline="0" dirty="0" smtClean="0"/>
              <a:t>So that the longitudinal function could be naturally expressed by a normalized Gaussian.</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15</a:t>
            </a:fld>
            <a:endParaRPr lang="zh-CN" altLang="en-US"/>
          </a:p>
        </p:txBody>
      </p:sp>
    </p:spTree>
    <p:extLst>
      <p:ext uri="{BB962C8B-B14F-4D97-AF65-F5344CB8AC3E}">
        <p14:creationId xmlns:p14="http://schemas.microsoft.com/office/powerpoint/2010/main" val="1075306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expression of the azimuthal function</a:t>
            </a:r>
            <a:r>
              <a:rPr lang="en-US" altLang="zh-CN" baseline="0" dirty="0" smtClean="0"/>
              <a:t> </a:t>
            </a:r>
            <a:r>
              <a:rPr lang="en-US" altLang="zh-CN" dirty="0" smtClean="0"/>
              <a:t>is much more complex.</a:t>
            </a:r>
            <a:r>
              <a:rPr lang="en-US" altLang="zh-CN" baseline="0" dirty="0" smtClean="0"/>
              <a:t> It is determined by examining the scattering paths through the hair fiber cross section. The azimuthal functions are complex analytic functions and the formulas are defined differently for each mode, as shown in the equations. We don't need to remember the exact formulas. However, we see that they are composed of two basic terms, the Fresnel reflection term, and an exponential attenuation term.</a:t>
            </a:r>
          </a:p>
          <a:p>
            <a:endParaRPr lang="en-US" altLang="zh-CN" baseline="0" dirty="0" smtClean="0"/>
          </a:p>
          <a:p>
            <a:r>
              <a:rPr lang="en-US" altLang="zh-CN" baseline="0" dirty="0" smtClean="0"/>
              <a:t>Now, let's see how to further simplify and approximate the azimuthal functions.</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16</a:t>
            </a:fld>
            <a:endParaRPr lang="zh-CN" altLang="en-US"/>
          </a:p>
        </p:txBody>
      </p:sp>
    </p:spTree>
    <p:extLst>
      <p:ext uri="{BB962C8B-B14F-4D97-AF65-F5344CB8AC3E}">
        <p14:creationId xmlns:p14="http://schemas.microsoft.com/office/powerpoint/2010/main" val="341224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R mode, the azimuthal function is</a:t>
            </a:r>
            <a:r>
              <a:rPr lang="en-US" altLang="zh-CN" baseline="0" dirty="0" smtClean="0"/>
              <a:t> defined as the product of a cosine and the Fresnel reflection term. </a:t>
            </a:r>
          </a:p>
          <a:p>
            <a:r>
              <a:rPr lang="en-US" altLang="zh-CN" baseline="0" dirty="0" smtClean="0"/>
              <a:t>By making use of </a:t>
            </a:r>
            <a:r>
              <a:rPr lang="en-US" altLang="zh-CN" baseline="0" dirty="0" err="1" smtClean="0"/>
              <a:t>schlick’s</a:t>
            </a:r>
            <a:r>
              <a:rPr lang="en-US" altLang="zh-CN" baseline="0" dirty="0" smtClean="0"/>
              <a:t> approximation, which approximates </a:t>
            </a:r>
            <a:r>
              <a:rPr lang="en-US" altLang="zh-CN" baseline="0" dirty="0" err="1" smtClean="0"/>
              <a:t>fresnel</a:t>
            </a:r>
            <a:r>
              <a:rPr lang="en-US" altLang="zh-CN" baseline="0" dirty="0" smtClean="0"/>
              <a:t> reflection function by a 5-order polynomial of cosine. We can also approximates the azimuthal function by a polynomial of cosine up to order 6.</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17</a:t>
            </a:fld>
            <a:endParaRPr lang="zh-CN" altLang="en-US"/>
          </a:p>
        </p:txBody>
      </p:sp>
    </p:spTree>
    <p:extLst>
      <p:ext uri="{BB962C8B-B14F-4D97-AF65-F5344CB8AC3E}">
        <p14:creationId xmlns:p14="http://schemas.microsoft.com/office/powerpoint/2010/main" val="2801451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TT mode, definitely, the function expression is rather</a:t>
            </a:r>
            <a:r>
              <a:rPr lang="en-US" altLang="zh-CN" baseline="0" dirty="0" smtClean="0"/>
              <a:t> complex. </a:t>
            </a:r>
          </a:p>
          <a:p>
            <a:r>
              <a:rPr lang="en-US" altLang="zh-CN" baseline="0" dirty="0" smtClean="0"/>
              <a:t>However, if plotting the shape of function, you will find that the shape is rather simple. It always has a lobe when \phi is equal to pi and the lobe size varies when function parameters change. </a:t>
            </a:r>
          </a:p>
          <a:p>
            <a:r>
              <a:rPr lang="en-US" altLang="zh-CN" baseline="0" dirty="0" smtClean="0"/>
              <a:t>Under this observation, we can approximate the azimuthal function using a circular Gaussian. </a:t>
            </a:r>
          </a:p>
          <a:p>
            <a:r>
              <a:rPr lang="en-US" altLang="zh-CN" baseline="0" dirty="0" smtClean="0"/>
              <a:t>The center is directly set as \pi, the coefficient and bandwidth are determined by preserving function energy</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18</a:t>
            </a:fld>
            <a:endParaRPr lang="zh-CN" altLang="en-US"/>
          </a:p>
        </p:txBody>
      </p:sp>
    </p:spTree>
    <p:extLst>
      <p:ext uri="{BB962C8B-B14F-4D97-AF65-F5344CB8AC3E}">
        <p14:creationId xmlns:p14="http://schemas.microsoft.com/office/powerpoint/2010/main" val="2291892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detail, </a:t>
            </a:r>
          </a:p>
          <a:p>
            <a:r>
              <a:rPr lang="en-US" altLang="zh-CN" dirty="0" smtClean="0"/>
              <a:t>first, the coefficient is directly set as</a:t>
            </a:r>
            <a:r>
              <a:rPr lang="en-US" altLang="zh-CN" baseline="0" dirty="0" smtClean="0"/>
              <a:t> the peak value at peak point \phi is \pi. </a:t>
            </a:r>
          </a:p>
          <a:p>
            <a:r>
              <a:rPr lang="en-US" altLang="zh-CN" baseline="0" dirty="0" smtClean="0"/>
              <a:t>The bandwidth is determined by preserving the energy, or function integral. </a:t>
            </a:r>
          </a:p>
          <a:p>
            <a:r>
              <a:rPr lang="en-US" altLang="zh-CN" baseline="0" dirty="0" smtClean="0"/>
              <a:t>Calculating the energy involves an integration over the azimuthal function. </a:t>
            </a:r>
          </a:p>
          <a:p>
            <a:r>
              <a:rPr lang="en-US" altLang="zh-CN" dirty="0" smtClean="0">
                <a:effectLst/>
              </a:rPr>
              <a:t>However, this function is </a:t>
            </a:r>
            <a:r>
              <a:rPr lang="en-US" altLang="zh-CN" dirty="0" err="1" smtClean="0">
                <a:effectLst/>
              </a:rPr>
              <a:t>nonintegrable</a:t>
            </a:r>
            <a:r>
              <a:rPr lang="en-US" altLang="zh-CN" dirty="0" smtClean="0">
                <a:effectLst/>
              </a:rPr>
              <a:t>, </a:t>
            </a:r>
            <a:endParaRPr lang="en-US" altLang="zh-CN" baseline="0" dirty="0" smtClean="0"/>
          </a:p>
        </p:txBody>
      </p:sp>
      <p:sp>
        <p:nvSpPr>
          <p:cNvPr id="4" name="灯片编号占位符 3"/>
          <p:cNvSpPr>
            <a:spLocks noGrp="1"/>
          </p:cNvSpPr>
          <p:nvPr>
            <p:ph type="sldNum" sz="quarter" idx="10"/>
          </p:nvPr>
        </p:nvSpPr>
        <p:spPr/>
        <p:txBody>
          <a:bodyPr/>
          <a:lstStyle/>
          <a:p>
            <a:fld id="{FF42A9A1-BE58-4FCE-8717-1BE3B65E999B}" type="slidenum">
              <a:rPr lang="zh-CN" altLang="en-US" smtClean="0"/>
              <a:t>19</a:t>
            </a:fld>
            <a:endParaRPr lang="zh-CN" altLang="en-US"/>
          </a:p>
        </p:txBody>
      </p:sp>
    </p:spTree>
    <p:extLst>
      <p:ext uri="{BB962C8B-B14F-4D97-AF65-F5344CB8AC3E}">
        <p14:creationId xmlns:p14="http://schemas.microsoft.com/office/powerpoint/2010/main" val="333622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hair rendering, it is often desirable to dynamic changing of hair’s scattering properties,</a:t>
            </a:r>
            <a:r>
              <a:rPr lang="en-US" altLang="zh-CN" baseline="0" dirty="0" smtClean="0"/>
              <a:t> </a:t>
            </a:r>
          </a:p>
          <a:p>
            <a:r>
              <a:rPr lang="en-US" altLang="zh-CN" baseline="0" dirty="0" smtClean="0"/>
              <a:t>Such as highlight position, highlight size, absorption coefficients.  </a:t>
            </a:r>
            <a:endParaRPr lang="en-US" altLang="zh-CN" dirty="0" smtClean="0"/>
          </a:p>
          <a:p>
            <a:r>
              <a:rPr lang="en-US" altLang="zh-CN" dirty="0" smtClean="0"/>
              <a:t>Because this could enable artists to edit hair appearance at will.</a:t>
            </a:r>
          </a:p>
          <a:p>
            <a:endParaRPr lang="en-US" altLang="zh-CN" dirty="0" smtClean="0"/>
          </a:p>
          <a:p>
            <a:r>
              <a:rPr lang="en-US" altLang="zh-CN" dirty="0" smtClean="0"/>
              <a:t>On</a:t>
            </a:r>
            <a:r>
              <a:rPr lang="en-US" altLang="zh-CN" baseline="0" dirty="0" smtClean="0"/>
              <a:t> the other hand, </a:t>
            </a:r>
            <a:r>
              <a:rPr lang="en-US" altLang="zh-CN" dirty="0" smtClean="0"/>
              <a:t>environment</a:t>
            </a:r>
            <a:r>
              <a:rPr lang="en-US" altLang="zh-CN" baseline="0" dirty="0" smtClean="0"/>
              <a:t> lighting is also very important, </a:t>
            </a:r>
          </a:p>
          <a:p>
            <a:r>
              <a:rPr lang="en-US" altLang="zh-CN" baseline="0" dirty="0" smtClean="0"/>
              <a:t>because it can convey the natural look of hairs under natural illumination. </a:t>
            </a:r>
          </a:p>
          <a:p>
            <a:endParaRPr lang="en-US" altLang="zh-CN" baseline="0" dirty="0" smtClean="0"/>
          </a:p>
          <a:p>
            <a:r>
              <a:rPr lang="en-US" altLang="zh-CN" baseline="0" dirty="0" smtClean="0"/>
              <a:t>However, it is still a difficult problem to achieve hair appearance editing under environment lighting. </a:t>
            </a:r>
          </a:p>
          <a:p>
            <a:r>
              <a:rPr lang="en-US" altLang="zh-CN" baseline="0" dirty="0" smtClean="0"/>
              <a:t>The main challenge lies in how to efficient integrate the environment lighting with complex hair scattering function, and self shadowing functions.</a:t>
            </a:r>
          </a:p>
        </p:txBody>
      </p:sp>
      <p:sp>
        <p:nvSpPr>
          <p:cNvPr id="4" name="灯片编号占位符 3"/>
          <p:cNvSpPr>
            <a:spLocks noGrp="1"/>
          </p:cNvSpPr>
          <p:nvPr>
            <p:ph type="sldNum" sz="quarter" idx="10"/>
          </p:nvPr>
        </p:nvSpPr>
        <p:spPr/>
        <p:txBody>
          <a:bodyPr/>
          <a:lstStyle/>
          <a:p>
            <a:fld id="{FF42A9A1-BE58-4FCE-8717-1BE3B65E999B}" type="slidenum">
              <a:rPr lang="zh-CN" altLang="en-US" smtClean="0"/>
              <a:t>2</a:t>
            </a:fld>
            <a:endParaRPr lang="zh-CN" altLang="en-US"/>
          </a:p>
        </p:txBody>
      </p:sp>
    </p:spTree>
    <p:extLst>
      <p:ext uri="{BB962C8B-B14F-4D97-AF65-F5344CB8AC3E}">
        <p14:creationId xmlns:p14="http://schemas.microsoft.com/office/powerpoint/2010/main" val="2938471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order to integrate it, we further</a:t>
            </a:r>
            <a:r>
              <a:rPr lang="en-US" altLang="zh-CN" baseline="0" dirty="0" smtClean="0"/>
              <a:t> </a:t>
            </a:r>
            <a:r>
              <a:rPr lang="en-US" altLang="zh-CN" dirty="0" smtClean="0"/>
              <a:t>approximate the attenuation function using a</a:t>
            </a:r>
            <a:r>
              <a:rPr lang="en-US" altLang="zh-CN" baseline="0" dirty="0" smtClean="0"/>
              <a:t> 4-th order Taylor expansion.</a:t>
            </a:r>
          </a:p>
          <a:p>
            <a:r>
              <a:rPr lang="en-US" altLang="zh-CN" baseline="0" dirty="0" smtClean="0"/>
              <a:t>Then, we can pull the coefficients out. And the left term could be </a:t>
            </a:r>
            <a:r>
              <a:rPr lang="en-US" altLang="zh-CN" baseline="0" dirty="0" err="1" smtClean="0"/>
              <a:t>precomputed</a:t>
            </a:r>
            <a:r>
              <a:rPr lang="en-US" altLang="zh-CN" baseline="0" dirty="0" smtClean="0"/>
              <a:t> and stored as 2D tables. </a:t>
            </a:r>
          </a:p>
          <a:p>
            <a:r>
              <a:rPr lang="en-US" altLang="zh-CN" baseline="0" dirty="0" smtClean="0"/>
              <a:t>Note that, this table is independent of scenes. So that it only needs to be computed only once and can be used for all scenes. </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20</a:t>
            </a:fld>
            <a:endParaRPr lang="zh-CN" altLang="en-US"/>
          </a:p>
        </p:txBody>
      </p:sp>
    </p:spTree>
    <p:extLst>
      <p:ext uri="{BB962C8B-B14F-4D97-AF65-F5344CB8AC3E}">
        <p14:creationId xmlns:p14="http://schemas.microsoft.com/office/powerpoint/2010/main" val="273704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TRT mode, we analysis the azimuthal function similarly</a:t>
            </a:r>
            <a:r>
              <a:rPr lang="en-US" altLang="zh-CN" baseline="0" dirty="0" smtClean="0"/>
              <a:t>. </a:t>
            </a:r>
          </a:p>
          <a:p>
            <a:r>
              <a:rPr lang="en-US" altLang="zh-CN" baseline="0" dirty="0" smtClean="0"/>
              <a:t>By plotting the function, we find that the function contains one lobe or two lobes. The number, center and sizes of lobes vary with function parameters. </a:t>
            </a:r>
          </a:p>
          <a:p>
            <a:r>
              <a:rPr lang="en-US" altLang="zh-CN" baseline="0" dirty="0" smtClean="0"/>
              <a:t>So that we approximate the azimuthal function using 1 circular Gaussian or 3 circular Gaussians, depending on function parameters. Consistency is also carefully maintained across change boundaries. </a:t>
            </a:r>
          </a:p>
          <a:p>
            <a:r>
              <a:rPr lang="en-US" altLang="zh-CN" baseline="0" dirty="0" smtClean="0"/>
              <a:t>The coefficients, and bandwidths are determined similarly as in TT mode by preserving function energy.</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21</a:t>
            </a:fld>
            <a:endParaRPr lang="zh-CN" altLang="en-US"/>
          </a:p>
        </p:txBody>
      </p:sp>
    </p:spTree>
    <p:extLst>
      <p:ext uri="{BB962C8B-B14F-4D97-AF65-F5344CB8AC3E}">
        <p14:creationId xmlns:p14="http://schemas.microsoft.com/office/powerpoint/2010/main" val="26936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let's come</a:t>
            </a:r>
            <a:r>
              <a:rPr lang="en-US" altLang="zh-CN" baseline="0" dirty="0" smtClean="0"/>
              <a:t> back to check the single scattering integral. </a:t>
            </a:r>
          </a:p>
          <a:p>
            <a:r>
              <a:rPr lang="en-US" altLang="zh-CN" baseline="0" dirty="0" smtClean="0"/>
              <a:t>By definition, we have decomposed SRBF to product of circular Gaussians, </a:t>
            </a:r>
          </a:p>
          <a:p>
            <a:r>
              <a:rPr lang="en-US" altLang="zh-CN" baseline="0" dirty="0" smtClean="0"/>
              <a:t>And the scattering function is the sum of products of a longitudinal function and an azimuthal function. </a:t>
            </a:r>
          </a:p>
          <a:p>
            <a:r>
              <a:rPr lang="en-US" altLang="zh-CN" baseline="0" dirty="0" smtClean="0"/>
              <a:t>After using our approximation, the functions involved are all simple functions, such as circular Gaussians, Gaussians, or polynomial of cosine functions. </a:t>
            </a:r>
          </a:p>
          <a:p>
            <a:r>
              <a:rPr lang="en-US" altLang="zh-CN" baseline="0" dirty="0" smtClean="0"/>
              <a:t>It is not difficult to derive an approximate analytic formula to evaluate this integral. </a:t>
            </a:r>
          </a:p>
          <a:p>
            <a:r>
              <a:rPr lang="en-US" altLang="zh-CN" baseline="0" dirty="0" smtClean="0"/>
              <a:t>Please refer to our paper for details.</a:t>
            </a:r>
          </a:p>
        </p:txBody>
      </p:sp>
      <p:sp>
        <p:nvSpPr>
          <p:cNvPr id="4" name="灯片编号占位符 3"/>
          <p:cNvSpPr>
            <a:spLocks noGrp="1"/>
          </p:cNvSpPr>
          <p:nvPr>
            <p:ph type="sldNum" sz="quarter" idx="10"/>
          </p:nvPr>
        </p:nvSpPr>
        <p:spPr/>
        <p:txBody>
          <a:bodyPr/>
          <a:lstStyle/>
          <a:p>
            <a:fld id="{FF42A9A1-BE58-4FCE-8717-1BE3B65E999B}" type="slidenum">
              <a:rPr lang="zh-CN" altLang="en-US" smtClean="0"/>
              <a:t>22</a:t>
            </a:fld>
            <a:endParaRPr lang="zh-CN" altLang="en-US"/>
          </a:p>
        </p:txBody>
      </p:sp>
    </p:spTree>
    <p:extLst>
      <p:ext uri="{BB962C8B-B14F-4D97-AF65-F5344CB8AC3E}">
        <p14:creationId xmlns:p14="http://schemas.microsoft.com/office/powerpoint/2010/main" val="347803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a:t>
            </a:r>
            <a:r>
              <a:rPr lang="en-US" altLang="zh-CN" baseline="0" dirty="0" smtClean="0"/>
              <a:t> approximation could also be used in rendering multiple scattering effects. </a:t>
            </a:r>
            <a:br>
              <a:rPr lang="en-US" altLang="zh-CN" baseline="0" dirty="0" smtClean="0"/>
            </a:br>
            <a:r>
              <a:rPr lang="en-US" altLang="zh-CN" baseline="0" dirty="0" smtClean="0"/>
              <a:t>Here I do not plan to go into the details, </a:t>
            </a:r>
          </a:p>
          <a:p>
            <a:r>
              <a:rPr lang="en-US" altLang="zh-CN" baseline="0" dirty="0" smtClean="0"/>
              <a:t>But basically, we also approximate the hair scattering function using circular Gaussians. </a:t>
            </a:r>
          </a:p>
          <a:p>
            <a:r>
              <a:rPr lang="en-US" altLang="zh-CN" baseline="0" dirty="0" smtClean="0"/>
              <a:t>And the multiple scattering integral could also be evaluated analytically.</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23</a:t>
            </a:fld>
            <a:endParaRPr lang="zh-CN" altLang="en-US"/>
          </a:p>
        </p:txBody>
      </p:sp>
    </p:spTree>
    <p:extLst>
      <p:ext uri="{BB962C8B-B14F-4D97-AF65-F5344CB8AC3E}">
        <p14:creationId xmlns:p14="http://schemas.microsoft.com/office/powerpoint/2010/main" val="536322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see some beautiful</a:t>
            </a:r>
            <a:r>
              <a:rPr lang="en-US" altLang="zh-CN" baseline="0" dirty="0" smtClean="0"/>
              <a:t> results and videos.</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24</a:t>
            </a:fld>
            <a:endParaRPr lang="zh-CN" altLang="en-US"/>
          </a:p>
        </p:txBody>
      </p:sp>
    </p:spTree>
    <p:extLst>
      <p:ext uri="{BB962C8B-B14F-4D97-AF65-F5344CB8AC3E}">
        <p14:creationId xmlns:p14="http://schemas.microsoft.com/office/powerpoint/2010/main" val="2699403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latin typeface="+mn-lt"/>
                <a:ea typeface="+mn-ea"/>
                <a:cs typeface="+mn-cs"/>
              </a:rPr>
              <a:t>We implemented our rendering algorithm on a PC with an Intel Core2 Duo 3.0G CPU, 6GB memory, and an </a:t>
            </a:r>
            <a:r>
              <a:rPr lang="en-US" altLang="zh-CN" sz="1200" kern="1200" baseline="0" dirty="0" err="1" smtClean="0">
                <a:solidFill>
                  <a:schemeClr val="tx1"/>
                </a:solidFill>
                <a:latin typeface="+mn-lt"/>
                <a:ea typeface="+mn-ea"/>
                <a:cs typeface="+mn-cs"/>
              </a:rPr>
              <a:t>nVidia</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Gtx</a:t>
            </a:r>
            <a:r>
              <a:rPr lang="en-US" altLang="zh-CN" sz="1200" kern="1200" baseline="0" dirty="0" smtClean="0">
                <a:solidFill>
                  <a:schemeClr val="tx1"/>
                </a:solidFill>
                <a:latin typeface="+mn-lt"/>
                <a:ea typeface="+mn-ea"/>
                <a:cs typeface="+mn-cs"/>
              </a:rPr>
              <a:t> 580 graphics card. </a:t>
            </a:r>
          </a:p>
          <a:p>
            <a:r>
              <a:rPr lang="en-US" altLang="zh-CN" sz="1200" kern="1200" baseline="0" dirty="0" smtClean="0">
                <a:solidFill>
                  <a:schemeClr val="tx1"/>
                </a:solidFill>
                <a:latin typeface="+mn-lt"/>
                <a:ea typeface="+mn-ea"/>
                <a:cs typeface="+mn-cs"/>
              </a:rPr>
              <a:t>This table lists the run-time performance statistics for all our examples. </a:t>
            </a:r>
          </a:p>
          <a:p>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The performance of our method is comparable to the work of </a:t>
            </a:r>
            <a:r>
              <a:rPr lang="en-US" altLang="zh-CN" sz="1200" kern="1200" baseline="0" dirty="0" err="1" smtClean="0">
                <a:solidFill>
                  <a:schemeClr val="tx1"/>
                </a:solidFill>
                <a:latin typeface="+mn-lt"/>
                <a:ea typeface="+mn-ea"/>
                <a:cs typeface="+mn-cs"/>
              </a:rPr>
              <a:t>Ren</a:t>
            </a:r>
            <a:r>
              <a:rPr lang="en-US" altLang="zh-CN" sz="1200" kern="1200" baseline="0" dirty="0" smtClean="0">
                <a:solidFill>
                  <a:schemeClr val="tx1"/>
                </a:solidFill>
                <a:latin typeface="+mn-lt"/>
                <a:ea typeface="+mn-ea"/>
                <a:cs typeface="+mn-cs"/>
              </a:rPr>
              <a:t> et. al. Our method enables on-the-fly hair scattering parameters change without reducing performance.</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27</a:t>
            </a:fld>
            <a:endParaRPr lang="zh-CN" altLang="en-US"/>
          </a:p>
        </p:txBody>
      </p:sp>
    </p:spTree>
    <p:extLst>
      <p:ext uri="{BB962C8B-B14F-4D97-AF65-F5344CB8AC3E}">
        <p14:creationId xmlns:p14="http://schemas.microsoft.com/office/powerpoint/2010/main" val="3760503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conclusion, </a:t>
            </a:r>
          </a:p>
          <a:p>
            <a:r>
              <a:rPr lang="en-US" altLang="zh-CN" dirty="0" smtClean="0"/>
              <a:t>We have proposed a circular</a:t>
            </a:r>
            <a:r>
              <a:rPr lang="en-US" altLang="zh-CN" baseline="0" dirty="0" smtClean="0"/>
              <a:t> Gaussian representation for approximating </a:t>
            </a:r>
            <a:r>
              <a:rPr lang="en-US" altLang="zh-CN" baseline="0" dirty="0" err="1" smtClean="0"/>
              <a:t>Marschner’s</a:t>
            </a:r>
            <a:r>
              <a:rPr lang="en-US" altLang="zh-CN" baseline="0" dirty="0" smtClean="0"/>
              <a:t> hair scattering function. This approximation is both accurate and compact. The main benefit of this representation is that it enables a closed form integrals with SRBF lights. This would allow us to achieve some new rendering effects. </a:t>
            </a:r>
          </a:p>
          <a:p>
            <a:r>
              <a:rPr lang="en-US" altLang="zh-CN" baseline="0" dirty="0" smtClean="0"/>
              <a:t>Such as, interactive hair appearance editing under environment lighting, and spatially varying hair scattering parameters rendering under environment lighting.</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28</a:t>
            </a:fld>
            <a:endParaRPr lang="zh-CN" altLang="en-US"/>
          </a:p>
        </p:txBody>
      </p:sp>
    </p:spTree>
    <p:extLst>
      <p:ext uri="{BB962C8B-B14F-4D97-AF65-F5344CB8AC3E}">
        <p14:creationId xmlns:p14="http://schemas.microsoft.com/office/powerpoint/2010/main" val="4138747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method</a:t>
            </a:r>
            <a:r>
              <a:rPr lang="en-US" altLang="zh-CN" baseline="0" dirty="0" smtClean="0"/>
              <a:t> could be improved in several ways. </a:t>
            </a:r>
          </a:p>
          <a:p>
            <a:r>
              <a:rPr lang="en-US" altLang="zh-CN" baseline="0" dirty="0" smtClean="0"/>
              <a:t>First, we do not consider view transparency effects in our current implementation, and it could be added by using </a:t>
            </a:r>
          </a:p>
          <a:p>
            <a:r>
              <a:rPr lang="en-US" altLang="zh-CN" baseline="0" dirty="0" smtClean="0"/>
              <a:t>Occupancy maps. </a:t>
            </a:r>
          </a:p>
          <a:p>
            <a:r>
              <a:rPr lang="en-US" altLang="zh-CN" baseline="0" dirty="0" smtClean="0"/>
              <a:t>Secondly, now we only deal with </a:t>
            </a:r>
            <a:r>
              <a:rPr lang="en-US" altLang="zh-CN" baseline="0" dirty="0" err="1" smtClean="0"/>
              <a:t>marschner’s</a:t>
            </a:r>
            <a:r>
              <a:rPr lang="en-US" altLang="zh-CN" baseline="0" dirty="0" smtClean="0"/>
              <a:t> hair scattering model. </a:t>
            </a:r>
          </a:p>
          <a:p>
            <a:r>
              <a:rPr lang="en-US" altLang="zh-CN" baseline="0" dirty="0" smtClean="0"/>
              <a:t>It would be useful to handle recent models such as the artist friendly model and the energy conserving model.</a:t>
            </a:r>
          </a:p>
          <a:p>
            <a:r>
              <a:rPr lang="en-US" altLang="zh-CN" baseline="0" dirty="0" smtClean="0"/>
              <a:t>We are also interested in exploring ways to handle near-field light sources and use circular Gaussians to accelerate offline hair rendering.</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29</a:t>
            </a:fld>
            <a:endParaRPr lang="zh-CN" altLang="en-US"/>
          </a:p>
        </p:txBody>
      </p:sp>
    </p:spTree>
    <p:extLst>
      <p:ext uri="{BB962C8B-B14F-4D97-AF65-F5344CB8AC3E}">
        <p14:creationId xmlns:p14="http://schemas.microsoft.com/office/powerpoint/2010/main" val="420256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30</a:t>
            </a:fld>
            <a:endParaRPr lang="zh-CN" altLang="en-US"/>
          </a:p>
        </p:txBody>
      </p:sp>
    </p:spTree>
    <p:extLst>
      <p:ext uri="{BB962C8B-B14F-4D97-AF65-F5344CB8AC3E}">
        <p14:creationId xmlns:p14="http://schemas.microsoft.com/office/powerpoint/2010/main" val="3597166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Before introducing our work, let me first reviewer some important related works. </a:t>
            </a:r>
          </a:p>
          <a:p>
            <a:endParaRPr lang="en-US" altLang="zh-CN" baseline="0" dirty="0" smtClean="0"/>
          </a:p>
          <a:p>
            <a:r>
              <a:rPr lang="en-US" altLang="zh-CN" baseline="0" dirty="0" smtClean="0"/>
              <a:t>Hair scattering model describes how a single fiber of hair reflects lights. </a:t>
            </a:r>
          </a:p>
          <a:p>
            <a:endParaRPr lang="en-US" altLang="zh-CN" baseline="0" dirty="0" smtClean="0"/>
          </a:p>
          <a:p>
            <a:r>
              <a:rPr lang="en-US" altLang="zh-CN" baseline="0" dirty="0" smtClean="0"/>
              <a:t>The representative models include </a:t>
            </a:r>
            <a:r>
              <a:rPr lang="en-US" altLang="zh-CN" baseline="0" dirty="0" err="1" smtClean="0"/>
              <a:t>Kajiya</a:t>
            </a:r>
            <a:r>
              <a:rPr lang="en-US" altLang="zh-CN" baseline="0" dirty="0" smtClean="0"/>
              <a:t> and Kay’s model, which is the first hair scattering model.</a:t>
            </a:r>
          </a:p>
          <a:p>
            <a:r>
              <a:rPr lang="en-US" altLang="zh-CN" baseline="0" dirty="0" err="1" smtClean="0"/>
              <a:t>Marschner’s</a:t>
            </a:r>
            <a:r>
              <a:rPr lang="en-US" altLang="zh-CN" baseline="0" dirty="0" smtClean="0"/>
              <a:t> model. </a:t>
            </a:r>
          </a:p>
          <a:p>
            <a:r>
              <a:rPr lang="en-US" altLang="zh-CN" baseline="0" dirty="0" smtClean="0"/>
              <a:t>The model proposed by </a:t>
            </a:r>
            <a:r>
              <a:rPr lang="en-US" altLang="zh-CN" baseline="0" dirty="0" err="1" smtClean="0"/>
              <a:t>Zinke</a:t>
            </a:r>
            <a:r>
              <a:rPr lang="en-US" altLang="zh-CN" baseline="0" dirty="0" smtClean="0"/>
              <a:t> and Webber which supports near field scattering. </a:t>
            </a:r>
          </a:p>
          <a:p>
            <a:r>
              <a:rPr lang="en-US" altLang="zh-CN" baseline="0" dirty="0" smtClean="0"/>
              <a:t>Artist friendly model, </a:t>
            </a:r>
          </a:p>
          <a:p>
            <a:r>
              <a:rPr lang="en-US" altLang="zh-CN" baseline="0" dirty="0" smtClean="0"/>
              <a:t>And energy conserving model.</a:t>
            </a:r>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Since </a:t>
            </a:r>
            <a:r>
              <a:rPr lang="en-US" altLang="zh-CN" baseline="0" dirty="0" err="1" smtClean="0"/>
              <a:t>Marschner’s</a:t>
            </a:r>
            <a:r>
              <a:rPr lang="en-US" altLang="zh-CN" baseline="0" dirty="0" smtClean="0"/>
              <a:t> is physically based and the most general one, we use </a:t>
            </a:r>
            <a:r>
              <a:rPr lang="en-US" altLang="zh-CN" baseline="0" dirty="0" err="1" smtClean="0"/>
              <a:t>Marschner’s</a:t>
            </a:r>
            <a:r>
              <a:rPr lang="en-US" altLang="zh-CN" baseline="0" dirty="0" smtClean="0"/>
              <a:t> model in our paper. </a:t>
            </a:r>
          </a:p>
          <a:p>
            <a:endParaRPr lang="en-US" altLang="zh-CN" baseline="0" dirty="0" smtClean="0"/>
          </a:p>
          <a:p>
            <a:endParaRPr lang="en-US" altLang="zh-CN" baseline="0" dirty="0" smtClean="0"/>
          </a:p>
          <a:p>
            <a:r>
              <a:rPr lang="en-US" altLang="zh-CN" baseline="0" dirty="0" smtClean="0"/>
              <a:t>For interactively rendering, many works have </a:t>
            </a:r>
            <a:r>
              <a:rPr lang="en-US" altLang="zh-CN" baseline="0" dirty="0" err="1" smtClean="0"/>
              <a:t>succesfully</a:t>
            </a:r>
            <a:r>
              <a:rPr lang="en-US" altLang="zh-CN" baseline="0" dirty="0" smtClean="0"/>
              <a:t> addressed the problem of efficient self shadowing. </a:t>
            </a:r>
          </a:p>
          <a:p>
            <a:r>
              <a:rPr lang="en-US" altLang="zh-CN" baseline="0" dirty="0" smtClean="0"/>
              <a:t>Some representative works include: deep shadow maps, opacity shadow maps, density clustering, deep opacity maps, occupancy maps. </a:t>
            </a:r>
          </a:p>
          <a:p>
            <a:endParaRPr lang="en-US" altLang="zh-CN" baseline="0" dirty="0" smtClean="0"/>
          </a:p>
          <a:p>
            <a:r>
              <a:rPr lang="en-US" altLang="zh-CN" baseline="0" dirty="0" err="1" smtClean="0"/>
              <a:t>Kajiya</a:t>
            </a:r>
            <a:r>
              <a:rPr lang="en-US" altLang="zh-CN" baseline="0" dirty="0" smtClean="0"/>
              <a:t> and Kay proposed the first hair scattering model, which is still widely used today. However, it ignores the variation of scattering in the azimuthal dimension and it is not physically based. </a:t>
            </a:r>
          </a:p>
          <a:p>
            <a:endParaRPr lang="en-US" altLang="zh-CN" baseline="0" dirty="0" smtClean="0"/>
          </a:p>
          <a:p>
            <a:r>
              <a:rPr lang="en-US" altLang="zh-CN" baseline="0" dirty="0" err="1" smtClean="0"/>
              <a:t>Marschner</a:t>
            </a:r>
            <a:r>
              <a:rPr lang="en-US" altLang="zh-CN" baseline="0" dirty="0" smtClean="0"/>
              <a:t> et al. proposed a more accurate model based on the measurements of fiber scattering, assuming distant lighting and view. </a:t>
            </a:r>
          </a:p>
          <a:p>
            <a:r>
              <a:rPr lang="en-US" altLang="zh-CN" baseline="0" dirty="0" err="1" smtClean="0"/>
              <a:t>Zinke</a:t>
            </a:r>
            <a:r>
              <a:rPr lang="en-US" altLang="zh-CN" baseline="0" dirty="0" smtClean="0"/>
              <a:t> and Webber later proposed a model that generalizes to near field scattering.</a:t>
            </a:r>
          </a:p>
          <a:p>
            <a:endParaRPr lang="en-US" altLang="zh-CN" baseline="0" dirty="0" smtClean="0"/>
          </a:p>
          <a:p>
            <a:r>
              <a:rPr lang="en-US" altLang="zh-CN" baseline="0" dirty="0" smtClean="0"/>
              <a:t>Recently, </a:t>
            </a:r>
            <a:r>
              <a:rPr lang="en-US" altLang="zh-CN" dirty="0" err="1" smtClean="0"/>
              <a:t>Sadeghi</a:t>
            </a:r>
            <a:r>
              <a:rPr lang="en-US" altLang="zh-CN" dirty="0" smtClean="0"/>
              <a:t> </a:t>
            </a:r>
            <a:r>
              <a:rPr lang="en-US" altLang="zh-CN" baseline="0" dirty="0" smtClean="0"/>
              <a:t>et al. proposed an artist friendly model for intuitive editing of hair parameters, but their method is limited to simple lighting conditions. </a:t>
            </a:r>
          </a:p>
          <a:p>
            <a:endParaRPr lang="en-US" altLang="zh-CN" baseline="0" dirty="0" smtClean="0"/>
          </a:p>
          <a:p>
            <a:endParaRPr lang="en-US" altLang="zh-CN" baseline="0" dirty="0" smtClean="0"/>
          </a:p>
          <a:p>
            <a:r>
              <a:rPr lang="en-US" altLang="zh-CN" baseline="0" dirty="0" err="1" smtClean="0"/>
              <a:t>dEon</a:t>
            </a:r>
            <a:r>
              <a:rPr lang="en-US" altLang="zh-CN" baseline="0" dirty="0" smtClean="0"/>
              <a:t> et al. proposed an energy-conserving model by considering higher-order light paths. </a:t>
            </a:r>
          </a:p>
          <a:p>
            <a:endParaRPr lang="en-US" altLang="zh-CN" baseline="0" dirty="0" smtClean="0"/>
          </a:p>
        </p:txBody>
      </p:sp>
      <p:sp>
        <p:nvSpPr>
          <p:cNvPr id="4" name="灯片编号占位符 3"/>
          <p:cNvSpPr>
            <a:spLocks noGrp="1"/>
          </p:cNvSpPr>
          <p:nvPr>
            <p:ph type="sldNum" sz="quarter" idx="10"/>
          </p:nvPr>
        </p:nvSpPr>
        <p:spPr/>
        <p:txBody>
          <a:bodyPr/>
          <a:lstStyle/>
          <a:p>
            <a:fld id="{FF42A9A1-BE58-4FCE-8717-1BE3B65E999B}" type="slidenum">
              <a:rPr lang="zh-CN" altLang="en-US" smtClean="0"/>
              <a:t>3</a:t>
            </a:fld>
            <a:endParaRPr lang="zh-CN" altLang="en-US"/>
          </a:p>
        </p:txBody>
      </p:sp>
    </p:spTree>
    <p:extLst>
      <p:ext uri="{BB962C8B-B14F-4D97-AF65-F5344CB8AC3E}">
        <p14:creationId xmlns:p14="http://schemas.microsoft.com/office/powerpoint/2010/main" val="146921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Multiple scattering describes how light bounces and scatters between multiple hair fibers. </a:t>
            </a:r>
          </a:p>
          <a:p>
            <a:r>
              <a:rPr lang="en-US" altLang="zh-CN" baseline="0" dirty="0" smtClean="0"/>
              <a:t>photon mapping and spherical harmonics approximations have been employed to greatly improve offline rendering speed. </a:t>
            </a:r>
          </a:p>
          <a:p>
            <a:endParaRPr lang="en-US" altLang="zh-CN" baseline="0" dirty="0" smtClean="0"/>
          </a:p>
          <a:p>
            <a:r>
              <a:rPr lang="en-US" altLang="zh-CN" baseline="0" dirty="0" err="1" smtClean="0"/>
              <a:t>Zinke</a:t>
            </a:r>
            <a:r>
              <a:rPr lang="en-US" altLang="zh-CN" baseline="0" dirty="0" smtClean="0"/>
              <a:t> et al. has introduced a dual scattering approximation that achieves real-time performance. </a:t>
            </a:r>
          </a:p>
          <a:p>
            <a:endParaRPr lang="en-US" altLang="zh-CN" baseline="0" dirty="0" smtClean="0"/>
          </a:p>
          <a:p>
            <a:r>
              <a:rPr lang="en-US" altLang="zh-CN" baseline="0" dirty="0" smtClean="0"/>
              <a:t>Up to now, all the works discussed are restricted to simple lighting conditions.</a:t>
            </a:r>
          </a:p>
          <a:p>
            <a:endParaRPr lang="en-US" altLang="zh-CN" baseline="0" dirty="0" smtClean="0"/>
          </a:p>
          <a:p>
            <a:r>
              <a:rPr lang="en-US" altLang="zh-CN" dirty="0" smtClean="0"/>
              <a:t>Recently,</a:t>
            </a:r>
            <a:r>
              <a:rPr lang="en-US" altLang="zh-CN" baseline="0" dirty="0" smtClean="0"/>
              <a:t> </a:t>
            </a:r>
            <a:r>
              <a:rPr lang="en-US" altLang="zh-CN" baseline="0" dirty="0" err="1" smtClean="0"/>
              <a:t>Ren</a:t>
            </a:r>
            <a:r>
              <a:rPr lang="en-US" altLang="zh-CN" baseline="0" dirty="0" smtClean="0"/>
              <a:t> et al. proposed a hair rendering technique that supports environment lighting. They represent environment lighting using SRBFs, and </a:t>
            </a:r>
            <a:r>
              <a:rPr lang="en-US" altLang="zh-CN" baseline="0" dirty="0" err="1" smtClean="0"/>
              <a:t>precomputes</a:t>
            </a:r>
            <a:r>
              <a:rPr lang="en-US" altLang="zh-CN" baseline="0" dirty="0" smtClean="0"/>
              <a:t> light transport of each SRBF light into 4D tables. It achieves interactive </a:t>
            </a:r>
            <a:r>
              <a:rPr lang="en-US" altLang="zh-CN" baseline="0" dirty="0" err="1" smtClean="0"/>
              <a:t>framerates</a:t>
            </a:r>
            <a:r>
              <a:rPr lang="en-US" altLang="zh-CN" baseline="0" dirty="0" smtClean="0"/>
              <a:t>, however, it requires fixing hair scattering properties. </a:t>
            </a:r>
          </a:p>
          <a:p>
            <a:endParaRPr lang="en-US" altLang="zh-CN" baseline="0" dirty="0" smtClean="0"/>
          </a:p>
          <a:p>
            <a:r>
              <a:rPr lang="en-US" altLang="zh-CN" baseline="0" dirty="0" smtClean="0"/>
              <a:t>Even with the impressive progress, we see that hair appearance editing under environment lighting is still an unsolved problem.</a:t>
            </a:r>
          </a:p>
          <a:p>
            <a:endParaRPr lang="zh-CN" altLang="en-US" dirty="0" smtClean="0"/>
          </a:p>
        </p:txBody>
      </p:sp>
      <p:sp>
        <p:nvSpPr>
          <p:cNvPr id="4" name="灯片编号占位符 3"/>
          <p:cNvSpPr>
            <a:spLocks noGrp="1"/>
          </p:cNvSpPr>
          <p:nvPr>
            <p:ph type="sldNum" sz="quarter" idx="10"/>
          </p:nvPr>
        </p:nvSpPr>
        <p:spPr/>
        <p:txBody>
          <a:bodyPr/>
          <a:lstStyle/>
          <a:p>
            <a:fld id="{FF42A9A1-BE58-4FCE-8717-1BE3B65E999B}" type="slidenum">
              <a:rPr lang="zh-CN" altLang="en-US" smtClean="0"/>
              <a:t>4</a:t>
            </a:fld>
            <a:endParaRPr lang="zh-CN" altLang="en-US"/>
          </a:p>
        </p:txBody>
      </p:sp>
    </p:spTree>
    <p:extLst>
      <p:ext uri="{BB962C8B-B14F-4D97-AF65-F5344CB8AC3E}">
        <p14:creationId xmlns:p14="http://schemas.microsoft.com/office/powerpoint/2010/main" val="149194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see how</a:t>
            </a:r>
            <a:r>
              <a:rPr lang="en-US" altLang="zh-CN" baseline="0" dirty="0" smtClean="0"/>
              <a:t> to evaluate single scattering under </a:t>
            </a:r>
            <a:r>
              <a:rPr lang="en-US" altLang="zh-CN" baseline="0" dirty="0" err="1" smtClean="0"/>
              <a:t>evnrionment</a:t>
            </a:r>
            <a:r>
              <a:rPr lang="en-US" altLang="zh-CN" baseline="0" dirty="0" smtClean="0"/>
              <a:t> lighting.</a:t>
            </a:r>
            <a:endParaRPr lang="en-US" altLang="zh-CN" dirty="0" smtClean="0"/>
          </a:p>
          <a:p>
            <a:r>
              <a:rPr lang="en-US" altLang="zh-CN" dirty="0" smtClean="0"/>
              <a:t>As in the equation,</a:t>
            </a:r>
            <a:r>
              <a:rPr lang="en-US" altLang="zh-CN" baseline="0" dirty="0" smtClean="0"/>
              <a:t> </a:t>
            </a:r>
            <a:endParaRPr lang="en-US" altLang="zh-CN" dirty="0" smtClean="0"/>
          </a:p>
          <a:p>
            <a:r>
              <a:rPr lang="en-US" altLang="zh-CN" dirty="0" smtClean="0"/>
              <a:t>the single scattering outgoing radiance could be evaluated</a:t>
            </a:r>
            <a:r>
              <a:rPr lang="en-US" altLang="zh-CN" baseline="0" dirty="0" smtClean="0"/>
              <a:t> by integrating over the whole hemisphere,  </a:t>
            </a:r>
          </a:p>
          <a:p>
            <a:r>
              <a:rPr lang="en-US" altLang="zh-CN" baseline="0" dirty="0" smtClean="0"/>
              <a:t>Where, L is the incident environment lighting. T is the self shadowing term, and S is the hair scattering function. </a:t>
            </a:r>
          </a:p>
          <a:p>
            <a:r>
              <a:rPr lang="en-US" altLang="zh-CN" dirty="0" smtClean="0"/>
              <a:t>The form of a </a:t>
            </a:r>
            <a:r>
              <a:rPr lang="en-US" altLang="zh-CN" baseline="0" dirty="0" smtClean="0"/>
              <a:t>hair scattering functions looks like a BRDF, however, evaluating it is more complex, we would explain it in detail later. </a:t>
            </a:r>
          </a:p>
          <a:p>
            <a:endParaRPr lang="en-US" altLang="zh-CN" dirty="0" smtClean="0"/>
          </a:p>
        </p:txBody>
      </p:sp>
      <p:sp>
        <p:nvSpPr>
          <p:cNvPr id="4" name="灯片编号占位符 3"/>
          <p:cNvSpPr>
            <a:spLocks noGrp="1"/>
          </p:cNvSpPr>
          <p:nvPr>
            <p:ph type="sldNum" sz="quarter" idx="10"/>
          </p:nvPr>
        </p:nvSpPr>
        <p:spPr/>
        <p:txBody>
          <a:bodyPr/>
          <a:lstStyle/>
          <a:p>
            <a:fld id="{FF42A9A1-BE58-4FCE-8717-1BE3B65E999B}" type="slidenum">
              <a:rPr lang="zh-CN" altLang="en-US" smtClean="0"/>
              <a:t>5</a:t>
            </a:fld>
            <a:endParaRPr lang="zh-CN" altLang="en-US"/>
          </a:p>
        </p:txBody>
      </p:sp>
    </p:spTree>
    <p:extLst>
      <p:ext uri="{BB962C8B-B14F-4D97-AF65-F5344CB8AC3E}">
        <p14:creationId xmlns:p14="http://schemas.microsoft.com/office/powerpoint/2010/main" val="53632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a:t>
            </a:r>
            <a:r>
              <a:rPr lang="en-US" altLang="zh-CN" baseline="0" dirty="0" smtClean="0"/>
              <a:t> natural approximation is to represent the environment lighting by a set of spherical radial basis functions, </a:t>
            </a:r>
          </a:p>
          <a:p>
            <a:r>
              <a:rPr lang="en-US" altLang="zh-CN" baseline="0" dirty="0" smtClean="0"/>
              <a:t>Which are typically spherical Gaussians. After this approximation, we can pull the coefficients out and </a:t>
            </a:r>
          </a:p>
          <a:p>
            <a:r>
              <a:rPr lang="en-US" altLang="zh-CN" baseline="0" dirty="0" smtClean="0"/>
              <a:t>rewrite the equation. </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6</a:t>
            </a:fld>
            <a:endParaRPr lang="zh-CN" altLang="en-US"/>
          </a:p>
        </p:txBody>
      </p:sp>
    </p:spTree>
    <p:extLst>
      <p:ext uri="{BB962C8B-B14F-4D97-AF65-F5344CB8AC3E}">
        <p14:creationId xmlns:p14="http://schemas.microsoft.com/office/powerpoint/2010/main" val="53632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By</a:t>
            </a:r>
            <a:r>
              <a:rPr lang="en-US" altLang="zh-CN" baseline="0" dirty="0" smtClean="0"/>
              <a:t> assuming the self shadowing function is smooth across the support of the SRBF, </a:t>
            </a:r>
          </a:p>
          <a:p>
            <a:r>
              <a:rPr lang="en-US" altLang="zh-CN" baseline="0" dirty="0" smtClean="0"/>
              <a:t>we can move the self shadowing function out of the integral. </a:t>
            </a:r>
          </a:p>
          <a:p>
            <a:r>
              <a:rPr lang="en-US" altLang="zh-CN" baseline="0" dirty="0" smtClean="0"/>
              <a:t>Now, the problem left is to evaluate this integral, integrating a SRBF light with the hair scattering function.</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7</a:t>
            </a:fld>
            <a:endParaRPr lang="zh-CN" altLang="en-US"/>
          </a:p>
        </p:txBody>
      </p:sp>
    </p:spTree>
    <p:extLst>
      <p:ext uri="{BB962C8B-B14F-4D97-AF65-F5344CB8AC3E}">
        <p14:creationId xmlns:p14="http://schemas.microsoft.com/office/powerpoint/2010/main" val="53632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err="1" smtClean="0"/>
              <a:t>Ren</a:t>
            </a:r>
            <a:r>
              <a:rPr lang="en-US" altLang="zh-CN" baseline="0" dirty="0" smtClean="0"/>
              <a:t> et. al. </a:t>
            </a:r>
            <a:r>
              <a:rPr lang="en-US" altLang="zh-CN" baseline="0" dirty="0" err="1" smtClean="0"/>
              <a:t>precomputes</a:t>
            </a:r>
            <a:r>
              <a:rPr lang="en-US" altLang="zh-CN" baseline="0" dirty="0" smtClean="0"/>
              <a:t> the integral and stores it as a 4D table. </a:t>
            </a:r>
            <a:br>
              <a:rPr lang="en-US" altLang="zh-CN" baseline="0" dirty="0" smtClean="0"/>
            </a:br>
            <a:r>
              <a:rPr lang="en-US" altLang="zh-CN" baseline="0" dirty="0" smtClean="0"/>
              <a:t>However, since it bakes scattering functions into the </a:t>
            </a:r>
            <a:r>
              <a:rPr lang="en-US" altLang="zh-CN" baseline="0" dirty="0" err="1" smtClean="0"/>
              <a:t>precomputed</a:t>
            </a:r>
            <a:r>
              <a:rPr lang="en-US" altLang="zh-CN" baseline="0" dirty="0" smtClean="0"/>
              <a:t> tables, it does not allow on-the-fly hair parameters editing. </a:t>
            </a:r>
          </a:p>
          <a:p>
            <a:r>
              <a:rPr lang="en-US" altLang="zh-CN" baseline="0" dirty="0" smtClean="0"/>
              <a:t>Our key insight is, since both the SRBF light function and hair scattering function are analytic functions. </a:t>
            </a:r>
          </a:p>
          <a:p>
            <a:r>
              <a:rPr lang="en-US" altLang="zh-CN" baseline="0" dirty="0" smtClean="0"/>
              <a:t>It there an accurate analytic solution to evaluate the integral. The answer is no, </a:t>
            </a:r>
          </a:p>
          <a:p>
            <a:r>
              <a:rPr lang="en-US" altLang="zh-CN" baseline="0" dirty="0" smtClean="0"/>
              <a:t>We have tried symbol computing library using </a:t>
            </a:r>
            <a:r>
              <a:rPr lang="en-US" altLang="zh-CN" baseline="0" dirty="0" err="1" smtClean="0"/>
              <a:t>matlab</a:t>
            </a:r>
            <a:r>
              <a:rPr lang="en-US" altLang="zh-CN" baseline="0" dirty="0" smtClean="0"/>
              <a:t> software, and it cannot find an analytic expression. </a:t>
            </a:r>
          </a:p>
          <a:p>
            <a:r>
              <a:rPr lang="en-US" altLang="zh-CN" dirty="0" err="1" smtClean="0">
                <a:effectLst/>
              </a:rPr>
              <a:t>Nonintegrable</a:t>
            </a:r>
            <a:r>
              <a:rPr lang="en-US" altLang="zh-CN" dirty="0" smtClean="0">
                <a:effectLst/>
              </a:rPr>
              <a:t>. </a:t>
            </a:r>
            <a:endParaRPr lang="en-US" altLang="zh-CN" baseline="0" dirty="0" smtClean="0"/>
          </a:p>
          <a:p>
            <a:r>
              <a:rPr lang="en-US" altLang="zh-CN" dirty="0" smtClean="0"/>
              <a:t>However, is there</a:t>
            </a:r>
            <a:r>
              <a:rPr lang="en-US" altLang="zh-CN" baseline="0" dirty="0" smtClean="0"/>
              <a:t> an approximated one? </a:t>
            </a:r>
          </a:p>
          <a:p>
            <a:r>
              <a:rPr lang="en-US" altLang="zh-CN" baseline="0" dirty="0" smtClean="0"/>
              <a:t>Fortunately, we find such a solution. </a:t>
            </a:r>
          </a:p>
          <a:p>
            <a:r>
              <a:rPr lang="en-US" altLang="zh-CN" baseline="0" dirty="0" smtClean="0"/>
              <a:t>In a high level, by </a:t>
            </a:r>
            <a:r>
              <a:rPr lang="en-US" altLang="zh-CN" baseline="0" dirty="0" err="1" smtClean="0"/>
              <a:t>decompositing</a:t>
            </a:r>
            <a:r>
              <a:rPr lang="en-US" altLang="zh-CN" baseline="0" dirty="0" smtClean="0"/>
              <a:t> SRBF lights into products of circular Gaussians, and approximating hair scattering functions also by circular Gaussians, we could evaluate the integral analytically</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8</a:t>
            </a:fld>
            <a:endParaRPr lang="zh-CN" altLang="en-US"/>
          </a:p>
        </p:txBody>
      </p:sp>
    </p:spTree>
    <p:extLst>
      <p:ext uri="{BB962C8B-B14F-4D97-AF65-F5344CB8AC3E}">
        <p14:creationId xmlns:p14="http://schemas.microsoft.com/office/powerpoint/2010/main" val="147127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what is circular</a:t>
            </a:r>
            <a:r>
              <a:rPr lang="en-US" altLang="zh-CN" baseline="0" dirty="0" smtClean="0"/>
              <a:t> Gaussians? </a:t>
            </a:r>
          </a:p>
          <a:p>
            <a:endParaRPr lang="en-US" altLang="zh-CN" baseline="0" dirty="0" smtClean="0"/>
          </a:p>
          <a:p>
            <a:r>
              <a:rPr lang="en-US" altLang="zh-CN" baseline="0" dirty="0" smtClean="0"/>
              <a:t>We are familiar with SRBF, short for Spherical Radial Basis Functions, has been used widely in rendering. It has been used to represent environment lighting, light transport and BRDFs. </a:t>
            </a:r>
          </a:p>
          <a:p>
            <a:endParaRPr lang="en-US" altLang="zh-CN" baseline="0" dirty="0" smtClean="0"/>
          </a:p>
          <a:p>
            <a:r>
              <a:rPr lang="en-US" altLang="zh-CN" baseline="0" dirty="0" smtClean="0"/>
              <a:t>Circular Gaussian is essentially the 1D case of SRBF, which is defined on a unit circle. So it shares all the benefits of SRBFs, such as all-frequency signals and trivial rotation.</a:t>
            </a:r>
            <a:endParaRPr lang="zh-CN" altLang="en-US" dirty="0"/>
          </a:p>
        </p:txBody>
      </p:sp>
      <p:sp>
        <p:nvSpPr>
          <p:cNvPr id="4" name="灯片编号占位符 3"/>
          <p:cNvSpPr>
            <a:spLocks noGrp="1"/>
          </p:cNvSpPr>
          <p:nvPr>
            <p:ph type="sldNum" sz="quarter" idx="10"/>
          </p:nvPr>
        </p:nvSpPr>
        <p:spPr/>
        <p:txBody>
          <a:bodyPr/>
          <a:lstStyle/>
          <a:p>
            <a:fld id="{FF42A9A1-BE58-4FCE-8717-1BE3B65E999B}" type="slidenum">
              <a:rPr lang="zh-CN" altLang="en-US" smtClean="0"/>
              <a:t>9</a:t>
            </a:fld>
            <a:endParaRPr lang="zh-CN" altLang="en-US"/>
          </a:p>
        </p:txBody>
      </p:sp>
    </p:spTree>
    <p:extLst>
      <p:ext uri="{BB962C8B-B14F-4D97-AF65-F5344CB8AC3E}">
        <p14:creationId xmlns:p14="http://schemas.microsoft.com/office/powerpoint/2010/main" val="216806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A5A6453-396A-4EDE-971B-E0505F042FD3}" type="datetimeFigureOut">
              <a:rPr lang="en-US" altLang="zh-CN"/>
              <a:pPr/>
              <a:t>12/16/2011</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28C75F-56FB-4A55-8AA6-584CAA595A79}" type="slidenum">
              <a:rPr lang="en-US" altLang="zh-CN"/>
              <a:pPr/>
              <a:t>‹#›</a:t>
            </a:fld>
            <a:endParaRPr lang="en-US" altLang="zh-CN"/>
          </a:p>
        </p:txBody>
      </p:sp>
    </p:spTree>
    <p:extLst>
      <p:ext uri="{BB962C8B-B14F-4D97-AF65-F5344CB8AC3E}">
        <p14:creationId xmlns:p14="http://schemas.microsoft.com/office/powerpoint/2010/main" val="251808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755719-B325-497D-B66C-13C079233731}" type="datetimeFigureOut">
              <a:rPr lang="en-US" altLang="zh-CN"/>
              <a:pPr/>
              <a:t>12/16/2011</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5CC433-D620-4FE3-801A-B4C52A99A769}" type="slidenum">
              <a:rPr lang="en-US" altLang="zh-CN"/>
              <a:pPr/>
              <a:t>‹#›</a:t>
            </a:fld>
            <a:endParaRPr lang="en-US" altLang="zh-CN"/>
          </a:p>
        </p:txBody>
      </p:sp>
    </p:spTree>
    <p:extLst>
      <p:ext uri="{BB962C8B-B14F-4D97-AF65-F5344CB8AC3E}">
        <p14:creationId xmlns:p14="http://schemas.microsoft.com/office/powerpoint/2010/main" val="268106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509530-2542-4194-B2D2-5D58420AB190}" type="datetimeFigureOut">
              <a:rPr lang="en-US" altLang="zh-CN"/>
              <a:pPr/>
              <a:t>12/16/2011</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E93D17-EA10-4985-996F-5004250AA89B}" type="slidenum">
              <a:rPr lang="en-US" altLang="zh-CN"/>
              <a:pPr/>
              <a:t>‹#›</a:t>
            </a:fld>
            <a:endParaRPr lang="en-US" altLang="zh-CN"/>
          </a:p>
        </p:txBody>
      </p:sp>
    </p:spTree>
    <p:extLst>
      <p:ext uri="{BB962C8B-B14F-4D97-AF65-F5344CB8AC3E}">
        <p14:creationId xmlns:p14="http://schemas.microsoft.com/office/powerpoint/2010/main" val="253365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D21C52A-59BA-46B9-AE6F-3ADB9C262845}" type="datetimeFigureOut">
              <a:rPr lang="en-US" altLang="zh-CN"/>
              <a:pPr/>
              <a:t>12/16/2011</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7FC5A37-8137-4931-BDEE-2585C880D0D9}" type="slidenum">
              <a:rPr lang="en-US" altLang="zh-CN"/>
              <a:pPr/>
              <a:t>‹#›</a:t>
            </a:fld>
            <a:endParaRPr lang="en-US" altLang="zh-CN"/>
          </a:p>
        </p:txBody>
      </p:sp>
    </p:spTree>
    <p:extLst>
      <p:ext uri="{BB962C8B-B14F-4D97-AF65-F5344CB8AC3E}">
        <p14:creationId xmlns:p14="http://schemas.microsoft.com/office/powerpoint/2010/main" val="423358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C09F95B-7470-400E-9960-01AEAF041D8F}" type="datetimeFigureOut">
              <a:rPr lang="en-US" altLang="zh-CN"/>
              <a:pPr/>
              <a:t>12/16/2011</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244F57-12E6-4EF1-A17B-971ACE4CE587}" type="slidenum">
              <a:rPr lang="en-US" altLang="zh-CN"/>
              <a:pPr/>
              <a:t>‹#›</a:t>
            </a:fld>
            <a:endParaRPr lang="en-US" altLang="zh-CN"/>
          </a:p>
        </p:txBody>
      </p:sp>
    </p:spTree>
    <p:extLst>
      <p:ext uri="{BB962C8B-B14F-4D97-AF65-F5344CB8AC3E}">
        <p14:creationId xmlns:p14="http://schemas.microsoft.com/office/powerpoint/2010/main" val="353970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19CF901-0596-471B-8FBF-4FF819245880}" type="datetimeFigureOut">
              <a:rPr lang="en-US" altLang="zh-CN"/>
              <a:pPr/>
              <a:t>12/16/2011</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238A9EF-381F-4E72-8799-C4A7335EFD9C}" type="slidenum">
              <a:rPr lang="en-US" altLang="zh-CN"/>
              <a:pPr/>
              <a:t>‹#›</a:t>
            </a:fld>
            <a:endParaRPr lang="en-US" altLang="zh-CN"/>
          </a:p>
        </p:txBody>
      </p:sp>
    </p:spTree>
    <p:extLst>
      <p:ext uri="{BB962C8B-B14F-4D97-AF65-F5344CB8AC3E}">
        <p14:creationId xmlns:p14="http://schemas.microsoft.com/office/powerpoint/2010/main" val="57402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A811E88-93B8-44E0-9C65-CE5E7D34387F}" type="datetimeFigureOut">
              <a:rPr lang="en-US" altLang="zh-CN"/>
              <a:pPr/>
              <a:t>12/16/2011</a:t>
            </a:fld>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5563F32-6306-4148-AE32-0868BDBA25CB}" type="slidenum">
              <a:rPr lang="en-US" altLang="zh-CN"/>
              <a:pPr/>
              <a:t>‹#›</a:t>
            </a:fld>
            <a:endParaRPr lang="en-US" altLang="zh-CN"/>
          </a:p>
        </p:txBody>
      </p:sp>
    </p:spTree>
    <p:extLst>
      <p:ext uri="{BB962C8B-B14F-4D97-AF65-F5344CB8AC3E}">
        <p14:creationId xmlns:p14="http://schemas.microsoft.com/office/powerpoint/2010/main" val="426964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B3E6B21-6A2C-4C25-A18D-E2EE5D4995E0}" type="datetimeFigureOut">
              <a:rPr lang="en-US" altLang="zh-CN"/>
              <a:pPr/>
              <a:t>12/16/2011</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8724F25-46B5-4A1F-B1B6-A2DF9B1B61D9}" type="slidenum">
              <a:rPr lang="en-US" altLang="zh-CN"/>
              <a:pPr/>
              <a:t>‹#›</a:t>
            </a:fld>
            <a:endParaRPr lang="en-US" altLang="zh-CN"/>
          </a:p>
        </p:txBody>
      </p:sp>
    </p:spTree>
    <p:extLst>
      <p:ext uri="{BB962C8B-B14F-4D97-AF65-F5344CB8AC3E}">
        <p14:creationId xmlns:p14="http://schemas.microsoft.com/office/powerpoint/2010/main" val="417719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AD9E16C-E77A-49C6-B081-E1BE9756BDBC}" type="datetimeFigureOut">
              <a:rPr lang="en-US" altLang="zh-CN"/>
              <a:pPr/>
              <a:t>12/16/2011</a:t>
            </a:fld>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D82FDC2-F89B-4D63-B4AE-C730E148CE1B}" type="slidenum">
              <a:rPr lang="en-US" altLang="zh-CN"/>
              <a:pPr/>
              <a:t>‹#›</a:t>
            </a:fld>
            <a:endParaRPr lang="en-US" altLang="zh-CN"/>
          </a:p>
        </p:txBody>
      </p:sp>
    </p:spTree>
    <p:extLst>
      <p:ext uri="{BB962C8B-B14F-4D97-AF65-F5344CB8AC3E}">
        <p14:creationId xmlns:p14="http://schemas.microsoft.com/office/powerpoint/2010/main" val="166068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20E23C8-CC0D-426F-A0BD-14181532B1E2}" type="datetimeFigureOut">
              <a:rPr lang="en-US" altLang="zh-CN"/>
              <a:pPr/>
              <a:t>12/16/2011</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8911C35-873C-46F0-B8B6-F598D6526D66}" type="slidenum">
              <a:rPr lang="en-US" altLang="zh-CN"/>
              <a:pPr/>
              <a:t>‹#›</a:t>
            </a:fld>
            <a:endParaRPr lang="en-US" altLang="zh-CN"/>
          </a:p>
        </p:txBody>
      </p:sp>
    </p:spTree>
    <p:extLst>
      <p:ext uri="{BB962C8B-B14F-4D97-AF65-F5344CB8AC3E}">
        <p14:creationId xmlns:p14="http://schemas.microsoft.com/office/powerpoint/2010/main" val="320027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FA6B858-0D26-4B1C-AB6F-BCE857FC7051}" type="datetimeFigureOut">
              <a:rPr lang="en-US" altLang="zh-CN"/>
              <a:pPr/>
              <a:t>12/16/2011</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52BD1E0-4B97-4759-A15C-562D9BD363F0}" type="slidenum">
              <a:rPr lang="en-US" altLang="zh-CN"/>
              <a:pPr/>
              <a:t>‹#›</a:t>
            </a:fld>
            <a:endParaRPr lang="en-US" altLang="zh-CN"/>
          </a:p>
        </p:txBody>
      </p:sp>
    </p:spTree>
    <p:extLst>
      <p:ext uri="{BB962C8B-B14F-4D97-AF65-F5344CB8AC3E}">
        <p14:creationId xmlns:p14="http://schemas.microsoft.com/office/powerpoint/2010/main" val="108818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CC131AB-C249-4525-A2BB-D9565EA67B5C}" type="datetimeFigureOut">
              <a:rPr lang="en-US" altLang="zh-CN"/>
              <a:pPr/>
              <a:t>12/16/2011</a:t>
            </a:fld>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62F43C8-E484-494E-B871-33DCE679671E}"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kern="1200">
          <a:solidFill>
            <a:srgbClr val="FFFF00"/>
          </a:solidFill>
          <a:latin typeface="+mj-lt"/>
          <a:ea typeface="+mj-ea"/>
          <a:cs typeface="+mj-cs"/>
        </a:defRPr>
      </a:lvl1pPr>
      <a:lvl2pPr algn="l" rtl="0" eaLnBrk="0" fontAlgn="base" hangingPunct="0">
        <a:spcBef>
          <a:spcPct val="0"/>
        </a:spcBef>
        <a:spcAft>
          <a:spcPct val="0"/>
        </a:spcAft>
        <a:defRPr sz="4400">
          <a:solidFill>
            <a:srgbClr val="FFFF00"/>
          </a:solidFill>
          <a:latin typeface="Calibri" pitchFamily="34" charset="0"/>
        </a:defRPr>
      </a:lvl2pPr>
      <a:lvl3pPr algn="l" rtl="0" eaLnBrk="0" fontAlgn="base" hangingPunct="0">
        <a:spcBef>
          <a:spcPct val="0"/>
        </a:spcBef>
        <a:spcAft>
          <a:spcPct val="0"/>
        </a:spcAft>
        <a:defRPr sz="4400">
          <a:solidFill>
            <a:srgbClr val="FFFF00"/>
          </a:solidFill>
          <a:latin typeface="Calibri" pitchFamily="34" charset="0"/>
        </a:defRPr>
      </a:lvl3pPr>
      <a:lvl4pPr algn="l" rtl="0" eaLnBrk="0" fontAlgn="base" hangingPunct="0">
        <a:spcBef>
          <a:spcPct val="0"/>
        </a:spcBef>
        <a:spcAft>
          <a:spcPct val="0"/>
        </a:spcAft>
        <a:defRPr sz="4400">
          <a:solidFill>
            <a:srgbClr val="FFFF00"/>
          </a:solidFill>
          <a:latin typeface="Calibri" pitchFamily="34" charset="0"/>
        </a:defRPr>
      </a:lvl4pPr>
      <a:lvl5pPr algn="l"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4.emf"/><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33.png"/><Relationship Id="rId7"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27.emf"/></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7.emf"/><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7.emf"/><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7.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447800"/>
            <a:ext cx="7772400" cy="1470025"/>
          </a:xfrm>
        </p:spPr>
        <p:txBody>
          <a:bodyPr/>
          <a:lstStyle/>
          <a:p>
            <a:pPr algn="ctr"/>
            <a:r>
              <a:rPr lang="en-US" altLang="zh-CN" dirty="0" smtClean="0"/>
              <a:t>Interactive Hair Rendering and Appearance Editing</a:t>
            </a:r>
            <a:br>
              <a:rPr lang="en-US" altLang="zh-CN" dirty="0" smtClean="0"/>
            </a:br>
            <a:r>
              <a:rPr lang="en-US" altLang="zh-CN" dirty="0" smtClean="0"/>
              <a:t> under Environment Lighting</a:t>
            </a:r>
            <a:endParaRPr lang="zh-CN" altLang="en-US" dirty="0"/>
          </a:p>
        </p:txBody>
      </p:sp>
      <p:sp>
        <p:nvSpPr>
          <p:cNvPr id="3" name="副标题 2"/>
          <p:cNvSpPr>
            <a:spLocks noGrp="1"/>
          </p:cNvSpPr>
          <p:nvPr>
            <p:ph type="subTitle" idx="1"/>
          </p:nvPr>
        </p:nvSpPr>
        <p:spPr>
          <a:xfrm>
            <a:off x="0" y="3733800"/>
            <a:ext cx="9144000" cy="1752600"/>
          </a:xfrm>
        </p:spPr>
        <p:txBody>
          <a:bodyPr/>
          <a:lstStyle/>
          <a:p>
            <a:r>
              <a:rPr lang="en-US" altLang="zh-CN" sz="2800" u="sng" dirty="0"/>
              <a:t>Kun Xu</a:t>
            </a:r>
            <a:r>
              <a:rPr lang="en-US" altLang="zh-CN" sz="2800" baseline="30000" dirty="0"/>
              <a:t>1</a:t>
            </a:r>
            <a:r>
              <a:rPr lang="en-US" altLang="zh-CN" sz="2800" dirty="0"/>
              <a:t>, Li-</a:t>
            </a:r>
            <a:r>
              <a:rPr lang="en-US" altLang="zh-CN" sz="2800" dirty="0" err="1"/>
              <a:t>Qian</a:t>
            </a:r>
            <a:r>
              <a:rPr lang="en-US" altLang="zh-CN" sz="2800" dirty="0"/>
              <a:t> </a:t>
            </a:r>
            <a:r>
              <a:rPr lang="en-US" altLang="zh-CN" sz="2800" dirty="0" smtClean="0"/>
              <a:t>Ma</a:t>
            </a:r>
            <a:r>
              <a:rPr lang="en-US" altLang="zh-CN" sz="2800" baseline="30000" dirty="0"/>
              <a:t>1</a:t>
            </a:r>
            <a:r>
              <a:rPr lang="en-US" altLang="zh-CN" sz="2800" dirty="0" smtClean="0"/>
              <a:t>, </a:t>
            </a:r>
            <a:r>
              <a:rPr lang="en-US" altLang="zh-CN" sz="2800" dirty="0"/>
              <a:t>Bo </a:t>
            </a:r>
            <a:r>
              <a:rPr lang="en-US" altLang="zh-CN" sz="2800" dirty="0" smtClean="0"/>
              <a:t>Ren</a:t>
            </a:r>
            <a:r>
              <a:rPr lang="en-US" altLang="zh-CN" sz="2800" baseline="30000" dirty="0"/>
              <a:t>1</a:t>
            </a:r>
            <a:r>
              <a:rPr lang="en-US" altLang="zh-CN" sz="2800" dirty="0" smtClean="0"/>
              <a:t>, Rui Wang</a:t>
            </a:r>
            <a:r>
              <a:rPr lang="en-US" altLang="zh-CN" sz="2800" baseline="30000" dirty="0" smtClean="0"/>
              <a:t>2</a:t>
            </a:r>
            <a:r>
              <a:rPr lang="en-US" altLang="zh-CN" sz="2800" dirty="0" smtClean="0"/>
              <a:t>, </a:t>
            </a:r>
            <a:r>
              <a:rPr lang="en-US" altLang="zh-CN" sz="2800" dirty="0"/>
              <a:t>Shi-Min </a:t>
            </a:r>
            <a:r>
              <a:rPr lang="en-US" altLang="zh-CN" sz="2800" dirty="0" smtClean="0"/>
              <a:t>Hu</a:t>
            </a:r>
            <a:r>
              <a:rPr lang="en-US" altLang="zh-CN" sz="2800" baseline="30000" dirty="0"/>
              <a:t>1</a:t>
            </a:r>
            <a:endParaRPr lang="en-US" altLang="zh-CN" sz="2800" dirty="0"/>
          </a:p>
          <a:p>
            <a:endParaRPr lang="en-US" altLang="zh-CN" sz="2800" baseline="30000" dirty="0" smtClean="0"/>
          </a:p>
          <a:p>
            <a:r>
              <a:rPr lang="en-US" altLang="zh-CN" sz="2800" baseline="30000" dirty="0" smtClean="0"/>
              <a:t>1</a:t>
            </a:r>
            <a:r>
              <a:rPr lang="en-US" altLang="zh-CN" sz="2800" dirty="0" smtClean="0"/>
              <a:t>Tsinghua </a:t>
            </a:r>
            <a:r>
              <a:rPr lang="en-US" altLang="zh-CN" sz="2800" dirty="0"/>
              <a:t>University</a:t>
            </a:r>
          </a:p>
          <a:p>
            <a:r>
              <a:rPr lang="en-US" altLang="zh-CN" sz="2800" baseline="30000" dirty="0" smtClean="0"/>
              <a:t>2</a:t>
            </a:r>
            <a:r>
              <a:rPr lang="en-US" altLang="zh-CN" sz="2800" dirty="0" smtClean="0"/>
              <a:t>University </a:t>
            </a:r>
            <a:r>
              <a:rPr lang="en-US" altLang="zh-CN" sz="2800" dirty="0"/>
              <a:t>of Massachusetts</a:t>
            </a:r>
            <a:endParaRPr lang="zh-CN" altLang="en-US" sz="2800" dirty="0"/>
          </a:p>
        </p:txBody>
      </p:sp>
    </p:spTree>
    <p:extLst>
      <p:ext uri="{BB962C8B-B14F-4D97-AF65-F5344CB8AC3E}">
        <p14:creationId xmlns:p14="http://schemas.microsoft.com/office/powerpoint/2010/main" val="1075573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Circular Gaussian</a:t>
            </a:r>
            <a:endParaRPr lang="zh-CN" altLang="en-US" dirty="0"/>
          </a:p>
        </p:txBody>
      </p:sp>
      <mc:AlternateContent xmlns:mc="http://schemas.openxmlformats.org/markup-compatibility/2006" xmlns:a14="http://schemas.microsoft.com/office/drawing/2010/main">
        <mc:Choice Requires="a14">
          <p:sp>
            <p:nvSpPr>
              <p:cNvPr id="4" name="TextBox 2"/>
              <p:cNvSpPr txBox="1"/>
              <p:nvPr/>
            </p:nvSpPr>
            <p:spPr>
              <a:xfrm>
                <a:off x="490140" y="1524000"/>
                <a:ext cx="3777060" cy="675570"/>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sSup>
                        <m:sSupPr>
                          <m:ctrlPr>
                            <a:rPr lang="en-US" altLang="zh-CN" sz="2400" b="0" i="1" smtClean="0">
                              <a:solidFill>
                                <a:schemeClr val="bg1"/>
                              </a:solidFill>
                              <a:latin typeface="Cambria Math"/>
                              <a:ea typeface="Cambria Math"/>
                            </a:rPr>
                          </m:ctrlPr>
                        </m:sSupPr>
                        <m:e>
                          <m:r>
                            <a:rPr lang="en-US" altLang="zh-CN" sz="2400" b="0" i="1" smtClean="0">
                              <a:solidFill>
                                <a:schemeClr val="bg1"/>
                              </a:solidFill>
                              <a:latin typeface="Cambria Math"/>
                              <a:ea typeface="Cambria Math"/>
                            </a:rPr>
                            <m:t>𝑔</m:t>
                          </m:r>
                        </m:e>
                        <m:sup>
                          <m:r>
                            <a:rPr lang="en-US" altLang="zh-CN" sz="2400" b="0" i="1" smtClean="0">
                              <a:solidFill>
                                <a:schemeClr val="bg1"/>
                              </a:solidFill>
                              <a:latin typeface="Cambria Math"/>
                              <a:ea typeface="Cambria Math"/>
                            </a:rPr>
                            <m:t>𝑐</m:t>
                          </m:r>
                        </m:sup>
                      </m:sSup>
                      <m:d>
                        <m:dPr>
                          <m:ctrlPr>
                            <a:rPr lang="en-US" altLang="zh-CN" sz="2400" b="0" i="1" smtClean="0">
                              <a:solidFill>
                                <a:schemeClr val="bg1"/>
                              </a:solidFill>
                              <a:latin typeface="Cambria Math"/>
                              <a:ea typeface="Cambria Math"/>
                            </a:rPr>
                          </m:ctrlPr>
                        </m:dPr>
                        <m:e>
                          <m:r>
                            <a:rPr lang="en-US" altLang="zh-CN" sz="2400" b="0" i="1" smtClean="0">
                              <a:solidFill>
                                <a:schemeClr val="bg1"/>
                              </a:solidFill>
                              <a:latin typeface="Cambria Math"/>
                              <a:ea typeface="Cambria Math"/>
                            </a:rPr>
                            <m:t>𝑥</m:t>
                          </m:r>
                          <m:r>
                            <a:rPr lang="en-US" altLang="zh-CN" sz="2400" b="0" i="1" smtClean="0">
                              <a:solidFill>
                                <a:schemeClr val="bg1"/>
                              </a:solidFill>
                              <a:latin typeface="Cambria Math"/>
                              <a:ea typeface="Cambria Math"/>
                            </a:rPr>
                            <m:t>;</m:t>
                          </m:r>
                          <m:r>
                            <a:rPr lang="en-US" altLang="zh-CN" sz="2400" b="0" i="1" smtClean="0">
                              <a:solidFill>
                                <a:schemeClr val="bg1"/>
                              </a:solidFill>
                              <a:latin typeface="Cambria Math"/>
                              <a:ea typeface="Cambria Math"/>
                            </a:rPr>
                            <m:t>𝑢</m:t>
                          </m:r>
                          <m:r>
                            <a:rPr lang="en-US" altLang="zh-CN" sz="2400" b="0" i="1" smtClean="0">
                              <a:solidFill>
                                <a:schemeClr val="bg1"/>
                              </a:solidFill>
                              <a:latin typeface="Cambria Math"/>
                              <a:ea typeface="Cambria Math"/>
                            </a:rPr>
                            <m:t>,</m:t>
                          </m:r>
                          <m:r>
                            <a:rPr lang="en-US" altLang="zh-CN" sz="2400" b="0" i="1" smtClean="0">
                              <a:solidFill>
                                <a:schemeClr val="bg1"/>
                              </a:solidFill>
                              <a:latin typeface="Cambria Math"/>
                              <a:ea typeface="Cambria Math"/>
                            </a:rPr>
                            <m:t>𝜆</m:t>
                          </m:r>
                        </m:e>
                      </m:d>
                      <m:r>
                        <a:rPr lang="en-US" altLang="zh-CN" sz="2400" b="0" i="1" smtClean="0">
                          <a:solidFill>
                            <a:schemeClr val="bg1"/>
                          </a:solidFill>
                          <a:latin typeface="Cambria Math"/>
                          <a:ea typeface="Cambria Math"/>
                        </a:rPr>
                        <m:t>=</m:t>
                      </m:r>
                      <m:sSup>
                        <m:sSupPr>
                          <m:ctrlPr>
                            <a:rPr lang="en-US" altLang="zh-CN" sz="2400" b="0" i="1" smtClean="0">
                              <a:solidFill>
                                <a:schemeClr val="bg1"/>
                              </a:solidFill>
                              <a:latin typeface="Cambria Math"/>
                              <a:ea typeface="Cambria Math"/>
                            </a:rPr>
                          </m:ctrlPr>
                        </m:sSupPr>
                        <m:e>
                          <m:r>
                            <a:rPr lang="en-US" altLang="zh-CN" sz="2400" b="0" i="1" smtClean="0">
                              <a:solidFill>
                                <a:schemeClr val="bg1"/>
                              </a:solidFill>
                              <a:latin typeface="Cambria Math"/>
                              <a:ea typeface="Cambria Math"/>
                            </a:rPr>
                            <m:t>𝑒</m:t>
                          </m:r>
                        </m:e>
                        <m:sup>
                          <m:f>
                            <m:fPr>
                              <m:ctrlPr>
                                <a:rPr lang="en-US" altLang="zh-CN" sz="2400" b="0" i="1" smtClean="0">
                                  <a:solidFill>
                                    <a:schemeClr val="bg1"/>
                                  </a:solidFill>
                                  <a:latin typeface="Cambria Math"/>
                                  <a:ea typeface="Cambria Math"/>
                                </a:rPr>
                              </m:ctrlPr>
                            </m:fPr>
                            <m:num>
                              <m:r>
                                <a:rPr lang="en-US" altLang="zh-CN" sz="2400" b="0" i="1" smtClean="0">
                                  <a:solidFill>
                                    <a:schemeClr val="bg1"/>
                                  </a:solidFill>
                                  <a:latin typeface="Cambria Math"/>
                                  <a:ea typeface="Cambria Math"/>
                                </a:rPr>
                                <m:t>2[</m:t>
                              </m:r>
                              <m:func>
                                <m:funcPr>
                                  <m:ctrlPr>
                                    <a:rPr lang="en-US" altLang="zh-CN" sz="2400" i="1">
                                      <a:solidFill>
                                        <a:schemeClr val="bg1"/>
                                      </a:solidFill>
                                      <a:latin typeface="Cambria Math"/>
                                      <a:ea typeface="Cambria Math"/>
                                    </a:rPr>
                                  </m:ctrlPr>
                                </m:funcPr>
                                <m:fName>
                                  <m:r>
                                    <m:rPr>
                                      <m:sty m:val="p"/>
                                    </m:rPr>
                                    <a:rPr lang="en-US" altLang="zh-CN" sz="2400">
                                      <a:solidFill>
                                        <a:schemeClr val="bg1"/>
                                      </a:solidFill>
                                      <a:latin typeface="Cambria Math"/>
                                      <a:ea typeface="Cambria Math"/>
                                    </a:rPr>
                                    <m:t>cos</m:t>
                                  </m:r>
                                </m:fName>
                                <m:e>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𝑥</m:t>
                                  </m:r>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𝑢</m:t>
                                  </m:r>
                                  <m:r>
                                    <a:rPr lang="en-US" altLang="zh-CN" sz="2400" i="1">
                                      <a:solidFill>
                                        <a:schemeClr val="bg1"/>
                                      </a:solidFill>
                                      <a:latin typeface="Cambria Math"/>
                                      <a:ea typeface="Cambria Math"/>
                                    </a:rPr>
                                    <m:t>)</m:t>
                                  </m:r>
                                </m:e>
                              </m:func>
                              <m:r>
                                <a:rPr lang="en-US" altLang="zh-CN" sz="2400" i="1">
                                  <a:solidFill>
                                    <a:schemeClr val="bg1"/>
                                  </a:solidFill>
                                  <a:latin typeface="Cambria Math"/>
                                  <a:ea typeface="Cambria Math"/>
                                </a:rPr>
                                <m:t>−1</m:t>
                              </m:r>
                              <m:r>
                                <a:rPr lang="en-US" altLang="zh-CN" sz="2400" b="0" i="1" smtClean="0">
                                  <a:solidFill>
                                    <a:schemeClr val="bg1"/>
                                  </a:solidFill>
                                  <a:latin typeface="Cambria Math"/>
                                  <a:ea typeface="Cambria Math"/>
                                </a:rPr>
                                <m:t>]</m:t>
                              </m:r>
                            </m:num>
                            <m:den>
                              <m:sSup>
                                <m:sSupPr>
                                  <m:ctrlPr>
                                    <a:rPr lang="en-US" altLang="zh-CN" sz="2400" b="0" i="1" smtClean="0">
                                      <a:solidFill>
                                        <a:schemeClr val="bg1"/>
                                      </a:solidFill>
                                      <a:latin typeface="Cambria Math"/>
                                      <a:ea typeface="Cambria Math"/>
                                    </a:rPr>
                                  </m:ctrlPr>
                                </m:sSupPr>
                                <m:e>
                                  <m:r>
                                    <a:rPr lang="en-US" altLang="zh-CN" sz="2400" b="0" i="1" smtClean="0">
                                      <a:solidFill>
                                        <a:schemeClr val="bg1"/>
                                      </a:solidFill>
                                      <a:latin typeface="Cambria Math"/>
                                      <a:ea typeface="Cambria Math"/>
                                    </a:rPr>
                                    <m:t>𝜆</m:t>
                                  </m:r>
                                </m:e>
                                <m:sup>
                                  <m:r>
                                    <a:rPr lang="en-US" altLang="zh-CN" sz="2400" b="0" i="1" smtClean="0">
                                      <a:solidFill>
                                        <a:schemeClr val="bg1"/>
                                      </a:solidFill>
                                      <a:latin typeface="Cambria Math"/>
                                      <a:ea typeface="Cambria Math"/>
                                    </a:rPr>
                                    <m:t>2</m:t>
                                  </m:r>
                                </m:sup>
                              </m:sSup>
                            </m:den>
                          </m:f>
                        </m:sup>
                      </m:sSup>
                    </m:oMath>
                  </m:oMathPara>
                </a14:m>
                <a:endParaRPr lang="en-US" dirty="0">
                  <a:solidFill>
                    <a:schemeClr val="bg1"/>
                  </a:solidFill>
                </a:endParaRPr>
              </a:p>
            </p:txBody>
          </p:sp>
        </mc:Choice>
        <mc:Fallback xmlns="">
          <p:sp>
            <p:nvSpPr>
              <p:cNvPr id="4" name="TextBox 2"/>
              <p:cNvSpPr txBox="1">
                <a:spLocks noRot="1" noChangeAspect="1" noMove="1" noResize="1" noEditPoints="1" noAdjustHandles="1" noChangeArrowheads="1" noChangeShapeType="1" noTextEdit="1"/>
              </p:cNvSpPr>
              <p:nvPr/>
            </p:nvSpPr>
            <p:spPr>
              <a:xfrm>
                <a:off x="490140" y="1524000"/>
                <a:ext cx="3777060" cy="675570"/>
              </a:xfrm>
              <a:prstGeom prst="rect">
                <a:avLst/>
              </a:prstGeom>
              <a:blipFill rotWithShape="1">
                <a:blip r:embed="rId3"/>
                <a:stretch>
                  <a:fillRect/>
                </a:stretch>
              </a:blipFill>
            </p:spPr>
            <p:txBody>
              <a:bodyPr/>
              <a:lstStyle/>
              <a:p>
                <a:r>
                  <a:rPr lang="zh-CN" altLang="en-US">
                    <a:noFill/>
                  </a:rPr>
                  <a:t> </a:t>
                </a:r>
              </a:p>
            </p:txBody>
          </p:sp>
        </mc:Fallback>
      </mc:AlternateContent>
      <p:sp>
        <p:nvSpPr>
          <p:cNvPr id="5" name="TextBox 4"/>
          <p:cNvSpPr txBox="1"/>
          <p:nvPr/>
        </p:nvSpPr>
        <p:spPr>
          <a:xfrm>
            <a:off x="1524000" y="2374075"/>
            <a:ext cx="1358180" cy="400110"/>
          </a:xfrm>
          <a:prstGeom prst="rect">
            <a:avLst/>
          </a:prstGeom>
          <a:noFill/>
        </p:spPr>
        <p:txBody>
          <a:bodyPr wrap="square" rtlCol="0">
            <a:spAutoFit/>
          </a:bodyPr>
          <a:lstStyle/>
          <a:p>
            <a:r>
              <a:rPr lang="en-US" sz="2000" dirty="0" smtClean="0">
                <a:solidFill>
                  <a:schemeClr val="bg1"/>
                </a:solidFill>
              </a:rPr>
              <a:t>bandwidth</a:t>
            </a:r>
            <a:endParaRPr lang="en-US" sz="2000" dirty="0">
              <a:solidFill>
                <a:schemeClr val="bg1"/>
              </a:solidFill>
            </a:endParaRPr>
          </a:p>
        </p:txBody>
      </p:sp>
      <p:sp>
        <p:nvSpPr>
          <p:cNvPr id="6" name="TextBox 5"/>
          <p:cNvSpPr txBox="1"/>
          <p:nvPr/>
        </p:nvSpPr>
        <p:spPr>
          <a:xfrm>
            <a:off x="598595" y="2362200"/>
            <a:ext cx="1001605" cy="400110"/>
          </a:xfrm>
          <a:prstGeom prst="rect">
            <a:avLst/>
          </a:prstGeom>
          <a:noFill/>
        </p:spPr>
        <p:txBody>
          <a:bodyPr wrap="square" rtlCol="0">
            <a:spAutoFit/>
          </a:bodyPr>
          <a:lstStyle/>
          <a:p>
            <a:r>
              <a:rPr lang="en-US" sz="2000" dirty="0" smtClean="0">
                <a:solidFill>
                  <a:schemeClr val="bg1"/>
                </a:solidFill>
              </a:rPr>
              <a:t>center</a:t>
            </a:r>
            <a:endParaRPr lang="en-US" sz="2000" dirty="0">
              <a:solidFill>
                <a:schemeClr val="bg1"/>
              </a:solidFill>
            </a:endParaRPr>
          </a:p>
        </p:txBody>
      </p:sp>
      <p:cxnSp>
        <p:nvCxnSpPr>
          <p:cNvPr id="7" name="Straight Arrow Connector 10"/>
          <p:cNvCxnSpPr/>
          <p:nvPr/>
        </p:nvCxnSpPr>
        <p:spPr>
          <a:xfrm>
            <a:off x="1788910" y="2157350"/>
            <a:ext cx="385265" cy="31653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H="1">
            <a:off x="1034130" y="2169071"/>
            <a:ext cx="401795" cy="24557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内容占位符 2"/>
              <p:cNvSpPr>
                <a:spLocks noGrp="1"/>
              </p:cNvSpPr>
              <p:nvPr>
                <p:ph idx="1"/>
              </p:nvPr>
            </p:nvSpPr>
            <p:spPr>
              <a:xfrm>
                <a:off x="457200" y="2667822"/>
                <a:ext cx="8229600" cy="3275778"/>
              </a:xfrm>
            </p:spPr>
            <p:txBody>
              <a:bodyPr/>
              <a:lstStyle/>
              <a:p>
                <a:endParaRPr lang="en-US" altLang="zh-CN" sz="2800" dirty="0" smtClean="0"/>
              </a:p>
              <a:p>
                <a:r>
                  <a:rPr lang="en-US" altLang="zh-CN" sz="2800" dirty="0" smtClean="0"/>
                  <a:t>Useful Properties</a:t>
                </a:r>
                <a:endParaRPr lang="en-US" altLang="zh-CN" sz="2400" dirty="0" smtClean="0"/>
              </a:p>
              <a:p>
                <a:pPr lvl="1"/>
                <a:r>
                  <a:rPr lang="en-US" altLang="zh-CN" sz="2400" dirty="0" smtClean="0"/>
                  <a:t>Local approximation by Gaussian</a:t>
                </a:r>
              </a:p>
              <a:p>
                <a:pPr marL="457200" lvl="1" indent="0">
                  <a:buNone/>
                </a:pPr>
                <a:r>
                  <a:rPr lang="en-US" altLang="zh-CN" sz="2400" dirty="0"/>
                  <a:t>	</a:t>
                </a:r>
                <a:r>
                  <a:rPr lang="en-US" altLang="zh-CN" sz="2400" dirty="0" smtClean="0"/>
                  <a:t>	 </a:t>
                </a:r>
                <a14:m>
                  <m:oMath xmlns:m="http://schemas.openxmlformats.org/officeDocument/2006/math">
                    <m:sSup>
                      <m:sSupPr>
                        <m:ctrlPr>
                          <a:rPr lang="en-US" altLang="zh-CN" sz="2000" i="1">
                            <a:latin typeface="Cambria Math"/>
                            <a:ea typeface="Cambria Math"/>
                          </a:rPr>
                        </m:ctrlPr>
                      </m:sSupPr>
                      <m:e>
                        <m:r>
                          <a:rPr lang="en-US" altLang="zh-CN" sz="2000" i="1">
                            <a:latin typeface="Cambria Math"/>
                            <a:ea typeface="Cambria Math"/>
                          </a:rPr>
                          <m:t>𝑔</m:t>
                        </m:r>
                      </m:e>
                      <m:sup>
                        <m:r>
                          <a:rPr lang="en-US" altLang="zh-CN" sz="2000" i="1">
                            <a:latin typeface="Cambria Math"/>
                            <a:ea typeface="Cambria Math"/>
                          </a:rPr>
                          <m:t>𝑐</m:t>
                        </m:r>
                      </m:sup>
                    </m:sSup>
                    <m:d>
                      <m:dPr>
                        <m:ctrlPr>
                          <a:rPr lang="en-US" altLang="zh-CN" sz="2000" i="1">
                            <a:latin typeface="Cambria Math"/>
                            <a:ea typeface="Cambria Math"/>
                          </a:rPr>
                        </m:ctrlPr>
                      </m:dPr>
                      <m:e>
                        <m:r>
                          <a:rPr lang="en-US" altLang="zh-CN" sz="2000" i="1">
                            <a:latin typeface="Cambria Math"/>
                            <a:ea typeface="Cambria Math"/>
                          </a:rPr>
                          <m:t>𝑥</m:t>
                        </m:r>
                        <m:r>
                          <a:rPr lang="en-US" altLang="zh-CN" sz="2000" i="1">
                            <a:latin typeface="Cambria Math"/>
                            <a:ea typeface="Cambria Math"/>
                          </a:rPr>
                          <m:t>;</m:t>
                        </m:r>
                        <m:r>
                          <a:rPr lang="en-US" altLang="zh-CN" sz="2000" i="1">
                            <a:latin typeface="Cambria Math"/>
                            <a:ea typeface="Cambria Math"/>
                          </a:rPr>
                          <m:t>𝑢</m:t>
                        </m:r>
                        <m:r>
                          <a:rPr lang="en-US" altLang="zh-CN" sz="2000" i="1">
                            <a:latin typeface="Cambria Math"/>
                            <a:ea typeface="Cambria Math"/>
                          </a:rPr>
                          <m:t>,</m:t>
                        </m:r>
                        <m:r>
                          <a:rPr lang="en-US" altLang="zh-CN" sz="2000" i="1">
                            <a:latin typeface="Cambria Math"/>
                            <a:ea typeface="Cambria Math"/>
                          </a:rPr>
                          <m:t>𝜆</m:t>
                        </m:r>
                      </m:e>
                    </m:d>
                    <m:r>
                      <a:rPr lang="en-US" altLang="zh-CN" sz="2000" i="1">
                        <a:latin typeface="Cambria Math"/>
                        <a:ea typeface="Cambria Math"/>
                      </a:rPr>
                      <m:t>𝑑𝑥</m:t>
                    </m:r>
                    <m:r>
                      <a:rPr lang="en-US" altLang="zh-CN" sz="2000" b="0" i="1" smtClean="0">
                        <a:latin typeface="Cambria Math"/>
                        <a:ea typeface="Cambria Math"/>
                      </a:rPr>
                      <m:t>≈</m:t>
                    </m:r>
                  </m:oMath>
                </a14:m>
                <a:r>
                  <a:rPr lang="en-US" altLang="zh-CN" sz="2000" dirty="0" smtClean="0"/>
                  <a:t> </a:t>
                </a:r>
                <a14:m>
                  <m:oMath xmlns:m="http://schemas.openxmlformats.org/officeDocument/2006/math">
                    <m:sSup>
                      <m:sSupPr>
                        <m:ctrlPr>
                          <a:rPr lang="en-US" altLang="zh-CN" sz="2000" i="1">
                            <a:latin typeface="Cambria Math"/>
                            <a:ea typeface="Cambria Math"/>
                          </a:rPr>
                        </m:ctrlPr>
                      </m:sSupPr>
                      <m:e>
                        <m:r>
                          <a:rPr lang="en-US" altLang="zh-CN" sz="2000" i="1">
                            <a:latin typeface="Cambria Math"/>
                            <a:ea typeface="Cambria Math"/>
                          </a:rPr>
                          <m:t>𝑒</m:t>
                        </m:r>
                      </m:e>
                      <m:sup>
                        <m:r>
                          <a:rPr lang="en-US" altLang="zh-CN" sz="2000" b="0" i="1" smtClean="0">
                            <a:latin typeface="Cambria Math"/>
                            <a:ea typeface="Cambria Math"/>
                          </a:rPr>
                          <m:t>−</m:t>
                        </m:r>
                        <m:f>
                          <m:fPr>
                            <m:type m:val="lin"/>
                            <m:ctrlPr>
                              <a:rPr lang="en-US" altLang="zh-CN" sz="2000" i="1">
                                <a:latin typeface="Cambria Math"/>
                                <a:ea typeface="Cambria Math"/>
                              </a:rPr>
                            </m:ctrlPr>
                          </m:fPr>
                          <m:num>
                            <m:sSup>
                              <m:sSupPr>
                                <m:ctrlPr>
                                  <a:rPr lang="en-US" altLang="zh-CN" sz="2000" i="1">
                                    <a:latin typeface="Cambria Math"/>
                                    <a:ea typeface="Cambria Math"/>
                                  </a:rPr>
                                </m:ctrlPr>
                              </m:sSupPr>
                              <m:e>
                                <m:d>
                                  <m:dPr>
                                    <m:ctrlPr>
                                      <a:rPr lang="en-US" altLang="zh-CN" sz="2000" i="1">
                                        <a:latin typeface="Cambria Math"/>
                                        <a:ea typeface="Cambria Math"/>
                                      </a:rPr>
                                    </m:ctrlPr>
                                  </m:dPr>
                                  <m:e>
                                    <m:r>
                                      <a:rPr lang="en-US" altLang="zh-CN" sz="2000" i="1">
                                        <a:latin typeface="Cambria Math"/>
                                        <a:ea typeface="Cambria Math"/>
                                      </a:rPr>
                                      <m:t>𝑥</m:t>
                                    </m:r>
                                    <m:r>
                                      <a:rPr lang="en-US" altLang="zh-CN" sz="2000" i="1">
                                        <a:latin typeface="Cambria Math"/>
                                        <a:ea typeface="Cambria Math"/>
                                      </a:rPr>
                                      <m:t>−</m:t>
                                    </m:r>
                                    <m:r>
                                      <a:rPr lang="en-US" altLang="zh-CN" sz="2000" i="1">
                                        <a:latin typeface="Cambria Math"/>
                                        <a:ea typeface="Cambria Math"/>
                                      </a:rPr>
                                      <m:t>𝑢</m:t>
                                    </m:r>
                                  </m:e>
                                </m:d>
                              </m:e>
                              <m:sup>
                                <m:r>
                                  <a:rPr lang="en-US" altLang="zh-CN" sz="2000" i="1">
                                    <a:latin typeface="Cambria Math"/>
                                    <a:ea typeface="Cambria Math"/>
                                  </a:rPr>
                                  <m:t>2</m:t>
                                </m:r>
                              </m:sup>
                            </m:sSup>
                          </m:num>
                          <m:den>
                            <m:sSup>
                              <m:sSupPr>
                                <m:ctrlPr>
                                  <a:rPr lang="en-US" altLang="zh-CN" sz="2000" i="1">
                                    <a:latin typeface="Cambria Math"/>
                                    <a:ea typeface="Cambria Math"/>
                                  </a:rPr>
                                </m:ctrlPr>
                              </m:sSupPr>
                              <m:e>
                                <m:r>
                                  <a:rPr lang="en-US" altLang="zh-CN" sz="2000" i="1">
                                    <a:latin typeface="Cambria Math"/>
                                    <a:ea typeface="Cambria Math"/>
                                  </a:rPr>
                                  <m:t>𝜆</m:t>
                                </m:r>
                              </m:e>
                              <m:sup>
                                <m:r>
                                  <a:rPr lang="en-US" altLang="zh-CN" sz="2000" i="1">
                                    <a:latin typeface="Cambria Math"/>
                                    <a:ea typeface="Cambria Math"/>
                                  </a:rPr>
                                  <m:t>2</m:t>
                                </m:r>
                              </m:sup>
                            </m:sSup>
                          </m:den>
                        </m:f>
                      </m:sup>
                    </m:sSup>
                  </m:oMath>
                </a14:m>
                <a:r>
                  <a:rPr lang="en-US" altLang="zh-CN" sz="2000" dirty="0" smtClean="0"/>
                  <a:t>,  error &lt; 1.3%, </a:t>
                </a:r>
                <a14:m>
                  <m:oMath xmlns:m="http://schemas.openxmlformats.org/officeDocument/2006/math">
                    <m:r>
                      <a:rPr lang="en-US" altLang="zh-CN" sz="2000" b="0" i="1" smtClean="0">
                        <a:latin typeface="Cambria Math"/>
                      </a:rPr>
                      <m:t>𝜆</m:t>
                    </m:r>
                    <m:r>
                      <a:rPr lang="en-US" altLang="zh-CN" sz="2000" b="0" i="1" smtClean="0">
                        <a:latin typeface="Cambria Math"/>
                      </a:rPr>
                      <m:t>&lt;</m:t>
                    </m:r>
                    <m:f>
                      <m:fPr>
                        <m:type m:val="lin"/>
                        <m:ctrlPr>
                          <a:rPr lang="en-US" altLang="zh-CN" sz="2000" b="0" i="1" smtClean="0">
                            <a:latin typeface="Cambria Math"/>
                          </a:rPr>
                        </m:ctrlPr>
                      </m:fPr>
                      <m:num>
                        <m:r>
                          <a:rPr lang="en-US" altLang="zh-CN" sz="2000" b="0" i="1" smtClean="0">
                            <a:latin typeface="Cambria Math"/>
                          </a:rPr>
                          <m:t>𝜋</m:t>
                        </m:r>
                      </m:num>
                      <m:den>
                        <m:r>
                          <a:rPr lang="en-US" altLang="zh-CN" sz="2000" b="0" i="1" smtClean="0">
                            <a:latin typeface="Cambria Math"/>
                          </a:rPr>
                          <m:t>6</m:t>
                        </m:r>
                      </m:den>
                    </m:f>
                  </m:oMath>
                </a14:m>
                <a:endParaRPr lang="en-US" altLang="zh-CN" sz="2400" dirty="0" smtClean="0"/>
              </a:p>
              <a:p>
                <a:pPr lvl="1"/>
                <a:r>
                  <a:rPr lang="en-US" altLang="zh-CN" sz="2400" dirty="0" smtClean="0"/>
                  <a:t>Closed on product </a:t>
                </a:r>
                <a:br>
                  <a:rPr lang="en-US" altLang="zh-CN" sz="2400" dirty="0" smtClean="0"/>
                </a:br>
                <a:r>
                  <a:rPr lang="en-US" altLang="zh-CN" sz="2400" dirty="0" smtClean="0"/>
                  <a:t>              </a:t>
                </a:r>
                <a14:m>
                  <m:oMath xmlns:m="http://schemas.openxmlformats.org/officeDocument/2006/math">
                    <m:sSup>
                      <m:sSupPr>
                        <m:ctrlPr>
                          <a:rPr lang="en-US" altLang="zh-CN" sz="2000" i="1">
                            <a:latin typeface="Cambria Math"/>
                            <a:ea typeface="Cambria Math"/>
                          </a:rPr>
                        </m:ctrlPr>
                      </m:sSupPr>
                      <m:e>
                        <m:r>
                          <a:rPr lang="en-US" altLang="zh-CN" sz="2000" i="1">
                            <a:latin typeface="Cambria Math"/>
                            <a:ea typeface="Cambria Math"/>
                          </a:rPr>
                          <m:t>𝑔</m:t>
                        </m:r>
                      </m:e>
                      <m:sup>
                        <m:r>
                          <a:rPr lang="en-US" altLang="zh-CN" sz="2000" i="1">
                            <a:latin typeface="Cambria Math"/>
                            <a:ea typeface="Cambria Math"/>
                          </a:rPr>
                          <m:t>𝑐</m:t>
                        </m:r>
                      </m:sup>
                    </m:sSup>
                    <m:d>
                      <m:dPr>
                        <m:ctrlPr>
                          <a:rPr lang="en-US" altLang="zh-CN" sz="2000" i="1">
                            <a:latin typeface="Cambria Math"/>
                            <a:ea typeface="Cambria Math"/>
                          </a:rPr>
                        </m:ctrlPr>
                      </m:dPr>
                      <m:e>
                        <m:r>
                          <a:rPr lang="en-US" altLang="zh-CN" sz="2000" i="1">
                            <a:latin typeface="Cambria Math"/>
                            <a:ea typeface="Cambria Math"/>
                          </a:rPr>
                          <m:t>𝑥</m:t>
                        </m:r>
                        <m:r>
                          <a:rPr lang="en-US" altLang="zh-CN" sz="2000" i="1">
                            <a:latin typeface="Cambria Math"/>
                            <a:ea typeface="Cambria Math"/>
                          </a:rPr>
                          <m:t>;</m:t>
                        </m:r>
                        <m:sSub>
                          <m:sSubPr>
                            <m:ctrlPr>
                              <a:rPr lang="en-US" altLang="zh-CN" sz="2000" b="0" i="1" smtClean="0">
                                <a:latin typeface="Cambria Math"/>
                                <a:ea typeface="Cambria Math"/>
                              </a:rPr>
                            </m:ctrlPr>
                          </m:sSubPr>
                          <m:e>
                            <m:r>
                              <a:rPr lang="en-US" altLang="zh-CN" sz="2000" i="1">
                                <a:latin typeface="Cambria Math"/>
                                <a:ea typeface="Cambria Math"/>
                              </a:rPr>
                              <m:t>𝑢</m:t>
                            </m:r>
                          </m:e>
                          <m:sub>
                            <m:r>
                              <a:rPr lang="en-US" altLang="zh-CN" sz="2000" b="0" i="1" smtClean="0">
                                <a:latin typeface="Cambria Math"/>
                                <a:ea typeface="Cambria Math"/>
                              </a:rPr>
                              <m:t>1</m:t>
                            </m:r>
                          </m:sub>
                        </m:sSub>
                        <m:r>
                          <a:rPr lang="en-US" altLang="zh-CN" sz="2000" i="1">
                            <a:latin typeface="Cambria Math"/>
                            <a:ea typeface="Cambria Math"/>
                          </a:rPr>
                          <m:t>,</m:t>
                        </m:r>
                        <m:sSub>
                          <m:sSubPr>
                            <m:ctrlPr>
                              <a:rPr lang="en-US" altLang="zh-CN" sz="2000" b="0" i="1" smtClean="0">
                                <a:latin typeface="Cambria Math"/>
                                <a:ea typeface="Cambria Math"/>
                              </a:rPr>
                            </m:ctrlPr>
                          </m:sSubPr>
                          <m:e>
                            <m:r>
                              <a:rPr lang="en-US" altLang="zh-CN" sz="2000" i="1">
                                <a:latin typeface="Cambria Math"/>
                                <a:ea typeface="Cambria Math"/>
                              </a:rPr>
                              <m:t>𝜆</m:t>
                            </m:r>
                          </m:e>
                          <m:sub>
                            <m:r>
                              <a:rPr lang="en-US" altLang="zh-CN" sz="2000" b="0" i="1" smtClean="0">
                                <a:latin typeface="Cambria Math"/>
                                <a:ea typeface="Cambria Math"/>
                              </a:rPr>
                              <m:t>1</m:t>
                            </m:r>
                          </m:sub>
                        </m:sSub>
                      </m:e>
                    </m:d>
                    <m:sSup>
                      <m:sSupPr>
                        <m:ctrlPr>
                          <a:rPr lang="en-US" altLang="zh-CN" sz="2000" i="1">
                            <a:latin typeface="Cambria Math"/>
                            <a:ea typeface="Cambria Math"/>
                          </a:rPr>
                        </m:ctrlPr>
                      </m:sSupPr>
                      <m:e>
                        <m:r>
                          <a:rPr lang="en-US" altLang="zh-CN" sz="2000" i="1">
                            <a:latin typeface="Cambria Math"/>
                            <a:ea typeface="Cambria Math"/>
                          </a:rPr>
                          <m:t>𝑔</m:t>
                        </m:r>
                      </m:e>
                      <m:sup>
                        <m:r>
                          <a:rPr lang="en-US" altLang="zh-CN" sz="2000" i="1">
                            <a:latin typeface="Cambria Math"/>
                            <a:ea typeface="Cambria Math"/>
                          </a:rPr>
                          <m:t>𝑐</m:t>
                        </m:r>
                      </m:sup>
                    </m:sSup>
                    <m:d>
                      <m:dPr>
                        <m:ctrlPr>
                          <a:rPr lang="en-US" altLang="zh-CN" sz="2000" i="1">
                            <a:latin typeface="Cambria Math"/>
                            <a:ea typeface="Cambria Math"/>
                          </a:rPr>
                        </m:ctrlPr>
                      </m:dPr>
                      <m:e>
                        <m:r>
                          <a:rPr lang="en-US" altLang="zh-CN" sz="2000" i="1">
                            <a:latin typeface="Cambria Math"/>
                            <a:ea typeface="Cambria Math"/>
                          </a:rPr>
                          <m:t>𝑥</m:t>
                        </m:r>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𝑢</m:t>
                            </m:r>
                          </m:e>
                          <m:sub>
                            <m:r>
                              <a:rPr lang="en-US" altLang="zh-CN" sz="2000" b="0" i="1" smtClean="0">
                                <a:latin typeface="Cambria Math"/>
                                <a:ea typeface="Cambria Math"/>
                              </a:rPr>
                              <m:t>2</m:t>
                            </m:r>
                          </m:sub>
                        </m:sSub>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𝜆</m:t>
                            </m:r>
                          </m:e>
                          <m:sub>
                            <m:r>
                              <a:rPr lang="en-US" altLang="zh-CN" sz="2000" b="0" i="1" smtClean="0">
                                <a:latin typeface="Cambria Math"/>
                                <a:ea typeface="Cambria Math"/>
                              </a:rPr>
                              <m:t>2</m:t>
                            </m:r>
                          </m:sub>
                        </m:sSub>
                      </m:e>
                    </m:d>
                    <m:r>
                      <a:rPr lang="en-US" altLang="zh-CN" sz="2000" b="0" i="1" smtClean="0">
                        <a:latin typeface="Cambria Math"/>
                        <a:ea typeface="Cambria Math"/>
                      </a:rPr>
                      <m:t>=</m:t>
                    </m:r>
                    <m:r>
                      <a:rPr lang="en-US" altLang="zh-CN" sz="2000" b="0" i="1" smtClean="0">
                        <a:latin typeface="Cambria Math"/>
                        <a:ea typeface="Cambria Math"/>
                      </a:rPr>
                      <m:t>𝑏</m:t>
                    </m:r>
                    <m:sSup>
                      <m:sSupPr>
                        <m:ctrlPr>
                          <a:rPr lang="en-US" altLang="zh-CN" sz="2000" i="1">
                            <a:latin typeface="Cambria Math"/>
                            <a:ea typeface="Cambria Math"/>
                          </a:rPr>
                        </m:ctrlPr>
                      </m:sSupPr>
                      <m:e>
                        <m:r>
                          <a:rPr lang="en-US" altLang="zh-CN" sz="2000" i="1">
                            <a:latin typeface="Cambria Math"/>
                            <a:ea typeface="Cambria Math"/>
                          </a:rPr>
                          <m:t>𝑔</m:t>
                        </m:r>
                      </m:e>
                      <m:sup>
                        <m:r>
                          <a:rPr lang="en-US" altLang="zh-CN" sz="2000" i="1">
                            <a:latin typeface="Cambria Math"/>
                            <a:ea typeface="Cambria Math"/>
                          </a:rPr>
                          <m:t>𝑐</m:t>
                        </m:r>
                      </m:sup>
                    </m:sSup>
                    <m:d>
                      <m:dPr>
                        <m:ctrlPr>
                          <a:rPr lang="en-US" altLang="zh-CN" sz="2000" i="1">
                            <a:latin typeface="Cambria Math"/>
                            <a:ea typeface="Cambria Math"/>
                          </a:rPr>
                        </m:ctrlPr>
                      </m:dPr>
                      <m:e>
                        <m:r>
                          <a:rPr lang="en-US" altLang="zh-CN" sz="2000" i="1">
                            <a:latin typeface="Cambria Math"/>
                            <a:ea typeface="Cambria Math"/>
                          </a:rPr>
                          <m:t>𝑥</m:t>
                        </m:r>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𝑢</m:t>
                            </m:r>
                          </m:e>
                          <m:sub>
                            <m:r>
                              <a:rPr lang="en-US" altLang="zh-CN" sz="2000" b="0" i="1" smtClean="0">
                                <a:latin typeface="Cambria Math"/>
                                <a:ea typeface="Cambria Math"/>
                              </a:rPr>
                              <m:t>3</m:t>
                            </m:r>
                          </m:sub>
                        </m:sSub>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𝜆</m:t>
                            </m:r>
                          </m:e>
                          <m:sub>
                            <m:r>
                              <a:rPr lang="en-US" altLang="zh-CN" sz="2000" b="0" i="1" smtClean="0">
                                <a:latin typeface="Cambria Math"/>
                                <a:ea typeface="Cambria Math"/>
                              </a:rPr>
                              <m:t>3</m:t>
                            </m:r>
                          </m:sub>
                        </m:sSub>
                      </m:e>
                    </m:d>
                  </m:oMath>
                </a14:m>
                <a:endParaRPr lang="en-US" altLang="zh-CN" sz="2000" dirty="0"/>
              </a:p>
            </p:txBody>
          </p:sp>
        </mc:Choice>
        <mc:Fallback xmlns="">
          <p:sp>
            <p:nvSpPr>
              <p:cNvPr id="18" name="内容占位符 2"/>
              <p:cNvSpPr>
                <a:spLocks noGrp="1" noRot="1" noChangeAspect="1" noMove="1" noResize="1" noEditPoints="1" noAdjustHandles="1" noChangeArrowheads="1" noChangeShapeType="1" noTextEdit="1"/>
              </p:cNvSpPr>
              <p:nvPr>
                <p:ph idx="1"/>
              </p:nvPr>
            </p:nvSpPr>
            <p:spPr>
              <a:xfrm>
                <a:off x="457200" y="2667822"/>
                <a:ext cx="8229600" cy="3275778"/>
              </a:xfrm>
              <a:blipFill rotWithShape="1">
                <a:blip r:embed="rId4"/>
                <a:stretch>
                  <a:fillRect l="-1259"/>
                </a:stretch>
              </a:blipFill>
            </p:spPr>
            <p:txBody>
              <a:bodyPr/>
              <a:lstStyle/>
              <a:p>
                <a:r>
                  <a:rPr lang="zh-CN" altLang="en-US">
                    <a:noFill/>
                  </a:rPr>
                  <a:t> </a:t>
                </a:r>
              </a:p>
            </p:txBody>
          </p:sp>
        </mc:Fallback>
      </mc:AlternateContent>
      <p:pic>
        <p:nvPicPr>
          <p:cNvPr id="2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371600"/>
            <a:ext cx="2372832" cy="1783486"/>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340714"/>
            <a:ext cx="2044567" cy="185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2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250"/>
                                        <p:tgtEl>
                                          <p:spTgt spid="1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2" end="2"/>
                                            </p:txEl>
                                          </p:spTgt>
                                        </p:tgtEl>
                                        <p:attrNameLst>
                                          <p:attrName>style.visibility</p:attrName>
                                        </p:attrNameLst>
                                      </p:cBhvr>
                                      <p:to>
                                        <p:strVal val="visible"/>
                                      </p:to>
                                    </p:set>
                                    <p:animEffect transition="in" filter="fade">
                                      <p:cBhvr>
                                        <p:cTn id="10" dur="250"/>
                                        <p:tgtEl>
                                          <p:spTgt spid="1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animEffect transition="in" filter="fade">
                                      <p:cBhvr>
                                        <p:cTn id="13" dur="250"/>
                                        <p:tgtEl>
                                          <p:spTgt spid="1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xEl>
                                              <p:pRg st="4" end="4"/>
                                            </p:txEl>
                                          </p:spTgt>
                                        </p:tgtEl>
                                        <p:attrNameLst>
                                          <p:attrName>style.visibility</p:attrName>
                                        </p:attrNameLst>
                                      </p:cBhvr>
                                      <p:to>
                                        <p:strVal val="visible"/>
                                      </p:to>
                                    </p:set>
                                    <p:animEffect transition="in" filter="fade">
                                      <p:cBhvr>
                                        <p:cTn id="16" dur="25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783343" y="2765587"/>
            <a:ext cx="1750557" cy="557049"/>
          </a:xfrm>
          <a:prstGeom prst="rect">
            <a:avLst/>
          </a:prstGeom>
          <a:noFill/>
          <a:ln w="57150">
            <a:solidFill>
              <a:srgbClr val="C00000"/>
            </a:solidFill>
          </a:ln>
        </p:spPr>
        <p:txBody>
          <a:bodyPr wrap="square" rtlCol="0">
            <a:spAutoFit/>
          </a:bodyPr>
          <a:lstStyle/>
          <a:p>
            <a:endParaRPr lang="zh-CN" altLang="en-US" dirty="0"/>
          </a:p>
        </p:txBody>
      </p:sp>
      <p:sp>
        <p:nvSpPr>
          <p:cNvPr id="32" name="TextBox 31"/>
          <p:cNvSpPr txBox="1"/>
          <p:nvPr/>
        </p:nvSpPr>
        <p:spPr>
          <a:xfrm>
            <a:off x="4648200" y="2622332"/>
            <a:ext cx="3898916" cy="906005"/>
          </a:xfrm>
          <a:prstGeom prst="rect">
            <a:avLst/>
          </a:prstGeom>
          <a:noFill/>
          <a:ln w="57150">
            <a:solidFill>
              <a:srgbClr val="FFC000"/>
            </a:solidFill>
          </a:ln>
        </p:spPr>
        <p:txBody>
          <a:bodyPr wrap="square" rtlCol="0">
            <a:spAutoFit/>
          </a:bodyPr>
          <a:lstStyle/>
          <a:p>
            <a:endParaRPr lang="zh-CN" altLang="en-US" dirty="0"/>
          </a:p>
        </p:txBody>
      </p:sp>
      <p:sp>
        <p:nvSpPr>
          <p:cNvPr id="14" name="TextBox 13"/>
          <p:cNvSpPr txBox="1"/>
          <p:nvPr/>
        </p:nvSpPr>
        <p:spPr>
          <a:xfrm>
            <a:off x="838200" y="2033751"/>
            <a:ext cx="3886200" cy="557049"/>
          </a:xfrm>
          <a:prstGeom prst="rect">
            <a:avLst/>
          </a:prstGeom>
          <a:noFill/>
          <a:ln w="57150">
            <a:solidFill>
              <a:srgbClr val="00B0F0"/>
            </a:solidFill>
          </a:ln>
        </p:spPr>
        <p:txBody>
          <a:bodyPr wrap="square" rtlCol="0">
            <a:spAutoFit/>
          </a:bodyPr>
          <a:lstStyle/>
          <a:p>
            <a:endParaRPr lang="zh-CN" altLang="en-US" dirty="0"/>
          </a:p>
        </p:txBody>
      </p:sp>
      <p:sp>
        <p:nvSpPr>
          <p:cNvPr id="2" name="标题 1"/>
          <p:cNvSpPr>
            <a:spLocks noGrp="1"/>
          </p:cNvSpPr>
          <p:nvPr>
            <p:ph type="title"/>
          </p:nvPr>
        </p:nvSpPr>
        <p:spPr/>
        <p:txBody>
          <a:bodyPr/>
          <a:lstStyle/>
          <a:p>
            <a:r>
              <a:rPr lang="en-US" altLang="zh-CN" dirty="0" smtClean="0"/>
              <a:t>Circular Gaussian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447800"/>
                <a:ext cx="8229600" cy="4495800"/>
              </a:xfrm>
            </p:spPr>
            <p:txBody>
              <a:bodyPr/>
              <a:lstStyle/>
              <a:p>
                <a:r>
                  <a:rPr lang="en-US" altLang="zh-CN" dirty="0" smtClean="0"/>
                  <a:t>SRBF Decomposition</a:t>
                </a:r>
                <a:endParaRPr lang="en-US" altLang="zh-CN" dirty="0"/>
              </a:p>
              <a:p>
                <a:pPr marL="0" indent="0">
                  <a:buNone/>
                </a:pPr>
                <a:r>
                  <a:rPr lang="en-US" altLang="zh-CN" sz="2400" b="0" dirty="0" smtClean="0">
                    <a:ea typeface="Cambria Math"/>
                  </a:rPr>
                  <a:t>     </a:t>
                </a:r>
                <a14:m>
                  <m:oMath xmlns:m="http://schemas.openxmlformats.org/officeDocument/2006/math">
                    <m:r>
                      <a:rPr lang="en-US" altLang="zh-CN" sz="2400" b="0" i="1" smtClean="0">
                        <a:latin typeface="Cambria Math"/>
                        <a:ea typeface="Cambria Math"/>
                      </a:rPr>
                      <m:t>𝐺</m:t>
                    </m:r>
                    <m:d>
                      <m:dPr>
                        <m:ctrlPr>
                          <a:rPr lang="en-US" altLang="zh-CN" sz="2400" b="0" i="1" smtClean="0">
                            <a:latin typeface="Cambria Math"/>
                            <a:ea typeface="Cambria Math"/>
                          </a:rPr>
                        </m:ctrlPr>
                      </m:dPr>
                      <m:e>
                        <m:sSub>
                          <m:sSubPr>
                            <m:ctrlPr>
                              <a:rPr lang="en-US" altLang="zh-CN" sz="2400" b="0" i="1" smtClean="0">
                                <a:latin typeface="Cambria Math"/>
                                <a:ea typeface="Cambria Math"/>
                              </a:rPr>
                            </m:ctrlPr>
                          </m:sSubPr>
                          <m:e>
                            <m:r>
                              <a:rPr lang="en-US" altLang="zh-CN" sz="2400" b="0" i="1" smtClean="0">
                                <a:latin typeface="Cambria Math"/>
                                <a:ea typeface="Cambria Math"/>
                              </a:rPr>
                              <m:t>𝜔</m:t>
                            </m:r>
                          </m:e>
                          <m:sub>
                            <m:r>
                              <a:rPr lang="en-US" altLang="zh-CN" sz="2400" b="0" i="1" smtClean="0">
                                <a:latin typeface="Cambria Math"/>
                                <a:ea typeface="Cambria Math"/>
                              </a:rPr>
                              <m:t>𝑖</m:t>
                            </m:r>
                          </m:sub>
                        </m:sSub>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𝜔</m:t>
                            </m:r>
                          </m:e>
                          <m:sub>
                            <m:r>
                              <a:rPr lang="en-US" altLang="zh-CN" sz="2400" b="0" i="1" smtClean="0">
                                <a:latin typeface="Cambria Math"/>
                                <a:ea typeface="Cambria Math"/>
                              </a:rPr>
                              <m:t>𝑗</m:t>
                            </m:r>
                          </m:sub>
                        </m:sSub>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𝜆</m:t>
                            </m:r>
                          </m:e>
                          <m:sub>
                            <m:r>
                              <a:rPr lang="en-US" altLang="zh-CN" sz="2400" b="0" i="1" smtClean="0">
                                <a:latin typeface="Cambria Math"/>
                                <a:ea typeface="Cambria Math"/>
                              </a:rPr>
                              <m:t>𝑗</m:t>
                            </m:r>
                          </m:sub>
                        </m:sSub>
                      </m:e>
                    </m:d>
                    <m:r>
                      <a:rPr lang="en-US" altLang="zh-CN" sz="2400" b="0" i="1" smtClean="0">
                        <a:latin typeface="Cambria Math"/>
                        <a:ea typeface="Cambria Math"/>
                      </a:rPr>
                      <m:t>=</m:t>
                    </m:r>
                    <m:sSup>
                      <m:sSupPr>
                        <m:ctrlPr>
                          <a:rPr lang="en-US" altLang="zh-CN" sz="2400" b="0" i="1" smtClean="0">
                            <a:latin typeface="Cambria Math"/>
                            <a:ea typeface="Cambria Math"/>
                          </a:rPr>
                        </m:ctrlPr>
                      </m:sSupPr>
                      <m:e>
                        <m:r>
                          <a:rPr lang="en-US" altLang="zh-CN" sz="2400" b="0" i="1" smtClean="0">
                            <a:latin typeface="Cambria Math"/>
                            <a:ea typeface="Cambria Math"/>
                          </a:rPr>
                          <m:t>𝑒</m:t>
                        </m:r>
                      </m:e>
                      <m:sup>
                        <m:f>
                          <m:fPr>
                            <m:type m:val="lin"/>
                            <m:ctrlPr>
                              <a:rPr lang="en-US" altLang="zh-CN" sz="2400" i="1">
                                <a:latin typeface="Cambria Math"/>
                                <a:ea typeface="Cambria Math"/>
                              </a:rPr>
                            </m:ctrlPr>
                          </m:fPr>
                          <m:num>
                            <m:r>
                              <a:rPr lang="en-US" altLang="zh-CN" sz="2400" i="1">
                                <a:latin typeface="Cambria Math"/>
                                <a:ea typeface="Cambria Math"/>
                              </a:rPr>
                              <m:t>2</m:t>
                            </m:r>
                            <m:r>
                              <a:rPr lang="en-US" altLang="zh-CN" sz="2400" b="0" i="1" smtClean="0">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𝜔</m:t>
                                </m:r>
                              </m:e>
                              <m:sub>
                                <m:r>
                                  <a:rPr lang="en-US" altLang="zh-CN" sz="2400" i="1">
                                    <a:latin typeface="Cambria Math"/>
                                    <a:ea typeface="Cambria Math"/>
                                  </a:rPr>
                                  <m:t>𝑖</m:t>
                                </m:r>
                              </m:sub>
                            </m:sSub>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𝜔</m:t>
                                </m:r>
                              </m:e>
                              <m:sub>
                                <m:r>
                                  <a:rPr lang="en-US" altLang="zh-CN" sz="2400" b="0" i="1" smtClean="0">
                                    <a:latin typeface="Cambria Math"/>
                                    <a:ea typeface="Cambria Math"/>
                                  </a:rPr>
                                  <m:t>𝑗</m:t>
                                </m:r>
                              </m:sub>
                            </m:sSub>
                            <m:r>
                              <a:rPr lang="en-US" altLang="zh-CN" sz="2400" i="1">
                                <a:latin typeface="Cambria Math"/>
                                <a:ea typeface="Cambria Math"/>
                              </a:rPr>
                              <m:t>−1</m:t>
                            </m:r>
                            <m:r>
                              <a:rPr lang="en-US" altLang="zh-CN" sz="2400" b="0" i="1" smtClean="0">
                                <a:latin typeface="Cambria Math"/>
                                <a:ea typeface="Cambria Math"/>
                              </a:rPr>
                              <m:t>)</m:t>
                            </m:r>
                          </m:num>
                          <m:den>
                            <m:sSup>
                              <m:sSupPr>
                                <m:ctrlPr>
                                  <a:rPr lang="en-US" altLang="zh-CN" sz="2400" i="1">
                                    <a:latin typeface="Cambria Math"/>
                                    <a:ea typeface="Cambria Math"/>
                                  </a:rPr>
                                </m:ctrlPr>
                              </m:sSupPr>
                              <m:e>
                                <m:r>
                                  <a:rPr lang="en-US" altLang="zh-CN" sz="2400" i="1">
                                    <a:latin typeface="Cambria Math"/>
                                    <a:ea typeface="Cambria Math"/>
                                  </a:rPr>
                                  <m:t>𝜆</m:t>
                                </m:r>
                              </m:e>
                              <m:sup>
                                <m:r>
                                  <a:rPr lang="en-US" altLang="zh-CN" sz="2400" i="1">
                                    <a:latin typeface="Cambria Math"/>
                                    <a:ea typeface="Cambria Math"/>
                                  </a:rPr>
                                  <m:t>2</m:t>
                                </m:r>
                              </m:sup>
                            </m:sSup>
                          </m:den>
                        </m:f>
                      </m:sup>
                    </m:sSup>
                  </m:oMath>
                </a14:m>
                <a:endParaRPr lang="en-US" altLang="zh-CN" sz="2400" dirty="0" smtClean="0"/>
              </a:p>
              <a:p>
                <a:pPr lvl="1"/>
                <a:endParaRPr lang="zh-CN" altLang="en-US" sz="16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447800"/>
                <a:ext cx="8229600" cy="4495800"/>
              </a:xfrm>
              <a:blipFill rotWithShape="1">
                <a:blip r:embed="rId3"/>
                <a:stretch>
                  <a:fillRect l="-1630" t="-1764"/>
                </a:stretch>
              </a:blipFill>
            </p:spPr>
            <p:txBody>
              <a:bodyPr/>
              <a:lstStyle/>
              <a:p>
                <a:r>
                  <a:rPr lang="zh-CN" altLang="en-US">
                    <a:noFill/>
                  </a:rPr>
                  <a:t> </a:t>
                </a:r>
              </a:p>
            </p:txBody>
          </p:sp>
        </mc:Fallback>
      </mc:AlternateContent>
      <p:sp>
        <p:nvSpPr>
          <p:cNvPr id="29" name="TextBox 28"/>
          <p:cNvSpPr txBox="1"/>
          <p:nvPr/>
        </p:nvSpPr>
        <p:spPr>
          <a:xfrm>
            <a:off x="3399936" y="5410200"/>
            <a:ext cx="2405803" cy="830997"/>
          </a:xfrm>
          <a:prstGeom prst="rect">
            <a:avLst/>
          </a:prstGeom>
          <a:noFill/>
        </p:spPr>
        <p:txBody>
          <a:bodyPr wrap="square" rtlCol="0">
            <a:spAutoFit/>
          </a:bodyPr>
          <a:lstStyle/>
          <a:p>
            <a:pPr algn="ctr"/>
            <a:r>
              <a:rPr lang="en-US" sz="2400" dirty="0" smtClean="0">
                <a:solidFill>
                  <a:schemeClr val="bg1"/>
                </a:solidFill>
              </a:rPr>
              <a:t>1D Longitudinal</a:t>
            </a:r>
          </a:p>
          <a:p>
            <a:pPr algn="ctr"/>
            <a:r>
              <a:rPr lang="en-US" altLang="zh-CN" sz="2400" dirty="0" smtClean="0">
                <a:solidFill>
                  <a:schemeClr val="bg1"/>
                </a:solidFill>
              </a:rPr>
              <a:t>circular Gaussian</a:t>
            </a:r>
            <a:endParaRPr lang="en-US" sz="2400" dirty="0">
              <a:solidFill>
                <a:schemeClr val="bg1"/>
              </a:solidFill>
            </a:endParaRPr>
          </a:p>
        </p:txBody>
      </p:sp>
      <p:sp>
        <p:nvSpPr>
          <p:cNvPr id="30" name="TextBox 29"/>
          <p:cNvSpPr txBox="1"/>
          <p:nvPr/>
        </p:nvSpPr>
        <p:spPr>
          <a:xfrm>
            <a:off x="5899997" y="5410200"/>
            <a:ext cx="2405803" cy="830997"/>
          </a:xfrm>
          <a:prstGeom prst="rect">
            <a:avLst/>
          </a:prstGeom>
          <a:noFill/>
        </p:spPr>
        <p:txBody>
          <a:bodyPr wrap="square" rtlCol="0">
            <a:spAutoFit/>
          </a:bodyPr>
          <a:lstStyle/>
          <a:p>
            <a:pPr algn="ctr"/>
            <a:r>
              <a:rPr lang="en-US" sz="2400" dirty="0" smtClean="0">
                <a:solidFill>
                  <a:schemeClr val="bg1"/>
                </a:solidFill>
              </a:rPr>
              <a:t>1D Azimuthal</a:t>
            </a:r>
          </a:p>
          <a:p>
            <a:pPr algn="ctr"/>
            <a:r>
              <a:rPr lang="en-US" sz="2400" dirty="0" smtClean="0">
                <a:solidFill>
                  <a:schemeClr val="bg1"/>
                </a:solidFill>
              </a:rPr>
              <a:t>circular Gaussian</a:t>
            </a:r>
            <a:endParaRPr lang="en-US" sz="2400" dirty="0">
              <a:solidFill>
                <a:schemeClr val="bg1"/>
              </a:solidFill>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1790700" cy="1767138"/>
          </a:xfrm>
          <a:prstGeom prst="rect">
            <a:avLst/>
          </a:prstGeom>
          <a:noFill/>
          <a:ln w="571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659008" y="4053138"/>
            <a:ext cx="465192" cy="769441"/>
          </a:xfrm>
          <a:prstGeom prst="rect">
            <a:avLst/>
          </a:prstGeom>
          <a:noFill/>
        </p:spPr>
        <p:txBody>
          <a:bodyPr wrap="none" rtlCol="0">
            <a:spAutoFit/>
          </a:bodyPr>
          <a:lstStyle/>
          <a:p>
            <a:r>
              <a:rPr lang="en-US" altLang="zh-CN" sz="4400" dirty="0" smtClean="0">
                <a:solidFill>
                  <a:schemeClr val="bg1"/>
                </a:solidFill>
              </a:rPr>
              <a:t>=</a:t>
            </a:r>
            <a:endParaRPr lang="zh-CN" altLang="en-US" sz="4400" dirty="0">
              <a:solidFill>
                <a:schemeClr val="bg1"/>
              </a:solidFill>
            </a:endParaRPr>
          </a:p>
        </p:txBody>
      </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461" y="3855314"/>
            <a:ext cx="1458139" cy="1326286"/>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562600" y="4191000"/>
            <a:ext cx="465192" cy="769441"/>
          </a:xfrm>
          <a:prstGeom prst="rect">
            <a:avLst/>
          </a:prstGeom>
          <a:noFill/>
        </p:spPr>
        <p:txBody>
          <a:bodyPr wrap="none" rtlCol="0">
            <a:spAutoFit/>
          </a:bodyPr>
          <a:lstStyle/>
          <a:p>
            <a:r>
              <a:rPr lang="en-US" altLang="zh-CN" sz="4400" dirty="0" smtClean="0">
                <a:solidFill>
                  <a:schemeClr val="bg1"/>
                </a:solidFill>
              </a:rPr>
              <a:t>*</a:t>
            </a:r>
            <a:endParaRPr lang="zh-CN" altLang="en-US" sz="4400" dirty="0">
              <a:solidFill>
                <a:schemeClr val="bg1"/>
              </a:solidFill>
            </a:endParaRPr>
          </a:p>
        </p:txBody>
      </p:sp>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380187" y="3853885"/>
            <a:ext cx="1458139" cy="1326286"/>
          </a:xfrm>
          <a:prstGeom prst="rect">
            <a:avLst/>
          </a:prstGeom>
          <a:noFill/>
          <a:ln w="57150">
            <a:solidFill>
              <a:srgbClr val="FFC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矩形 14"/>
              <p:cNvSpPr/>
              <p:nvPr/>
            </p:nvSpPr>
            <p:spPr>
              <a:xfrm>
                <a:off x="2438400" y="2583024"/>
                <a:ext cx="6172200" cy="922176"/>
              </a:xfrm>
              <a:prstGeom prst="rect">
                <a:avLst/>
              </a:prstGeom>
            </p:spPr>
            <p:txBody>
              <a:bodyPr wrap="square">
                <a:spAutoFit/>
              </a:bodyPr>
              <a:lstStyle/>
              <a:p>
                <a:pPr marL="0" indent="-114300" algn="ctr">
                  <a:buNone/>
                </a:pPr>
                <a14:m>
                  <m:oMathPara xmlns:m="http://schemas.openxmlformats.org/officeDocument/2006/math">
                    <m:oMathParaPr>
                      <m:jc m:val="centerGroup"/>
                    </m:oMathParaPr>
                    <m:oMath xmlns:m="http://schemas.openxmlformats.org/officeDocument/2006/math">
                      <m:r>
                        <a:rPr lang="en-US" altLang="zh-CN" sz="2400" i="1" smtClean="0">
                          <a:solidFill>
                            <a:schemeClr val="bg1"/>
                          </a:solidFill>
                          <a:latin typeface="Cambria Math"/>
                          <a:ea typeface="Cambria Math"/>
                        </a:rPr>
                        <m:t>=</m:t>
                      </m:r>
                      <m:sSup>
                        <m:sSupPr>
                          <m:ctrlPr>
                            <a:rPr lang="en-US" altLang="zh-CN" sz="2400" i="1">
                              <a:solidFill>
                                <a:schemeClr val="bg1"/>
                              </a:solidFill>
                              <a:latin typeface="Cambria Math"/>
                              <a:ea typeface="Cambria Math"/>
                            </a:rPr>
                          </m:ctrlPr>
                        </m:sSupPr>
                        <m:e>
                          <m:r>
                            <a:rPr lang="en-US" altLang="zh-CN" sz="2400" i="1">
                              <a:solidFill>
                                <a:schemeClr val="bg1"/>
                              </a:solidFill>
                              <a:latin typeface="Cambria Math"/>
                              <a:ea typeface="Cambria Math"/>
                            </a:rPr>
                            <m:t>𝑔</m:t>
                          </m:r>
                        </m:e>
                        <m:sup>
                          <m:r>
                            <a:rPr lang="en-US" altLang="zh-CN" sz="2400" i="1">
                              <a:solidFill>
                                <a:schemeClr val="bg1"/>
                              </a:solidFill>
                              <a:latin typeface="Cambria Math"/>
                              <a:ea typeface="Cambria Math"/>
                            </a:rPr>
                            <m:t>𝑐</m:t>
                          </m:r>
                        </m:sup>
                      </m:sSup>
                      <m:d>
                        <m:dPr>
                          <m:ctrlPr>
                            <a:rPr lang="en-US" altLang="zh-CN" sz="2400" i="1">
                              <a:solidFill>
                                <a:schemeClr val="bg1"/>
                              </a:solidFill>
                              <a:latin typeface="Cambria Math"/>
                              <a:ea typeface="Cambria Math"/>
                            </a:rPr>
                          </m:ctrlPr>
                        </m:dPr>
                        <m:e>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𝜃</m:t>
                              </m:r>
                            </m:e>
                            <m:sub>
                              <m:r>
                                <a:rPr lang="en-US" altLang="zh-CN" sz="2400" i="1">
                                  <a:solidFill>
                                    <a:schemeClr val="bg1"/>
                                  </a:solidFill>
                                  <a:latin typeface="Cambria Math"/>
                                  <a:ea typeface="Cambria Math"/>
                                </a:rPr>
                                <m:t>𝑖</m:t>
                              </m:r>
                            </m:sub>
                          </m:sSub>
                          <m:r>
                            <a:rPr lang="en-US" altLang="zh-CN" sz="2400" i="1">
                              <a:solidFill>
                                <a:schemeClr val="bg1"/>
                              </a:solidFill>
                              <a:latin typeface="Cambria Math"/>
                              <a:ea typeface="Cambria Math"/>
                            </a:rPr>
                            <m:t>;</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𝜃</m:t>
                              </m:r>
                            </m:e>
                            <m:sub>
                              <m:r>
                                <a:rPr lang="en-US" altLang="zh-CN" sz="2400" i="1">
                                  <a:solidFill>
                                    <a:schemeClr val="bg1"/>
                                  </a:solidFill>
                                  <a:latin typeface="Cambria Math"/>
                                  <a:ea typeface="Cambria Math"/>
                                </a:rPr>
                                <m:t>𝑗</m:t>
                              </m:r>
                            </m:sub>
                          </m:sSub>
                          <m:r>
                            <a:rPr lang="en-US" altLang="zh-CN" sz="2400" i="1">
                              <a:solidFill>
                                <a:schemeClr val="bg1"/>
                              </a:solidFill>
                              <a:latin typeface="Cambria Math"/>
                              <a:ea typeface="Cambria Math"/>
                            </a:rPr>
                            <m:t>,</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𝜆</m:t>
                              </m:r>
                            </m:e>
                            <m:sub>
                              <m:r>
                                <a:rPr lang="en-US" altLang="zh-CN" sz="2400" i="1">
                                  <a:solidFill>
                                    <a:schemeClr val="bg1"/>
                                  </a:solidFill>
                                  <a:latin typeface="Cambria Math"/>
                                  <a:ea typeface="Cambria Math"/>
                                </a:rPr>
                                <m:t>𝑗</m:t>
                              </m:r>
                            </m:sub>
                          </m:sSub>
                        </m:e>
                      </m:d>
                      <m:r>
                        <a:rPr lang="en-US" altLang="zh-CN" sz="2400" i="1" smtClean="0">
                          <a:solidFill>
                            <a:schemeClr val="bg1"/>
                          </a:solidFill>
                          <a:latin typeface="Cambria Math"/>
                          <a:ea typeface="Cambria Math"/>
                        </a:rPr>
                        <m:t>⋅</m:t>
                      </m:r>
                      <m:sSup>
                        <m:sSupPr>
                          <m:ctrlPr>
                            <a:rPr lang="en-US" altLang="zh-CN" sz="2400" i="1">
                              <a:solidFill>
                                <a:schemeClr val="bg1"/>
                              </a:solidFill>
                              <a:latin typeface="Cambria Math"/>
                              <a:ea typeface="Cambria Math"/>
                            </a:rPr>
                          </m:ctrlPr>
                        </m:sSupPr>
                        <m:e>
                          <m:r>
                            <a:rPr lang="en-US" altLang="zh-CN" sz="2400" i="1">
                              <a:solidFill>
                                <a:schemeClr val="bg1"/>
                              </a:solidFill>
                              <a:latin typeface="Cambria Math"/>
                              <a:ea typeface="Cambria Math"/>
                            </a:rPr>
                            <m:t>𝑔</m:t>
                          </m:r>
                        </m:e>
                        <m:sup>
                          <m:r>
                            <a:rPr lang="en-US" altLang="zh-CN" sz="2400" i="1">
                              <a:solidFill>
                                <a:schemeClr val="bg1"/>
                              </a:solidFill>
                              <a:latin typeface="Cambria Math"/>
                              <a:ea typeface="Cambria Math"/>
                            </a:rPr>
                            <m:t>𝑐</m:t>
                          </m:r>
                        </m:sup>
                      </m:sSup>
                      <m:d>
                        <m:dPr>
                          <m:ctrlPr>
                            <a:rPr lang="en-US" altLang="zh-CN" sz="2400" i="1">
                              <a:solidFill>
                                <a:schemeClr val="bg1"/>
                              </a:solidFill>
                              <a:latin typeface="Cambria Math"/>
                              <a:ea typeface="Cambria Math"/>
                            </a:rPr>
                          </m:ctrlPr>
                        </m:dPr>
                        <m:e>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𝜙</m:t>
                              </m:r>
                            </m:e>
                            <m:sub>
                              <m:r>
                                <a:rPr lang="en-US" altLang="zh-CN" sz="2400" i="1">
                                  <a:solidFill>
                                    <a:schemeClr val="bg1"/>
                                  </a:solidFill>
                                  <a:latin typeface="Cambria Math"/>
                                  <a:ea typeface="Cambria Math"/>
                                </a:rPr>
                                <m:t>𝑖</m:t>
                              </m:r>
                            </m:sub>
                          </m:sSub>
                          <m:r>
                            <a:rPr lang="en-US" altLang="zh-CN" sz="2400" i="1">
                              <a:solidFill>
                                <a:schemeClr val="bg1"/>
                              </a:solidFill>
                              <a:latin typeface="Cambria Math"/>
                              <a:ea typeface="Cambria Math"/>
                            </a:rPr>
                            <m:t>;</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𝜙</m:t>
                              </m:r>
                            </m:e>
                            <m:sub>
                              <m:r>
                                <a:rPr lang="en-US" altLang="zh-CN" sz="2400" i="1">
                                  <a:solidFill>
                                    <a:schemeClr val="bg1"/>
                                  </a:solidFill>
                                  <a:latin typeface="Cambria Math"/>
                                  <a:ea typeface="Cambria Math"/>
                                </a:rPr>
                                <m:t>𝑗</m:t>
                              </m:r>
                            </m:sub>
                          </m:sSub>
                          <m:r>
                            <a:rPr lang="en-US" altLang="zh-CN" sz="2400" i="1">
                              <a:solidFill>
                                <a:schemeClr val="bg1"/>
                              </a:solidFill>
                              <a:latin typeface="Cambria Math"/>
                              <a:ea typeface="Cambria Math"/>
                            </a:rPr>
                            <m:t>,</m:t>
                          </m:r>
                          <m:f>
                            <m:fPr>
                              <m:type m:val="lin"/>
                              <m:ctrlPr>
                                <a:rPr lang="en-US" altLang="zh-CN" sz="2400" i="1">
                                  <a:solidFill>
                                    <a:schemeClr val="bg1"/>
                                  </a:solidFill>
                                  <a:latin typeface="Cambria Math"/>
                                  <a:ea typeface="Cambria Math"/>
                                </a:rPr>
                              </m:ctrlPr>
                            </m:fPr>
                            <m:num>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𝜆</m:t>
                                  </m:r>
                                </m:e>
                                <m:sub>
                                  <m:r>
                                    <a:rPr lang="en-US" altLang="zh-CN" sz="2400" i="1">
                                      <a:solidFill>
                                        <a:schemeClr val="bg1"/>
                                      </a:solidFill>
                                      <a:latin typeface="Cambria Math"/>
                                      <a:ea typeface="Cambria Math"/>
                                    </a:rPr>
                                    <m:t>𝑗</m:t>
                                  </m:r>
                                </m:sub>
                              </m:sSub>
                            </m:num>
                            <m:den>
                              <m:rad>
                                <m:radPr>
                                  <m:degHide m:val="on"/>
                                  <m:ctrlPr>
                                    <a:rPr lang="en-US" altLang="zh-CN" sz="2400" i="1">
                                      <a:solidFill>
                                        <a:schemeClr val="bg1"/>
                                      </a:solidFill>
                                      <a:latin typeface="Cambria Math"/>
                                      <a:ea typeface="Cambria Math"/>
                                    </a:rPr>
                                  </m:ctrlPr>
                                </m:radPr>
                                <m:deg/>
                                <m:e>
                                  <m:func>
                                    <m:funcPr>
                                      <m:ctrlPr>
                                        <a:rPr lang="en-US" altLang="zh-CN" sz="2400" i="1">
                                          <a:solidFill>
                                            <a:schemeClr val="bg1"/>
                                          </a:solidFill>
                                          <a:latin typeface="Cambria Math"/>
                                          <a:ea typeface="Cambria Math"/>
                                        </a:rPr>
                                      </m:ctrlPr>
                                    </m:funcPr>
                                    <m:fName>
                                      <m:r>
                                        <m:rPr>
                                          <m:sty m:val="p"/>
                                        </m:rPr>
                                        <a:rPr lang="en-US" altLang="zh-CN" sz="2400">
                                          <a:solidFill>
                                            <a:schemeClr val="bg1"/>
                                          </a:solidFill>
                                          <a:latin typeface="Cambria Math"/>
                                          <a:ea typeface="Cambria Math"/>
                                        </a:rPr>
                                        <m:t>cos</m:t>
                                      </m:r>
                                    </m:fName>
                                    <m:e>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𝜃</m:t>
                                          </m:r>
                                        </m:e>
                                        <m:sub>
                                          <m:r>
                                            <a:rPr lang="en-US" altLang="zh-CN" sz="2400" i="1">
                                              <a:solidFill>
                                                <a:schemeClr val="bg1"/>
                                              </a:solidFill>
                                              <a:latin typeface="Cambria Math"/>
                                              <a:ea typeface="Cambria Math"/>
                                            </a:rPr>
                                            <m:t>𝑖</m:t>
                                          </m:r>
                                        </m:sub>
                                      </m:sSub>
                                    </m:e>
                                  </m:func>
                                  <m:r>
                                    <a:rPr lang="en-US" altLang="zh-CN" sz="2400" i="1">
                                      <a:solidFill>
                                        <a:schemeClr val="bg1"/>
                                      </a:solidFill>
                                      <a:latin typeface="Cambria Math"/>
                                      <a:ea typeface="Cambria Math"/>
                                    </a:rPr>
                                    <m:t>𝑐𝑜𝑠</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𝜃</m:t>
                                      </m:r>
                                    </m:e>
                                    <m:sub>
                                      <m:r>
                                        <a:rPr lang="en-US" altLang="zh-CN" sz="2400" i="1">
                                          <a:solidFill>
                                            <a:schemeClr val="bg1"/>
                                          </a:solidFill>
                                          <a:latin typeface="Cambria Math"/>
                                          <a:ea typeface="Cambria Math"/>
                                        </a:rPr>
                                        <m:t>𝑗</m:t>
                                      </m:r>
                                    </m:sub>
                                  </m:sSub>
                                </m:e>
                              </m:rad>
                            </m:den>
                          </m:f>
                        </m:e>
                      </m:d>
                    </m:oMath>
                  </m:oMathPara>
                </a14:m>
                <a:endParaRPr lang="zh-CN" altLang="en-US" sz="2400" dirty="0">
                  <a:solidFill>
                    <a:schemeClr val="bg1"/>
                  </a:solidFill>
                </a:endParaRPr>
              </a:p>
            </p:txBody>
          </p:sp>
        </mc:Choice>
        <mc:Fallback xmlns="">
          <p:sp>
            <p:nvSpPr>
              <p:cNvPr id="15" name="矩形 14"/>
              <p:cNvSpPr>
                <a:spLocks noRot="1" noChangeAspect="1" noMove="1" noResize="1" noEditPoints="1" noAdjustHandles="1" noChangeArrowheads="1" noChangeShapeType="1" noTextEdit="1"/>
              </p:cNvSpPr>
              <p:nvPr/>
            </p:nvSpPr>
            <p:spPr>
              <a:xfrm>
                <a:off x="2438400" y="2583024"/>
                <a:ext cx="6172200" cy="922176"/>
              </a:xfrm>
              <a:prstGeom prst="rect">
                <a:avLst/>
              </a:prstGeom>
              <a:blipFill rotWithShape="1">
                <a:blip r:embed="rId6"/>
                <a:stretch>
                  <a:fillRect/>
                </a:stretch>
              </a:blipFill>
            </p:spPr>
            <p:txBody>
              <a:bodyPr/>
              <a:lstStyle/>
              <a:p>
                <a:r>
                  <a:rPr lang="zh-CN" altLang="en-US">
                    <a:noFill/>
                  </a:rPr>
                  <a:t> </a:t>
                </a:r>
              </a:p>
            </p:txBody>
          </p:sp>
        </mc:Fallback>
      </mc:AlternateContent>
      <p:sp>
        <p:nvSpPr>
          <p:cNvPr id="33" name="TextBox 32"/>
          <p:cNvSpPr txBox="1"/>
          <p:nvPr/>
        </p:nvSpPr>
        <p:spPr>
          <a:xfrm>
            <a:off x="646728" y="5558135"/>
            <a:ext cx="1410672" cy="461665"/>
          </a:xfrm>
          <a:prstGeom prst="rect">
            <a:avLst/>
          </a:prstGeom>
          <a:noFill/>
        </p:spPr>
        <p:txBody>
          <a:bodyPr wrap="square" rtlCol="0">
            <a:spAutoFit/>
          </a:bodyPr>
          <a:lstStyle/>
          <a:p>
            <a:r>
              <a:rPr lang="en-US" sz="2400" dirty="0" smtClean="0">
                <a:solidFill>
                  <a:schemeClr val="bg1"/>
                </a:solidFill>
              </a:rPr>
              <a:t>2D SRBF</a:t>
            </a:r>
            <a:endParaRPr lang="en-US" sz="2400" dirty="0">
              <a:solidFill>
                <a:schemeClr val="bg1"/>
              </a:solidFill>
            </a:endParaRPr>
          </a:p>
        </p:txBody>
      </p:sp>
    </p:spTree>
    <p:extLst>
      <p:ext uri="{BB962C8B-B14F-4D97-AF65-F5344CB8AC3E}">
        <p14:creationId xmlns:p14="http://schemas.microsoft.com/office/powerpoint/2010/main" val="39392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5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Scattering Function</a:t>
            </a:r>
            <a:endParaRPr lang="zh-CN" altLang="en-US" dirty="0"/>
          </a:p>
        </p:txBody>
      </p:sp>
      <p:sp>
        <p:nvSpPr>
          <p:cNvPr id="3" name="内容占位符 2"/>
          <p:cNvSpPr>
            <a:spLocks noGrp="1"/>
          </p:cNvSpPr>
          <p:nvPr>
            <p:ph idx="1"/>
          </p:nvPr>
        </p:nvSpPr>
        <p:spPr/>
        <p:txBody>
          <a:bodyPr/>
          <a:lstStyle/>
          <a:p>
            <a:r>
              <a:rPr lang="en-US" altLang="zh-CN" dirty="0" smtClean="0"/>
              <a:t>Sum of three modes: R, TT, TRT  </a:t>
            </a:r>
            <a:r>
              <a:rPr lang="en-US" altLang="zh-CN" sz="2000" dirty="0" smtClean="0">
                <a:solidFill>
                  <a:srgbClr val="FFC000"/>
                </a:solidFill>
              </a:rPr>
              <a:t>[Marschner03]</a:t>
            </a:r>
            <a:endParaRPr lang="zh-CN" altLang="en-US" dirty="0">
              <a:solidFill>
                <a:srgbClr val="FFC000"/>
              </a:solidFill>
            </a:endParaRPr>
          </a:p>
        </p:txBody>
      </p:sp>
      <p:sp>
        <p:nvSpPr>
          <p:cNvPr id="5" name="TextBox 4"/>
          <p:cNvSpPr txBox="1"/>
          <p:nvPr/>
        </p:nvSpPr>
        <p:spPr>
          <a:xfrm>
            <a:off x="6883146" y="3429000"/>
            <a:ext cx="2413254" cy="1200329"/>
          </a:xfrm>
          <a:prstGeom prst="rect">
            <a:avLst/>
          </a:prstGeom>
          <a:noFill/>
        </p:spPr>
        <p:txBody>
          <a:bodyPr wrap="square" rtlCol="0">
            <a:spAutoFit/>
          </a:bodyPr>
          <a:lstStyle/>
          <a:p>
            <a:pPr algn="ctr"/>
            <a:r>
              <a:rPr lang="en-US" sz="2400" b="1" dirty="0">
                <a:solidFill>
                  <a:schemeClr val="bg1"/>
                </a:solidFill>
              </a:rPr>
              <a:t>h</a:t>
            </a:r>
            <a:r>
              <a:rPr lang="en-US" sz="2400" b="1" dirty="0" smtClean="0">
                <a:solidFill>
                  <a:schemeClr val="bg1"/>
                </a:solidFill>
              </a:rPr>
              <a:t>air fiber </a:t>
            </a:r>
            <a:br>
              <a:rPr lang="en-US" sz="2400" b="1" dirty="0" smtClean="0">
                <a:solidFill>
                  <a:schemeClr val="bg1"/>
                </a:solidFill>
              </a:rPr>
            </a:br>
            <a:r>
              <a:rPr lang="en-US" sz="2400" b="1" dirty="0" smtClean="0">
                <a:solidFill>
                  <a:schemeClr val="bg1"/>
                </a:solidFill>
              </a:rPr>
              <a:t>longitudinal angle</a:t>
            </a:r>
            <a:endParaRPr lang="en-US" sz="2400" b="1" dirty="0">
              <a:solidFill>
                <a:schemeClr val="bg1"/>
              </a:solidFill>
            </a:endParaRPr>
          </a:p>
        </p:txBody>
      </p:sp>
      <p:sp>
        <p:nvSpPr>
          <p:cNvPr id="50" name="TextBox 49"/>
          <p:cNvSpPr txBox="1"/>
          <p:nvPr/>
        </p:nvSpPr>
        <p:spPr>
          <a:xfrm>
            <a:off x="304800" y="2108537"/>
            <a:ext cx="1600200" cy="1015663"/>
          </a:xfrm>
          <a:prstGeom prst="rect">
            <a:avLst/>
          </a:prstGeom>
          <a:noFill/>
        </p:spPr>
        <p:txBody>
          <a:bodyPr wrap="square" rtlCol="0">
            <a:spAutoFit/>
          </a:bodyPr>
          <a:lstStyle/>
          <a:p>
            <a:pPr algn="ctr"/>
            <a:r>
              <a:rPr lang="en-US" sz="2000" b="1" dirty="0" smtClean="0">
                <a:solidFill>
                  <a:srgbClr val="FFC000"/>
                </a:solidFill>
              </a:rPr>
              <a:t>R mode: R</a:t>
            </a:r>
            <a:r>
              <a:rPr lang="en-US" sz="2000" dirty="0" smtClean="0">
                <a:solidFill>
                  <a:schemeClr val="bg1"/>
                </a:solidFill>
              </a:rPr>
              <a:t>eflection (p=0)</a:t>
            </a:r>
            <a:endParaRPr lang="en-US" sz="2000" dirty="0">
              <a:solidFill>
                <a:schemeClr val="bg1"/>
              </a:solidFill>
            </a:endParaRPr>
          </a:p>
        </p:txBody>
      </p:sp>
      <p:sp>
        <p:nvSpPr>
          <p:cNvPr id="61" name="TextBox 60"/>
          <p:cNvSpPr txBox="1"/>
          <p:nvPr/>
        </p:nvSpPr>
        <p:spPr>
          <a:xfrm>
            <a:off x="609600" y="5181600"/>
            <a:ext cx="3505200" cy="1015663"/>
          </a:xfrm>
          <a:prstGeom prst="rect">
            <a:avLst/>
          </a:prstGeom>
          <a:noFill/>
        </p:spPr>
        <p:txBody>
          <a:bodyPr wrap="square" rtlCol="0">
            <a:spAutoFit/>
          </a:bodyPr>
          <a:lstStyle/>
          <a:p>
            <a:pPr algn="ctr"/>
            <a:r>
              <a:rPr lang="en-US" sz="2000" b="1" dirty="0" smtClean="0">
                <a:solidFill>
                  <a:srgbClr val="FFC000"/>
                </a:solidFill>
              </a:rPr>
              <a:t>TT Mode:</a:t>
            </a:r>
          </a:p>
          <a:p>
            <a:pPr algn="ctr"/>
            <a:r>
              <a:rPr lang="en-US" sz="2000" b="1" dirty="0" smtClean="0">
                <a:solidFill>
                  <a:srgbClr val="FFC000"/>
                </a:solidFill>
              </a:rPr>
              <a:t>T</a:t>
            </a:r>
            <a:r>
              <a:rPr lang="en-US" sz="2000" dirty="0" smtClean="0">
                <a:solidFill>
                  <a:schemeClr val="bg1"/>
                </a:solidFill>
              </a:rPr>
              <a:t>ransmission-</a:t>
            </a:r>
            <a:r>
              <a:rPr lang="en-US" sz="2000" b="1" dirty="0" smtClean="0">
                <a:solidFill>
                  <a:srgbClr val="FFC000"/>
                </a:solidFill>
              </a:rPr>
              <a:t>T</a:t>
            </a:r>
            <a:r>
              <a:rPr lang="en-US" sz="2000" dirty="0" smtClean="0">
                <a:solidFill>
                  <a:schemeClr val="bg1"/>
                </a:solidFill>
              </a:rPr>
              <a:t>ransmission (p=1)</a:t>
            </a:r>
            <a:endParaRPr lang="en-US" sz="2000" dirty="0">
              <a:solidFill>
                <a:schemeClr val="bg1"/>
              </a:solidFill>
            </a:endParaRPr>
          </a:p>
        </p:txBody>
      </p:sp>
      <p:sp>
        <p:nvSpPr>
          <p:cNvPr id="62" name="TextBox 61"/>
          <p:cNvSpPr txBox="1"/>
          <p:nvPr/>
        </p:nvSpPr>
        <p:spPr>
          <a:xfrm>
            <a:off x="3657600" y="2108537"/>
            <a:ext cx="3505200" cy="1015663"/>
          </a:xfrm>
          <a:prstGeom prst="rect">
            <a:avLst/>
          </a:prstGeom>
          <a:noFill/>
        </p:spPr>
        <p:txBody>
          <a:bodyPr wrap="square" rtlCol="0">
            <a:spAutoFit/>
          </a:bodyPr>
          <a:lstStyle/>
          <a:p>
            <a:pPr algn="ctr"/>
            <a:r>
              <a:rPr lang="en-US" sz="2000" b="1" dirty="0" smtClean="0">
                <a:solidFill>
                  <a:srgbClr val="FFC000"/>
                </a:solidFill>
              </a:rPr>
              <a:t>TRT Mode:</a:t>
            </a:r>
          </a:p>
          <a:p>
            <a:pPr algn="ctr"/>
            <a:r>
              <a:rPr lang="en-US" sz="2000" b="1" dirty="0" smtClean="0">
                <a:solidFill>
                  <a:srgbClr val="FFC000"/>
                </a:solidFill>
              </a:rPr>
              <a:t>T</a:t>
            </a:r>
            <a:r>
              <a:rPr lang="en-US" sz="2000" dirty="0" smtClean="0">
                <a:solidFill>
                  <a:schemeClr val="bg1"/>
                </a:solidFill>
              </a:rPr>
              <a:t>ransmission-</a:t>
            </a:r>
            <a:r>
              <a:rPr lang="en-US" sz="2000" b="1" dirty="0" smtClean="0">
                <a:solidFill>
                  <a:srgbClr val="FFC000"/>
                </a:solidFill>
              </a:rPr>
              <a:t>R</a:t>
            </a:r>
            <a:r>
              <a:rPr lang="en-US" sz="2000" dirty="0" smtClean="0">
                <a:solidFill>
                  <a:schemeClr val="bg1"/>
                </a:solidFill>
              </a:rPr>
              <a:t>eflection-</a:t>
            </a:r>
            <a:r>
              <a:rPr lang="en-US" sz="2000" b="1" dirty="0" smtClean="0">
                <a:solidFill>
                  <a:srgbClr val="FFC000"/>
                </a:solidFill>
              </a:rPr>
              <a:t>T</a:t>
            </a:r>
            <a:r>
              <a:rPr lang="en-US" sz="2000" dirty="0" smtClean="0">
                <a:solidFill>
                  <a:schemeClr val="bg1"/>
                </a:solidFill>
              </a:rPr>
              <a:t>ransmission (p=2)</a:t>
            </a:r>
            <a:endParaRPr lang="en-US" sz="2000" dirty="0">
              <a:solidFill>
                <a:schemeClr val="bg1"/>
              </a:solidFill>
            </a:endParaRPr>
          </a:p>
        </p:txBody>
      </p:sp>
      <p:cxnSp>
        <p:nvCxnSpPr>
          <p:cNvPr id="85" name="直接箭头连接符 84"/>
          <p:cNvCxnSpPr/>
          <p:nvPr/>
        </p:nvCxnSpPr>
        <p:spPr>
          <a:xfrm flipH="1">
            <a:off x="3845625" y="4444663"/>
            <a:ext cx="204129" cy="916842"/>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H="1">
            <a:off x="5702087" y="4975609"/>
            <a:ext cx="279613" cy="916842"/>
          </a:xfrm>
          <a:prstGeom prst="straightConnector1">
            <a:avLst/>
          </a:prstGeom>
          <a:ln>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flipH="1">
            <a:off x="5987414" y="4530470"/>
            <a:ext cx="1" cy="1565530"/>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2" name="弧形 111"/>
          <p:cNvSpPr/>
          <p:nvPr/>
        </p:nvSpPr>
        <p:spPr>
          <a:xfrm>
            <a:off x="5685351" y="5392074"/>
            <a:ext cx="792326" cy="458421"/>
          </a:xfrm>
          <a:prstGeom prst="arc">
            <a:avLst>
              <a:gd name="adj1" fmla="val 6323346"/>
              <a:gd name="adj2" fmla="val 976879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3" name="Straight Arrow Connector 13"/>
          <p:cNvCxnSpPr/>
          <p:nvPr/>
        </p:nvCxnSpPr>
        <p:spPr>
          <a:xfrm flipV="1">
            <a:off x="5920502" y="5689431"/>
            <a:ext cx="670798" cy="7521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6705600" y="5486400"/>
            <a:ext cx="1663036" cy="400110"/>
          </a:xfrm>
          <a:prstGeom prst="rect">
            <a:avLst/>
          </a:prstGeom>
          <a:noFill/>
        </p:spPr>
        <p:txBody>
          <a:bodyPr wrap="square" rtlCol="0">
            <a:spAutoFit/>
          </a:bodyPr>
          <a:lstStyle/>
          <a:p>
            <a:r>
              <a:rPr lang="en-US" sz="2000" dirty="0" smtClean="0">
                <a:solidFill>
                  <a:schemeClr val="bg1"/>
                </a:solidFill>
              </a:rPr>
              <a:t>tilted angle</a:t>
            </a:r>
            <a:endParaRPr lang="en-US" sz="2000" dirty="0">
              <a:solidFill>
                <a:schemeClr val="bg1"/>
              </a:solidFill>
            </a:endParaRPr>
          </a:p>
        </p:txBody>
      </p:sp>
      <p:cxnSp>
        <p:nvCxnSpPr>
          <p:cNvPr id="17" name="直接箭头连接符 16"/>
          <p:cNvCxnSpPr/>
          <p:nvPr/>
        </p:nvCxnSpPr>
        <p:spPr>
          <a:xfrm flipV="1">
            <a:off x="3056966" y="2209800"/>
            <a:ext cx="70421" cy="114706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956999" y="4901281"/>
            <a:ext cx="80611" cy="85825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2215074" y="2454911"/>
            <a:ext cx="833004" cy="89614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a:off x="2788306" y="2618554"/>
            <a:ext cx="488294" cy="1417142"/>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flipV="1">
            <a:off x="5981700" y="2902983"/>
            <a:ext cx="876300" cy="48931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5737553" y="2675897"/>
            <a:ext cx="488294" cy="1417142"/>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3956999" y="3384468"/>
            <a:ext cx="2024701" cy="1527940"/>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983179" y="329858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592779" y="329858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592779" y="329858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202379" y="329858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3215333" y="328066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824933" y="328066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3824933" y="328066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434533" y="328066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444746" y="329858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054346" y="329858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054346" y="329858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663946" y="329858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5676900" y="328066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286500" y="328066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6286500" y="328066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983179" y="487180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2592779" y="487180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592779" y="487180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202379" y="487180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215333" y="485388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3824933" y="485388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824933" y="485388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434533" y="485388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444746" y="487180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5054346" y="487180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054346" y="487180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5663946" y="487180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676900" y="485388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6286500" y="485388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286500" y="485388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3032453" y="3327125"/>
            <a:ext cx="929947" cy="1586031"/>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17" name="椭圆 116"/>
          <p:cNvSpPr/>
          <p:nvPr/>
        </p:nvSpPr>
        <p:spPr>
          <a:xfrm>
            <a:off x="1828800" y="3529940"/>
            <a:ext cx="356660" cy="13476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弧形 117"/>
          <p:cNvSpPr/>
          <p:nvPr/>
        </p:nvSpPr>
        <p:spPr>
          <a:xfrm>
            <a:off x="6717475" y="3288568"/>
            <a:ext cx="304800" cy="1772923"/>
          </a:xfrm>
          <a:prstGeom prst="arc">
            <a:avLst>
              <a:gd name="adj1" fmla="val 16200000"/>
              <a:gd name="adj2" fmla="val 53535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6974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25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250"/>
                                        <p:tgtEl>
                                          <p:spTgt spid="7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5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25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250"/>
                                        <p:tgtEl>
                                          <p:spTgt spid="75"/>
                                        </p:tgtEl>
                                      </p:cBhvr>
                                    </p:animEffect>
                                  </p:childTnLst>
                                </p:cTn>
                              </p:par>
                              <p:par>
                                <p:cTn id="22" presetID="10" presetClass="entr" presetSubtype="0"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250"/>
                                        <p:tgtEl>
                                          <p:spTgt spid="85"/>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5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25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5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250"/>
                                        <p:tgtEl>
                                          <p:spTgt spid="100"/>
                                        </p:tgtEl>
                                      </p:cBhvr>
                                    </p:animEffect>
                                  </p:childTnLst>
                                </p:cTn>
                              </p:par>
                              <p:par>
                                <p:cTn id="39" presetID="10" presetClass="entr" presetSubtype="0" fill="hold"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250"/>
                                        <p:tgtEl>
                                          <p:spTgt spid="9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1"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Scattering Function</a:t>
            </a:r>
            <a:endParaRPr lang="zh-CN" altLang="en-US" dirty="0"/>
          </a:p>
        </p:txBody>
      </p:sp>
      <p:sp>
        <p:nvSpPr>
          <p:cNvPr id="3" name="内容占位符 2"/>
          <p:cNvSpPr>
            <a:spLocks noGrp="1"/>
          </p:cNvSpPr>
          <p:nvPr>
            <p:ph idx="1"/>
          </p:nvPr>
        </p:nvSpPr>
        <p:spPr/>
        <p:txBody>
          <a:bodyPr/>
          <a:lstStyle/>
          <a:p>
            <a:r>
              <a:rPr lang="en-US" altLang="zh-CN" dirty="0" smtClean="0"/>
              <a:t>Sum of three modes: R, TT, TRT  </a:t>
            </a:r>
            <a:r>
              <a:rPr lang="en-US" altLang="zh-CN" sz="2000" dirty="0" smtClean="0">
                <a:solidFill>
                  <a:srgbClr val="FFC000"/>
                </a:solidFill>
              </a:rPr>
              <a:t>[Marschner03]</a:t>
            </a:r>
            <a:endParaRPr lang="zh-CN" altLang="en-US" dirty="0">
              <a:solidFill>
                <a:srgbClr val="FFC000"/>
              </a:solidFill>
            </a:endParaRPr>
          </a:p>
        </p:txBody>
      </p:sp>
      <p:sp>
        <p:nvSpPr>
          <p:cNvPr id="5" name="TextBox 4"/>
          <p:cNvSpPr txBox="1"/>
          <p:nvPr/>
        </p:nvSpPr>
        <p:spPr>
          <a:xfrm>
            <a:off x="5443352" y="2209800"/>
            <a:ext cx="3091048" cy="830997"/>
          </a:xfrm>
          <a:prstGeom prst="rect">
            <a:avLst/>
          </a:prstGeom>
          <a:noFill/>
        </p:spPr>
        <p:txBody>
          <a:bodyPr wrap="square" rtlCol="0">
            <a:spAutoFit/>
          </a:bodyPr>
          <a:lstStyle/>
          <a:p>
            <a:pPr algn="ctr"/>
            <a:r>
              <a:rPr lang="en-US" sz="2400" b="1" dirty="0">
                <a:solidFill>
                  <a:schemeClr val="bg1"/>
                </a:solidFill>
              </a:rPr>
              <a:t>h</a:t>
            </a:r>
            <a:r>
              <a:rPr lang="en-US" sz="2400" b="1" dirty="0" smtClean="0">
                <a:solidFill>
                  <a:schemeClr val="bg1"/>
                </a:solidFill>
              </a:rPr>
              <a:t>air fiber cross section </a:t>
            </a:r>
          </a:p>
          <a:p>
            <a:pPr algn="ctr"/>
            <a:r>
              <a:rPr lang="en-US" altLang="zh-CN" sz="2400" b="1" dirty="0" smtClean="0">
                <a:solidFill>
                  <a:schemeClr val="bg1"/>
                </a:solidFill>
              </a:rPr>
              <a:t>azimuthal angle</a:t>
            </a:r>
            <a:endParaRPr lang="en-US" sz="2400" b="1" dirty="0">
              <a:solidFill>
                <a:schemeClr val="bg1"/>
              </a:solidFill>
            </a:endParaRPr>
          </a:p>
        </p:txBody>
      </p:sp>
      <p:cxnSp>
        <p:nvCxnSpPr>
          <p:cNvPr id="33" name="直接箭头连接符 32"/>
          <p:cNvCxnSpPr/>
          <p:nvPr/>
        </p:nvCxnSpPr>
        <p:spPr>
          <a:xfrm flipV="1">
            <a:off x="3886200" y="3868516"/>
            <a:ext cx="1472045" cy="1555539"/>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890404" y="2912918"/>
            <a:ext cx="2511136" cy="2511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a:off x="1981200" y="3259282"/>
            <a:ext cx="1298864"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630632" y="2678243"/>
            <a:ext cx="1601932" cy="1490243"/>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4" idx="1"/>
          </p:cNvCxnSpPr>
          <p:nvPr/>
        </p:nvCxnSpPr>
        <p:spPr>
          <a:xfrm flipV="1">
            <a:off x="3258152" y="2133600"/>
            <a:ext cx="281684" cy="114706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280064" y="3271669"/>
            <a:ext cx="2078182" cy="593749"/>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4232563" y="3568543"/>
            <a:ext cx="2251364" cy="599943"/>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5358245" y="3865418"/>
            <a:ext cx="909204" cy="60613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3713018" y="4168486"/>
            <a:ext cx="519545" cy="1775114"/>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2890404" y="5424057"/>
            <a:ext cx="980052" cy="51954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828800" y="2057400"/>
            <a:ext cx="1600200" cy="1015663"/>
          </a:xfrm>
          <a:prstGeom prst="rect">
            <a:avLst/>
          </a:prstGeom>
          <a:noFill/>
        </p:spPr>
        <p:txBody>
          <a:bodyPr wrap="square" rtlCol="0">
            <a:spAutoFit/>
          </a:bodyPr>
          <a:lstStyle/>
          <a:p>
            <a:pPr algn="ctr"/>
            <a:r>
              <a:rPr lang="en-US" sz="2000" b="1" dirty="0" smtClean="0">
                <a:solidFill>
                  <a:srgbClr val="FFC000"/>
                </a:solidFill>
              </a:rPr>
              <a:t>R mode: R</a:t>
            </a:r>
            <a:r>
              <a:rPr lang="en-US" sz="2000" dirty="0" smtClean="0">
                <a:solidFill>
                  <a:schemeClr val="bg1"/>
                </a:solidFill>
              </a:rPr>
              <a:t>eflection (p=0)</a:t>
            </a:r>
            <a:endParaRPr lang="en-US" sz="2000" dirty="0">
              <a:solidFill>
                <a:schemeClr val="bg1"/>
              </a:solidFill>
            </a:endParaRPr>
          </a:p>
        </p:txBody>
      </p:sp>
      <p:sp>
        <p:nvSpPr>
          <p:cNvPr id="61" name="TextBox 60"/>
          <p:cNvSpPr txBox="1"/>
          <p:nvPr/>
        </p:nvSpPr>
        <p:spPr>
          <a:xfrm>
            <a:off x="5638800" y="3429000"/>
            <a:ext cx="3505200" cy="1015663"/>
          </a:xfrm>
          <a:prstGeom prst="rect">
            <a:avLst/>
          </a:prstGeom>
          <a:noFill/>
        </p:spPr>
        <p:txBody>
          <a:bodyPr wrap="square" rtlCol="0">
            <a:spAutoFit/>
          </a:bodyPr>
          <a:lstStyle/>
          <a:p>
            <a:pPr algn="ctr"/>
            <a:r>
              <a:rPr lang="en-US" sz="2000" b="1" dirty="0" smtClean="0">
                <a:solidFill>
                  <a:srgbClr val="FFC000"/>
                </a:solidFill>
              </a:rPr>
              <a:t>TT Mode:</a:t>
            </a:r>
          </a:p>
          <a:p>
            <a:pPr algn="ctr"/>
            <a:r>
              <a:rPr lang="en-US" sz="2000" b="1" dirty="0" smtClean="0">
                <a:solidFill>
                  <a:srgbClr val="FFC000"/>
                </a:solidFill>
              </a:rPr>
              <a:t>T</a:t>
            </a:r>
            <a:r>
              <a:rPr lang="en-US" sz="2000" dirty="0" smtClean="0">
                <a:solidFill>
                  <a:schemeClr val="bg1"/>
                </a:solidFill>
              </a:rPr>
              <a:t>ransmission-</a:t>
            </a:r>
            <a:r>
              <a:rPr lang="en-US" sz="2000" b="1" dirty="0" smtClean="0">
                <a:solidFill>
                  <a:srgbClr val="FFC000"/>
                </a:solidFill>
              </a:rPr>
              <a:t>T</a:t>
            </a:r>
            <a:r>
              <a:rPr lang="en-US" sz="2000" dirty="0" smtClean="0">
                <a:solidFill>
                  <a:schemeClr val="bg1"/>
                </a:solidFill>
              </a:rPr>
              <a:t>ransmission (p=1)</a:t>
            </a:r>
            <a:endParaRPr lang="en-US" sz="2000" dirty="0">
              <a:solidFill>
                <a:schemeClr val="bg1"/>
              </a:solidFill>
            </a:endParaRPr>
          </a:p>
        </p:txBody>
      </p:sp>
      <p:sp>
        <p:nvSpPr>
          <p:cNvPr id="62" name="TextBox 61"/>
          <p:cNvSpPr txBox="1"/>
          <p:nvPr/>
        </p:nvSpPr>
        <p:spPr>
          <a:xfrm>
            <a:off x="3822954" y="5181600"/>
            <a:ext cx="3505200" cy="1015663"/>
          </a:xfrm>
          <a:prstGeom prst="rect">
            <a:avLst/>
          </a:prstGeom>
          <a:noFill/>
        </p:spPr>
        <p:txBody>
          <a:bodyPr wrap="square" rtlCol="0">
            <a:spAutoFit/>
          </a:bodyPr>
          <a:lstStyle/>
          <a:p>
            <a:pPr algn="ctr"/>
            <a:r>
              <a:rPr lang="en-US" sz="2000" b="1" dirty="0" smtClean="0">
                <a:solidFill>
                  <a:srgbClr val="FFC000"/>
                </a:solidFill>
              </a:rPr>
              <a:t>TRT Mode:</a:t>
            </a:r>
          </a:p>
          <a:p>
            <a:pPr algn="ctr"/>
            <a:r>
              <a:rPr lang="en-US" sz="2000" b="1" dirty="0" smtClean="0">
                <a:solidFill>
                  <a:srgbClr val="FFC000"/>
                </a:solidFill>
              </a:rPr>
              <a:t>T</a:t>
            </a:r>
            <a:r>
              <a:rPr lang="en-US" sz="2000" dirty="0" smtClean="0">
                <a:solidFill>
                  <a:schemeClr val="bg1"/>
                </a:solidFill>
              </a:rPr>
              <a:t>ransmission-</a:t>
            </a:r>
            <a:r>
              <a:rPr lang="en-US" sz="2000" b="1" dirty="0" smtClean="0">
                <a:solidFill>
                  <a:srgbClr val="FFC000"/>
                </a:solidFill>
              </a:rPr>
              <a:t>R</a:t>
            </a:r>
            <a:r>
              <a:rPr lang="en-US" sz="2000" dirty="0" smtClean="0">
                <a:solidFill>
                  <a:schemeClr val="bg1"/>
                </a:solidFill>
              </a:rPr>
              <a:t>eflection-</a:t>
            </a:r>
            <a:r>
              <a:rPr lang="en-US" sz="2000" b="1" dirty="0" smtClean="0">
                <a:solidFill>
                  <a:srgbClr val="FFC000"/>
                </a:solidFill>
              </a:rPr>
              <a:t>T</a:t>
            </a:r>
            <a:r>
              <a:rPr lang="en-US" sz="2000" dirty="0" smtClean="0">
                <a:solidFill>
                  <a:schemeClr val="bg1"/>
                </a:solidFill>
              </a:rPr>
              <a:t>ransmission (p=2)</a:t>
            </a:r>
            <a:endParaRPr lang="en-US" sz="2000" dirty="0">
              <a:solidFill>
                <a:schemeClr val="bg1"/>
              </a:solidFill>
            </a:endParaRPr>
          </a:p>
        </p:txBody>
      </p:sp>
      <p:cxnSp>
        <p:nvCxnSpPr>
          <p:cNvPr id="63" name="直接箭头连接符 62"/>
          <p:cNvCxnSpPr/>
          <p:nvPr/>
        </p:nvCxnSpPr>
        <p:spPr>
          <a:xfrm>
            <a:off x="301336" y="3581400"/>
            <a:ext cx="1298864"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a:off x="304800" y="3838700"/>
            <a:ext cx="1298864"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301336" y="4091050"/>
            <a:ext cx="1298864"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a:off x="301336" y="4319650"/>
            <a:ext cx="1298864"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301336" y="4600700"/>
            <a:ext cx="1298864"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7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5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5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250"/>
                                        <p:tgtEl>
                                          <p:spTgt spid="61"/>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25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5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25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25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Scattering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Definition  </a:t>
                </a:r>
                <a:r>
                  <a:rPr lang="en-US" altLang="zh-CN" sz="2000" dirty="0" smtClean="0">
                    <a:solidFill>
                      <a:srgbClr val="FFC000"/>
                    </a:solidFill>
                  </a:rPr>
                  <a:t>[Marschner03]</a:t>
                </a:r>
              </a:p>
              <a:p>
                <a:pPr marL="0" indent="0">
                  <a:buNone/>
                </a:pPr>
                <a14:m>
                  <m:oMathPara xmlns:m="http://schemas.openxmlformats.org/officeDocument/2006/math">
                    <m:oMathParaPr>
                      <m:jc m:val="centerGroup"/>
                    </m:oMathParaPr>
                    <m:oMath xmlns:m="http://schemas.openxmlformats.org/officeDocument/2006/math">
                      <m:r>
                        <a:rPr lang="en-US" altLang="zh-CN" sz="2400" i="1">
                          <a:latin typeface="Cambria Math"/>
                          <a:ea typeface="Cambria Math"/>
                        </a:rPr>
                        <m:t>𝑆</m:t>
                      </m:r>
                      <m:d>
                        <m:dPr>
                          <m:ctrlPr>
                            <a:rPr lang="en-US" altLang="zh-CN" sz="2400" i="1">
                              <a:latin typeface="Cambria Math"/>
                              <a:ea typeface="Cambria Math"/>
                            </a:rPr>
                          </m:ctrlPr>
                        </m:dPr>
                        <m:e>
                          <m:r>
                            <a:rPr lang="en-US" altLang="zh-CN" sz="2400" i="1">
                              <a:latin typeface="Cambria Math"/>
                              <a:ea typeface="Cambria Math"/>
                            </a:rPr>
                            <m:t>𝜔</m:t>
                          </m:r>
                          <m:r>
                            <a:rPr lang="en-US" altLang="zh-CN" sz="2400" i="1" baseline="-25000">
                              <a:latin typeface="Cambria Math"/>
                              <a:ea typeface="Cambria Math"/>
                            </a:rPr>
                            <m:t>𝑖</m:t>
                          </m:r>
                          <m:r>
                            <a:rPr lang="en-US" altLang="zh-CN" sz="2400" i="1">
                              <a:latin typeface="Cambria Math"/>
                              <a:ea typeface="Cambria Math"/>
                            </a:rPr>
                            <m:t>,</m:t>
                          </m:r>
                          <m:r>
                            <a:rPr lang="en-US" altLang="zh-CN" sz="2400" i="1">
                              <a:latin typeface="Cambria Math"/>
                              <a:ea typeface="Cambria Math"/>
                            </a:rPr>
                            <m:t>𝜔</m:t>
                          </m:r>
                          <m:r>
                            <a:rPr lang="en-US" altLang="zh-CN" sz="2400" i="1" baseline="-25000">
                              <a:latin typeface="Cambria Math"/>
                              <a:ea typeface="Cambria Math"/>
                            </a:rPr>
                            <m:t>𝑜</m:t>
                          </m:r>
                        </m:e>
                      </m:d>
                      <m:r>
                        <a:rPr lang="en-US" altLang="zh-CN" sz="2400" i="1">
                          <a:latin typeface="Cambria Math"/>
                          <a:ea typeface="Cambria Math"/>
                        </a:rPr>
                        <m:t>=</m:t>
                      </m:r>
                      <m:nary>
                        <m:naryPr>
                          <m:chr m:val="∑"/>
                          <m:supHide m:val="on"/>
                          <m:ctrlPr>
                            <a:rPr lang="en-US" altLang="zh-CN" sz="2400" b="0" i="1" smtClean="0">
                              <a:latin typeface="Cambria Math"/>
                              <a:ea typeface="Cambria Math"/>
                            </a:rPr>
                          </m:ctrlPr>
                        </m:naryPr>
                        <m:sub>
                          <m:r>
                            <a:rPr lang="en-US" altLang="zh-CN" sz="2400" b="0" i="1" smtClean="0">
                              <a:latin typeface="Cambria Math"/>
                              <a:ea typeface="Cambria Math"/>
                            </a:rPr>
                            <m:t>𝑡</m:t>
                          </m:r>
                          <m:r>
                            <a:rPr lang="en-US" altLang="zh-CN" sz="2400" b="0" i="1" smtClean="0">
                              <a:latin typeface="Cambria Math"/>
                              <a:ea typeface="Cambria Math"/>
                            </a:rPr>
                            <m:t>∈(</m:t>
                          </m:r>
                          <m:r>
                            <a:rPr lang="en-US" altLang="zh-CN" sz="2400" b="0" i="1" smtClean="0">
                              <a:latin typeface="Cambria Math"/>
                              <a:ea typeface="Cambria Math"/>
                            </a:rPr>
                            <m:t>𝑅</m:t>
                          </m:r>
                          <m:r>
                            <a:rPr lang="en-US" altLang="zh-CN" sz="2400" b="0" i="1" smtClean="0">
                              <a:latin typeface="Cambria Math"/>
                              <a:ea typeface="Cambria Math"/>
                            </a:rPr>
                            <m:t>,</m:t>
                          </m:r>
                          <m:r>
                            <a:rPr lang="en-US" altLang="zh-CN" sz="2400" b="0" i="1" smtClean="0">
                              <a:latin typeface="Cambria Math"/>
                              <a:ea typeface="Cambria Math"/>
                            </a:rPr>
                            <m:t>𝑇𝑇</m:t>
                          </m:r>
                          <m:r>
                            <a:rPr lang="en-US" altLang="zh-CN" sz="2400" b="0" i="1" smtClean="0">
                              <a:latin typeface="Cambria Math"/>
                              <a:ea typeface="Cambria Math"/>
                            </a:rPr>
                            <m:t>,</m:t>
                          </m:r>
                          <m:r>
                            <a:rPr lang="en-US" altLang="zh-CN" sz="2400" b="0" i="1" smtClean="0">
                              <a:latin typeface="Cambria Math"/>
                              <a:ea typeface="Cambria Math"/>
                            </a:rPr>
                            <m:t>𝑇𝑅𝑇</m:t>
                          </m:r>
                          <m:r>
                            <a:rPr lang="en-US" altLang="zh-CN" sz="2400" b="0" i="1" smtClean="0">
                              <a:latin typeface="Cambria Math"/>
                              <a:ea typeface="Cambria Math"/>
                            </a:rPr>
                            <m:t>)</m:t>
                          </m:r>
                        </m:sub>
                        <m:sup/>
                        <m:e>
                          <m:f>
                            <m:fPr>
                              <m:type m:val="lin"/>
                              <m:ctrlPr>
                                <a:rPr lang="en-US" altLang="zh-CN" sz="2400" b="0" i="1" smtClean="0">
                                  <a:latin typeface="Cambria Math"/>
                                  <a:ea typeface="Cambria Math"/>
                                </a:rPr>
                              </m:ctrlPr>
                            </m:fPr>
                            <m:num>
                              <m:sSub>
                                <m:sSubPr>
                                  <m:ctrlPr>
                                    <a:rPr lang="en-US" altLang="zh-CN" sz="2400" i="1">
                                      <a:latin typeface="Cambria Math"/>
                                      <a:ea typeface="Cambria Math"/>
                                    </a:rPr>
                                  </m:ctrlPr>
                                </m:sSubPr>
                                <m:e>
                                  <m:r>
                                    <a:rPr lang="en-US" altLang="zh-CN" sz="2400" i="1">
                                      <a:latin typeface="Cambria Math"/>
                                      <a:ea typeface="Cambria Math"/>
                                    </a:rPr>
                                    <m:t>𝑀</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h</m:t>
                                      </m:r>
                                    </m:sub>
                                  </m:sSub>
                                </m:e>
                              </m:d>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𝑡</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𝑜</m:t>
                                  </m:r>
                                </m:sub>
                              </m:sSub>
                              <m:r>
                                <a:rPr lang="en-US" altLang="zh-CN" sz="2400" i="1">
                                  <a:latin typeface="Cambria Math"/>
                                  <a:ea typeface="Cambria Math"/>
                                </a:rPr>
                                <m:t>)</m:t>
                              </m:r>
                            </m:num>
                            <m:den>
                              <m:func>
                                <m:funcPr>
                                  <m:ctrlPr>
                                    <a:rPr lang="en-US" altLang="zh-CN" sz="2400" b="0" i="1" smtClean="0">
                                      <a:latin typeface="Cambria Math"/>
                                      <a:ea typeface="Cambria Math"/>
                                    </a:rPr>
                                  </m:ctrlPr>
                                </m:funcPr>
                                <m:fName>
                                  <m:sSup>
                                    <m:sSupPr>
                                      <m:ctrlPr>
                                        <a:rPr lang="en-US" altLang="zh-CN" sz="2400" b="0" i="1" smtClean="0">
                                          <a:latin typeface="Cambria Math"/>
                                          <a:ea typeface="Cambria Math"/>
                                        </a:rPr>
                                      </m:ctrlPr>
                                    </m:sSupPr>
                                    <m:e>
                                      <m:r>
                                        <m:rPr>
                                          <m:sty m:val="p"/>
                                        </m:rPr>
                                        <a:rPr lang="en-US" altLang="zh-CN" sz="2400" b="0" i="0" smtClean="0">
                                          <a:latin typeface="Cambria Math"/>
                                          <a:ea typeface="Cambria Math"/>
                                        </a:rPr>
                                        <m:t>cos</m:t>
                                      </m:r>
                                    </m:e>
                                    <m:sup>
                                      <m:r>
                                        <a:rPr lang="en-US" altLang="zh-CN" sz="2400" b="0" i="1" smtClean="0">
                                          <a:latin typeface="Cambria Math"/>
                                          <a:ea typeface="Cambria Math"/>
                                        </a:rPr>
                                        <m:t>2</m:t>
                                      </m:r>
                                    </m:sup>
                                  </m:sSup>
                                </m:fName>
                                <m:e>
                                  <m:sSub>
                                    <m:sSubPr>
                                      <m:ctrlPr>
                                        <a:rPr lang="en-US" altLang="zh-CN" sz="2400" b="0" i="1" smtClean="0">
                                          <a:latin typeface="Cambria Math"/>
                                          <a:ea typeface="Cambria Math"/>
                                        </a:rPr>
                                      </m:ctrlPr>
                                    </m:sSubPr>
                                    <m:e>
                                      <m:r>
                                        <a:rPr lang="en-US" altLang="zh-CN" sz="2400" b="0" i="1" smtClean="0">
                                          <a:latin typeface="Cambria Math"/>
                                          <a:ea typeface="Cambria Math"/>
                                        </a:rPr>
                                        <m:t>𝜃</m:t>
                                      </m:r>
                                    </m:e>
                                    <m:sub>
                                      <m:r>
                                        <a:rPr lang="en-US" altLang="zh-CN" sz="2400" b="0" i="1" smtClean="0">
                                          <a:latin typeface="Cambria Math"/>
                                          <a:ea typeface="Cambria Math"/>
                                        </a:rPr>
                                        <m:t>𝑑</m:t>
                                      </m:r>
                                    </m:sub>
                                  </m:sSub>
                                </m:e>
                              </m:func>
                            </m:den>
                          </m:f>
                        </m:e>
                      </m:nary>
                    </m:oMath>
                  </m:oMathPara>
                </a14:m>
                <a:endParaRPr lang="en-US" altLang="zh-CN" sz="2400" dirty="0" smtClean="0">
                  <a:solidFill>
                    <a:srgbClr val="FFC000"/>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80297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Scattering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Definition  </a:t>
                </a:r>
                <a:r>
                  <a:rPr lang="en-US" altLang="zh-CN" sz="2000" dirty="0" smtClean="0">
                    <a:solidFill>
                      <a:srgbClr val="FFC000"/>
                    </a:solidFill>
                  </a:rPr>
                  <a:t>[Marschner03]</a:t>
                </a:r>
              </a:p>
              <a:p>
                <a:pPr marL="0" indent="0">
                  <a:buNone/>
                </a:pPr>
                <a14:m>
                  <m:oMathPara xmlns:m="http://schemas.openxmlformats.org/officeDocument/2006/math">
                    <m:oMathParaPr>
                      <m:jc m:val="centerGroup"/>
                    </m:oMathParaPr>
                    <m:oMath xmlns:m="http://schemas.openxmlformats.org/officeDocument/2006/math">
                      <m:r>
                        <a:rPr lang="en-US" altLang="zh-CN" sz="2400" i="1">
                          <a:latin typeface="Cambria Math"/>
                          <a:ea typeface="Cambria Math"/>
                        </a:rPr>
                        <m:t>𝑆</m:t>
                      </m:r>
                      <m:d>
                        <m:dPr>
                          <m:ctrlPr>
                            <a:rPr lang="en-US" altLang="zh-CN" sz="2400" i="1">
                              <a:latin typeface="Cambria Math"/>
                              <a:ea typeface="Cambria Math"/>
                            </a:rPr>
                          </m:ctrlPr>
                        </m:dPr>
                        <m:e>
                          <m:r>
                            <a:rPr lang="en-US" altLang="zh-CN" sz="2400" i="1">
                              <a:latin typeface="Cambria Math"/>
                              <a:ea typeface="Cambria Math"/>
                            </a:rPr>
                            <m:t>𝜔</m:t>
                          </m:r>
                          <m:r>
                            <a:rPr lang="en-US" altLang="zh-CN" sz="2400" i="1" baseline="-25000">
                              <a:latin typeface="Cambria Math"/>
                              <a:ea typeface="Cambria Math"/>
                            </a:rPr>
                            <m:t>𝑖</m:t>
                          </m:r>
                          <m:r>
                            <a:rPr lang="en-US" altLang="zh-CN" sz="2400" i="1">
                              <a:latin typeface="Cambria Math"/>
                              <a:ea typeface="Cambria Math"/>
                            </a:rPr>
                            <m:t>,</m:t>
                          </m:r>
                          <m:r>
                            <a:rPr lang="en-US" altLang="zh-CN" sz="2400" i="1">
                              <a:latin typeface="Cambria Math"/>
                              <a:ea typeface="Cambria Math"/>
                            </a:rPr>
                            <m:t>𝜔</m:t>
                          </m:r>
                          <m:r>
                            <a:rPr lang="en-US" altLang="zh-CN" sz="2400" i="1" baseline="-25000">
                              <a:latin typeface="Cambria Math"/>
                              <a:ea typeface="Cambria Math"/>
                            </a:rPr>
                            <m:t>𝑜</m:t>
                          </m:r>
                        </m:e>
                      </m:d>
                      <m:r>
                        <a:rPr lang="en-US" altLang="zh-CN" sz="2400" i="1">
                          <a:latin typeface="Cambria Math"/>
                          <a:ea typeface="Cambria Math"/>
                        </a:rPr>
                        <m:t>=</m:t>
                      </m:r>
                      <m:nary>
                        <m:naryPr>
                          <m:chr m:val="∑"/>
                          <m:supHide m:val="on"/>
                          <m:ctrlPr>
                            <a:rPr lang="en-US" altLang="zh-CN" sz="2400" b="0" i="1" smtClean="0">
                              <a:latin typeface="Cambria Math"/>
                              <a:ea typeface="Cambria Math"/>
                            </a:rPr>
                          </m:ctrlPr>
                        </m:naryPr>
                        <m:sub>
                          <m:r>
                            <a:rPr lang="en-US" altLang="zh-CN" sz="2400" b="0" i="1" smtClean="0">
                              <a:latin typeface="Cambria Math"/>
                              <a:ea typeface="Cambria Math"/>
                            </a:rPr>
                            <m:t>𝑡</m:t>
                          </m:r>
                          <m:r>
                            <a:rPr lang="en-US" altLang="zh-CN" sz="2400" b="0" i="1" smtClean="0">
                              <a:latin typeface="Cambria Math"/>
                              <a:ea typeface="Cambria Math"/>
                            </a:rPr>
                            <m:t>∈(</m:t>
                          </m:r>
                          <m:r>
                            <a:rPr lang="en-US" altLang="zh-CN" sz="2400" b="0" i="1" smtClean="0">
                              <a:latin typeface="Cambria Math"/>
                              <a:ea typeface="Cambria Math"/>
                            </a:rPr>
                            <m:t>𝑅</m:t>
                          </m:r>
                          <m:r>
                            <a:rPr lang="en-US" altLang="zh-CN" sz="2400" b="0" i="1" smtClean="0">
                              <a:latin typeface="Cambria Math"/>
                              <a:ea typeface="Cambria Math"/>
                            </a:rPr>
                            <m:t>,</m:t>
                          </m:r>
                          <m:r>
                            <a:rPr lang="en-US" altLang="zh-CN" sz="2400" b="0" i="1" smtClean="0">
                              <a:latin typeface="Cambria Math"/>
                              <a:ea typeface="Cambria Math"/>
                            </a:rPr>
                            <m:t>𝑇𝑇</m:t>
                          </m:r>
                          <m:r>
                            <a:rPr lang="en-US" altLang="zh-CN" sz="2400" b="0" i="1" smtClean="0">
                              <a:latin typeface="Cambria Math"/>
                              <a:ea typeface="Cambria Math"/>
                            </a:rPr>
                            <m:t>,</m:t>
                          </m:r>
                          <m:r>
                            <a:rPr lang="en-US" altLang="zh-CN" sz="2400" b="0" i="1" smtClean="0">
                              <a:latin typeface="Cambria Math"/>
                              <a:ea typeface="Cambria Math"/>
                            </a:rPr>
                            <m:t>𝑇𝑅𝑇</m:t>
                          </m:r>
                          <m:r>
                            <a:rPr lang="en-US" altLang="zh-CN" sz="2400" b="0" i="1" smtClean="0">
                              <a:latin typeface="Cambria Math"/>
                              <a:ea typeface="Cambria Math"/>
                            </a:rPr>
                            <m:t>)</m:t>
                          </m:r>
                        </m:sub>
                        <m:sup/>
                        <m:e>
                          <m:f>
                            <m:fPr>
                              <m:type m:val="lin"/>
                              <m:ctrlPr>
                                <a:rPr lang="en-US" altLang="zh-CN" sz="2400" b="0" i="1" smtClean="0">
                                  <a:latin typeface="Cambria Math"/>
                                  <a:ea typeface="Cambria Math"/>
                                </a:rPr>
                              </m:ctrlPr>
                            </m:fPr>
                            <m:num>
                              <m:sSub>
                                <m:sSubPr>
                                  <m:ctrlPr>
                                    <a:rPr lang="en-US" altLang="zh-CN" sz="2400" b="1" i="1" smtClean="0">
                                      <a:solidFill>
                                        <a:srgbClr val="FFC000"/>
                                      </a:solidFill>
                                      <a:latin typeface="Cambria Math"/>
                                      <a:ea typeface="Cambria Math"/>
                                    </a:rPr>
                                  </m:ctrlPr>
                                </m:sSubPr>
                                <m:e>
                                  <m:r>
                                    <a:rPr lang="en-US" altLang="zh-CN" sz="2400" b="1" i="1">
                                      <a:solidFill>
                                        <a:srgbClr val="FFC000"/>
                                      </a:solidFill>
                                      <a:latin typeface="Cambria Math"/>
                                      <a:ea typeface="Cambria Math"/>
                                    </a:rPr>
                                    <m:t>𝑴</m:t>
                                  </m:r>
                                </m:e>
                                <m:sub>
                                  <m:r>
                                    <a:rPr lang="en-US" altLang="zh-CN" sz="2400" b="1" i="1">
                                      <a:solidFill>
                                        <a:srgbClr val="FFC000"/>
                                      </a:solidFill>
                                      <a:latin typeface="Cambria Math"/>
                                      <a:ea typeface="Cambria Math"/>
                                    </a:rPr>
                                    <m:t>𝒕</m:t>
                                  </m:r>
                                </m:sub>
                              </m:sSub>
                              <m:d>
                                <m:dPr>
                                  <m:ctrlPr>
                                    <a:rPr lang="en-US" altLang="zh-CN" sz="2400" b="1" i="1">
                                      <a:solidFill>
                                        <a:srgbClr val="FFC000"/>
                                      </a:solidFill>
                                      <a:latin typeface="Cambria Math"/>
                                      <a:ea typeface="Cambria Math"/>
                                    </a:rPr>
                                  </m:ctrlPr>
                                </m:dPr>
                                <m:e>
                                  <m:sSub>
                                    <m:sSubPr>
                                      <m:ctrlPr>
                                        <a:rPr lang="en-US" altLang="zh-CN" sz="2400" b="1" i="1">
                                          <a:solidFill>
                                            <a:srgbClr val="FFC000"/>
                                          </a:solidFill>
                                          <a:latin typeface="Cambria Math"/>
                                          <a:ea typeface="Cambria Math"/>
                                        </a:rPr>
                                      </m:ctrlPr>
                                    </m:sSubPr>
                                    <m:e>
                                      <m:r>
                                        <a:rPr lang="en-US" altLang="zh-CN" sz="2400" b="1" i="1">
                                          <a:solidFill>
                                            <a:srgbClr val="FFC000"/>
                                          </a:solidFill>
                                          <a:latin typeface="Cambria Math"/>
                                          <a:ea typeface="Cambria Math"/>
                                        </a:rPr>
                                        <m:t>𝜽</m:t>
                                      </m:r>
                                    </m:e>
                                    <m:sub>
                                      <m:r>
                                        <a:rPr lang="en-US" altLang="zh-CN" sz="2400" b="1" i="1">
                                          <a:solidFill>
                                            <a:srgbClr val="FFC000"/>
                                          </a:solidFill>
                                          <a:latin typeface="Cambria Math"/>
                                          <a:ea typeface="Cambria Math"/>
                                        </a:rPr>
                                        <m:t>𝒉</m:t>
                                      </m:r>
                                    </m:sub>
                                  </m:sSub>
                                </m:e>
                              </m:d>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𝑡</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𝑜</m:t>
                                  </m:r>
                                </m:sub>
                              </m:sSub>
                              <m:r>
                                <a:rPr lang="en-US" altLang="zh-CN" sz="2400" i="1">
                                  <a:latin typeface="Cambria Math"/>
                                  <a:ea typeface="Cambria Math"/>
                                </a:rPr>
                                <m:t>)</m:t>
                              </m:r>
                            </m:num>
                            <m:den>
                              <m:func>
                                <m:funcPr>
                                  <m:ctrlPr>
                                    <a:rPr lang="en-US" altLang="zh-CN" sz="2400" b="0" i="1" smtClean="0">
                                      <a:latin typeface="Cambria Math"/>
                                      <a:ea typeface="Cambria Math"/>
                                    </a:rPr>
                                  </m:ctrlPr>
                                </m:funcPr>
                                <m:fName>
                                  <m:sSup>
                                    <m:sSupPr>
                                      <m:ctrlPr>
                                        <a:rPr lang="en-US" altLang="zh-CN" sz="2400" b="0" i="1" smtClean="0">
                                          <a:latin typeface="Cambria Math"/>
                                          <a:ea typeface="Cambria Math"/>
                                        </a:rPr>
                                      </m:ctrlPr>
                                    </m:sSupPr>
                                    <m:e>
                                      <m:r>
                                        <m:rPr>
                                          <m:sty m:val="p"/>
                                        </m:rPr>
                                        <a:rPr lang="en-US" altLang="zh-CN" sz="2400" b="0" i="0" smtClean="0">
                                          <a:latin typeface="Cambria Math"/>
                                          <a:ea typeface="Cambria Math"/>
                                        </a:rPr>
                                        <m:t>cos</m:t>
                                      </m:r>
                                    </m:e>
                                    <m:sup>
                                      <m:r>
                                        <a:rPr lang="en-US" altLang="zh-CN" sz="2400" b="0" i="1" smtClean="0">
                                          <a:latin typeface="Cambria Math"/>
                                          <a:ea typeface="Cambria Math"/>
                                        </a:rPr>
                                        <m:t>2</m:t>
                                      </m:r>
                                    </m:sup>
                                  </m:sSup>
                                </m:fName>
                                <m:e>
                                  <m:sSub>
                                    <m:sSubPr>
                                      <m:ctrlPr>
                                        <a:rPr lang="en-US" altLang="zh-CN" sz="2400" b="0" i="1" smtClean="0">
                                          <a:latin typeface="Cambria Math"/>
                                          <a:ea typeface="Cambria Math"/>
                                        </a:rPr>
                                      </m:ctrlPr>
                                    </m:sSubPr>
                                    <m:e>
                                      <m:r>
                                        <a:rPr lang="en-US" altLang="zh-CN" sz="2400" b="0" i="1" smtClean="0">
                                          <a:latin typeface="Cambria Math"/>
                                          <a:ea typeface="Cambria Math"/>
                                        </a:rPr>
                                        <m:t>𝜃</m:t>
                                      </m:r>
                                    </m:e>
                                    <m:sub>
                                      <m:r>
                                        <a:rPr lang="en-US" altLang="zh-CN" sz="2400" b="0" i="1" smtClean="0">
                                          <a:latin typeface="Cambria Math"/>
                                          <a:ea typeface="Cambria Math"/>
                                        </a:rPr>
                                        <m:t>𝑑</m:t>
                                      </m:r>
                                    </m:sub>
                                  </m:sSub>
                                </m:e>
                              </m:func>
                            </m:den>
                          </m:f>
                        </m:e>
                      </m:nary>
                    </m:oMath>
                  </m:oMathPara>
                </a14:m>
                <a:endParaRPr lang="en-US" altLang="zh-CN" sz="2400" dirty="0" smtClean="0">
                  <a:solidFill>
                    <a:srgbClr val="FFC000"/>
                  </a:solidFill>
                </a:endParaRPr>
              </a:p>
              <a:p>
                <a:pPr lvl="1"/>
                <a:r>
                  <a:rPr lang="en-US" altLang="zh-CN" sz="2000" dirty="0" smtClean="0"/>
                  <a:t>Longitudinal function : normalized Gaussian </a:t>
                </a:r>
              </a:p>
              <a:p>
                <a:pPr marL="457200" lvl="1" indent="0">
                  <a:buNone/>
                </a:pPr>
                <a:endParaRPr lang="en-US" altLang="zh-CN" sz="2000" b="0" i="1" dirty="0" smtClean="0">
                  <a:latin typeface="Cambria Math"/>
                  <a:ea typeface="Cambria Math"/>
                </a:endParaRPr>
              </a:p>
              <a:p>
                <a:pPr marL="457200" lvl="1" indent="0">
                  <a:buNone/>
                </a:pPr>
                <a:r>
                  <a:rPr lang="en-US" altLang="zh-CN" sz="2000" b="0" dirty="0" smtClean="0">
                    <a:ea typeface="Cambria Math"/>
                  </a:rPr>
                  <a:t>        </a:t>
                </a:r>
                <a14:m>
                  <m:oMath xmlns:m="http://schemas.openxmlformats.org/officeDocument/2006/math">
                    <m:sSub>
                      <m:sSubPr>
                        <m:ctrlPr>
                          <a:rPr lang="en-US" altLang="zh-CN" sz="2000" b="0" i="1" smtClean="0">
                            <a:latin typeface="Cambria Math"/>
                            <a:ea typeface="Cambria Math"/>
                          </a:rPr>
                        </m:ctrlPr>
                      </m:sSubPr>
                      <m:e>
                        <m:r>
                          <a:rPr lang="en-US" altLang="zh-CN" sz="2000" i="1">
                            <a:latin typeface="Cambria Math"/>
                            <a:ea typeface="Cambria Math"/>
                          </a:rPr>
                          <m:t>𝑀</m:t>
                        </m:r>
                      </m:e>
                      <m:sub>
                        <m:r>
                          <a:rPr lang="en-US" altLang="zh-CN" sz="2000" b="0" i="1" smtClean="0">
                            <a:latin typeface="Cambria Math"/>
                            <a:ea typeface="Cambria Math"/>
                          </a:rPr>
                          <m:t>𝑡</m:t>
                        </m:r>
                      </m:sub>
                    </m:sSub>
                    <m:d>
                      <m:dPr>
                        <m:ctrlPr>
                          <a:rPr lang="en-US" altLang="zh-CN" sz="2000" i="1">
                            <a:latin typeface="Cambria Math"/>
                            <a:ea typeface="Cambria Math"/>
                          </a:rPr>
                        </m:ctrlPr>
                      </m:dPr>
                      <m:e>
                        <m:sSub>
                          <m:sSubPr>
                            <m:ctrlPr>
                              <a:rPr lang="en-US" altLang="zh-CN" sz="2000" i="1">
                                <a:latin typeface="Cambria Math"/>
                                <a:ea typeface="Cambria Math"/>
                              </a:rPr>
                            </m:ctrlPr>
                          </m:sSubPr>
                          <m:e>
                            <m:r>
                              <a:rPr lang="en-US" altLang="zh-CN" sz="2000" i="1">
                                <a:latin typeface="Cambria Math"/>
                                <a:ea typeface="Cambria Math"/>
                              </a:rPr>
                              <m:t>𝜃</m:t>
                            </m:r>
                          </m:e>
                          <m:sub>
                            <m:r>
                              <a:rPr lang="en-US" altLang="zh-CN" sz="2000" i="1">
                                <a:latin typeface="Cambria Math"/>
                                <a:ea typeface="Cambria Math"/>
                              </a:rPr>
                              <m:t>h</m:t>
                            </m:r>
                          </m:sub>
                        </m:sSub>
                      </m:e>
                    </m:d>
                    <m:r>
                      <a:rPr lang="en-US" altLang="zh-CN" sz="2000" b="0" i="1" smtClean="0">
                        <a:latin typeface="Cambria Math"/>
                        <a:ea typeface="Cambria Math"/>
                      </a:rPr>
                      <m:t>=</m:t>
                    </m:r>
                    <m:r>
                      <a:rPr lang="en-US" altLang="zh-CN" sz="2000" b="0" i="1" smtClean="0">
                        <a:latin typeface="Cambria Math"/>
                        <a:ea typeface="Cambria Math"/>
                      </a:rPr>
                      <m:t>𝑔</m:t>
                    </m:r>
                    <m:d>
                      <m:dPr>
                        <m:ctrlPr>
                          <a:rPr lang="en-US" altLang="zh-CN" sz="2000" b="0" i="1" smtClean="0">
                            <a:latin typeface="Cambria Math"/>
                            <a:ea typeface="Cambria Math"/>
                          </a:rPr>
                        </m:ctrlPr>
                      </m:dPr>
                      <m:e>
                        <m:sSub>
                          <m:sSubPr>
                            <m:ctrlPr>
                              <a:rPr lang="en-US" altLang="zh-CN" sz="2000" b="0" i="1" smtClean="0">
                                <a:latin typeface="Cambria Math"/>
                                <a:ea typeface="Cambria Math"/>
                              </a:rPr>
                            </m:ctrlPr>
                          </m:sSubPr>
                          <m:e>
                            <m:r>
                              <a:rPr lang="en-US" altLang="zh-CN" sz="2000" b="0" i="1" smtClean="0">
                                <a:latin typeface="Cambria Math"/>
                                <a:ea typeface="Cambria Math"/>
                              </a:rPr>
                              <m:t>𝜃</m:t>
                            </m:r>
                          </m:e>
                          <m:sub>
                            <m:r>
                              <a:rPr lang="en-US" altLang="zh-CN" sz="2000" b="0" i="1" smtClean="0">
                                <a:latin typeface="Cambria Math"/>
                                <a:ea typeface="Cambria Math"/>
                              </a:rPr>
                              <m:t>h</m:t>
                            </m:r>
                          </m:sub>
                        </m:sSub>
                        <m:r>
                          <a:rPr lang="en-US" altLang="zh-CN" sz="2000" b="0" i="1" smtClean="0">
                            <a:latin typeface="Cambria Math"/>
                            <a:ea typeface="Cambria Math"/>
                          </a:rPr>
                          <m:t>;</m:t>
                        </m:r>
                        <m:sSub>
                          <m:sSubPr>
                            <m:ctrlPr>
                              <a:rPr lang="en-US" altLang="zh-CN" sz="2000" b="0" i="1" smtClean="0">
                                <a:latin typeface="Cambria Math"/>
                                <a:ea typeface="Cambria Math"/>
                              </a:rPr>
                            </m:ctrlPr>
                          </m:sSubPr>
                          <m:e>
                            <m:r>
                              <a:rPr lang="en-US" altLang="zh-CN" sz="2000" b="0" i="1" smtClean="0">
                                <a:latin typeface="Cambria Math"/>
                                <a:ea typeface="Cambria Math"/>
                              </a:rPr>
                              <m:t>𝛼</m:t>
                            </m:r>
                          </m:e>
                          <m:sub>
                            <m:r>
                              <a:rPr lang="en-US" altLang="zh-CN" sz="2000" b="0" i="1" smtClean="0">
                                <a:latin typeface="Cambria Math"/>
                                <a:ea typeface="Cambria Math"/>
                              </a:rPr>
                              <m:t>𝑡</m:t>
                            </m:r>
                          </m:sub>
                        </m:sSub>
                        <m:r>
                          <a:rPr lang="en-US" altLang="zh-CN" sz="2000" b="0" i="1" smtClean="0">
                            <a:latin typeface="Cambria Math"/>
                            <a:ea typeface="Cambria Math"/>
                          </a:rPr>
                          <m:t>,</m:t>
                        </m:r>
                        <m:sSub>
                          <m:sSubPr>
                            <m:ctrlPr>
                              <a:rPr lang="en-US" altLang="zh-CN" sz="2000" b="0" i="1" smtClean="0">
                                <a:latin typeface="Cambria Math"/>
                                <a:ea typeface="Cambria Math"/>
                              </a:rPr>
                            </m:ctrlPr>
                          </m:sSubPr>
                          <m:e>
                            <m:r>
                              <a:rPr lang="en-US" altLang="zh-CN" sz="2000" b="0" i="1" smtClean="0">
                                <a:latin typeface="Cambria Math"/>
                                <a:ea typeface="Cambria Math"/>
                              </a:rPr>
                              <m:t>𝛽</m:t>
                            </m:r>
                          </m:e>
                          <m:sub>
                            <m:r>
                              <a:rPr lang="en-US" altLang="zh-CN" sz="2000" b="0" i="1" smtClean="0">
                                <a:latin typeface="Cambria Math"/>
                                <a:ea typeface="Cambria Math"/>
                              </a:rPr>
                              <m:t>𝑡</m:t>
                            </m:r>
                          </m:sub>
                        </m:sSub>
                      </m:e>
                    </m:d>
                  </m:oMath>
                </a14:m>
                <a:endParaRPr lang="en-US" altLang="zh-CN" sz="2000" b="0" dirty="0" smtClean="0">
                  <a:ea typeface="Cambria Math"/>
                </a:endParaRPr>
              </a:p>
              <a:p>
                <a:pPr marL="457200" lvl="1" indent="0">
                  <a:buNone/>
                </a:pPr>
                <a:r>
                  <a:rPr lang="en-US" altLang="zh-CN" sz="2000" dirty="0" smtClean="0"/>
                  <a:t>	</a:t>
                </a:r>
              </a:p>
              <a:p>
                <a:pPr marL="457200" lvl="1" indent="0">
                  <a:buNone/>
                </a:pPr>
                <a:r>
                  <a:rPr lang="en-US" altLang="zh-CN" sz="2000" dirty="0" smtClean="0"/>
                  <a:t>	simulates specular reflection </a:t>
                </a:r>
              </a:p>
              <a:p>
                <a:pPr marL="457200" lvl="1" indent="0">
                  <a:buNone/>
                </a:pPr>
                <a:r>
                  <a:rPr lang="en-US" altLang="zh-CN" sz="2000" dirty="0"/>
                  <a:t> </a:t>
                </a:r>
                <a:r>
                  <a:rPr lang="en-US" altLang="zh-CN" sz="2000" dirty="0" smtClean="0"/>
                  <a:t>       along longitudinal direction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zh-CN" altLang="en-US">
                    <a:noFill/>
                  </a:rPr>
                  <a:t> </a:t>
                </a:r>
              </a:p>
            </p:txBody>
          </p:sp>
        </mc:Fallback>
      </mc:AlternateContent>
      <p:grpSp>
        <p:nvGrpSpPr>
          <p:cNvPr id="18" name="组合 17"/>
          <p:cNvGrpSpPr/>
          <p:nvPr/>
        </p:nvGrpSpPr>
        <p:grpSpPr>
          <a:xfrm>
            <a:off x="5410200" y="3657600"/>
            <a:ext cx="3429000" cy="2343717"/>
            <a:chOff x="1828800" y="2209800"/>
            <a:chExt cx="5193475" cy="3549733"/>
          </a:xfrm>
        </p:grpSpPr>
        <p:cxnSp>
          <p:nvCxnSpPr>
            <p:cNvPr id="19" name="直接箭头连接符 18"/>
            <p:cNvCxnSpPr/>
            <p:nvPr/>
          </p:nvCxnSpPr>
          <p:spPr>
            <a:xfrm flipV="1">
              <a:off x="3056966" y="2209800"/>
              <a:ext cx="70421" cy="114706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956999" y="4901281"/>
              <a:ext cx="80611" cy="85825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215074" y="2454911"/>
              <a:ext cx="833004" cy="89614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2788306" y="2618554"/>
              <a:ext cx="488294" cy="1417142"/>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5981700" y="2902983"/>
              <a:ext cx="876300" cy="48931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737553" y="2675897"/>
              <a:ext cx="488294" cy="1417142"/>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828800" y="3280666"/>
              <a:ext cx="5193475" cy="1798746"/>
              <a:chOff x="1828800" y="3280666"/>
              <a:chExt cx="5193475" cy="1798746"/>
            </a:xfrm>
          </p:grpSpPr>
          <p:cxnSp>
            <p:nvCxnSpPr>
              <p:cNvPr id="28" name="直接箭头连接符 27"/>
              <p:cNvCxnSpPr/>
              <p:nvPr/>
            </p:nvCxnSpPr>
            <p:spPr>
              <a:xfrm flipV="1">
                <a:off x="3956999" y="3384468"/>
                <a:ext cx="2024701" cy="1527940"/>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983179" y="329858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592779" y="329858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592779" y="329858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202379" y="329858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3215333" y="328066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824933" y="328066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3824933" y="328066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434533" y="328066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444746" y="329858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054346" y="329858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054346" y="329858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663946" y="329858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5676900" y="328066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286500" y="3280666"/>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6286500" y="3280666"/>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983179" y="487180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2592779" y="487180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592779" y="487180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202379" y="487180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215333" y="485388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824933" y="485388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824933" y="485388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434533" y="485388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444746" y="487180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5054346" y="487180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054346" y="487180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5663946" y="487180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676900" y="485388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6286500" y="4853888"/>
                <a:ext cx="0" cy="20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286500" y="4853888"/>
                <a:ext cx="609600" cy="20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a:off x="3032453" y="3327125"/>
                <a:ext cx="929947" cy="1586031"/>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1828800" y="3529940"/>
                <a:ext cx="356660" cy="13476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弧形 67"/>
              <p:cNvSpPr/>
              <p:nvPr/>
            </p:nvSpPr>
            <p:spPr>
              <a:xfrm>
                <a:off x="6717475" y="3288568"/>
                <a:ext cx="304800" cy="1772923"/>
              </a:xfrm>
              <a:prstGeom prst="arc">
                <a:avLst>
                  <a:gd name="adj1" fmla="val 16200000"/>
                  <a:gd name="adj2" fmla="val 53535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Tree>
    <p:extLst>
      <p:ext uri="{BB962C8B-B14F-4D97-AF65-F5344CB8AC3E}">
        <p14:creationId xmlns:p14="http://schemas.microsoft.com/office/powerpoint/2010/main" val="3264689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495915" y="4796186"/>
            <a:ext cx="1044553" cy="310560"/>
          </a:xfrm>
          <a:prstGeom prst="rect">
            <a:avLst/>
          </a:prstGeom>
          <a:noFill/>
          <a:ln w="28575">
            <a:solidFill>
              <a:srgbClr val="00B0F0"/>
            </a:solidFill>
          </a:ln>
        </p:spPr>
        <p:txBody>
          <a:bodyPr wrap="square" rtlCol="0">
            <a:spAutoFit/>
          </a:bodyPr>
          <a:lstStyle/>
          <a:p>
            <a:endParaRPr lang="zh-CN" altLang="en-US" dirty="0"/>
          </a:p>
        </p:txBody>
      </p:sp>
      <p:sp>
        <p:nvSpPr>
          <p:cNvPr id="23" name="TextBox 22"/>
          <p:cNvSpPr txBox="1"/>
          <p:nvPr/>
        </p:nvSpPr>
        <p:spPr>
          <a:xfrm>
            <a:off x="2917847" y="4430952"/>
            <a:ext cx="1044553" cy="310560"/>
          </a:xfrm>
          <a:prstGeom prst="rect">
            <a:avLst/>
          </a:prstGeom>
          <a:noFill/>
          <a:ln w="28575">
            <a:solidFill>
              <a:srgbClr val="00B0F0"/>
            </a:solidFill>
          </a:ln>
        </p:spPr>
        <p:txBody>
          <a:bodyPr wrap="square" rtlCol="0">
            <a:spAutoFit/>
          </a:bodyPr>
          <a:lstStyle/>
          <a:p>
            <a:endParaRPr lang="zh-CN" altLang="en-US" dirty="0"/>
          </a:p>
        </p:txBody>
      </p:sp>
      <p:sp>
        <p:nvSpPr>
          <p:cNvPr id="24" name="TextBox 23"/>
          <p:cNvSpPr txBox="1"/>
          <p:nvPr/>
        </p:nvSpPr>
        <p:spPr>
          <a:xfrm>
            <a:off x="3035899" y="5158739"/>
            <a:ext cx="1044553" cy="310560"/>
          </a:xfrm>
          <a:prstGeom prst="rect">
            <a:avLst/>
          </a:prstGeom>
          <a:noFill/>
          <a:ln w="28575">
            <a:solidFill>
              <a:srgbClr val="00B0F0"/>
            </a:solidFill>
          </a:ln>
        </p:spPr>
        <p:txBody>
          <a:bodyPr wrap="square" rtlCol="0">
            <a:spAutoFit/>
          </a:bodyPr>
          <a:lstStyle/>
          <a:p>
            <a:endParaRPr lang="zh-CN" altLang="en-US" dirty="0"/>
          </a:p>
        </p:txBody>
      </p:sp>
      <p:sp>
        <p:nvSpPr>
          <p:cNvPr id="25" name="TextBox 24"/>
          <p:cNvSpPr txBox="1"/>
          <p:nvPr/>
        </p:nvSpPr>
        <p:spPr>
          <a:xfrm>
            <a:off x="4540468" y="5158739"/>
            <a:ext cx="1044553" cy="310560"/>
          </a:xfrm>
          <a:prstGeom prst="rect">
            <a:avLst/>
          </a:prstGeom>
          <a:noFill/>
          <a:ln w="28575">
            <a:solidFill>
              <a:srgbClr val="00B0F0"/>
            </a:solidFill>
          </a:ln>
        </p:spPr>
        <p:txBody>
          <a:bodyPr wrap="square" rtlCol="0">
            <a:spAutoFit/>
          </a:bodyPr>
          <a:lstStyle/>
          <a:p>
            <a:endParaRPr lang="zh-CN" altLang="en-US" dirty="0"/>
          </a:p>
        </p:txBody>
      </p:sp>
      <p:sp>
        <p:nvSpPr>
          <p:cNvPr id="26" name="TextBox 25"/>
          <p:cNvSpPr txBox="1"/>
          <p:nvPr/>
        </p:nvSpPr>
        <p:spPr>
          <a:xfrm>
            <a:off x="4724400" y="4796186"/>
            <a:ext cx="860621" cy="310560"/>
          </a:xfrm>
          <a:prstGeom prst="rect">
            <a:avLst/>
          </a:prstGeom>
          <a:noFill/>
          <a:ln w="28575">
            <a:solidFill>
              <a:srgbClr val="C00000"/>
            </a:solidFill>
          </a:ln>
        </p:spPr>
        <p:txBody>
          <a:bodyPr wrap="square" rtlCol="0">
            <a:spAutoFit/>
          </a:bodyPr>
          <a:lstStyle/>
          <a:p>
            <a:endParaRPr lang="zh-CN" altLang="en-US" dirty="0"/>
          </a:p>
        </p:txBody>
      </p:sp>
      <p:sp>
        <p:nvSpPr>
          <p:cNvPr id="27" name="TextBox 26"/>
          <p:cNvSpPr txBox="1"/>
          <p:nvPr/>
        </p:nvSpPr>
        <p:spPr>
          <a:xfrm>
            <a:off x="5715000" y="5197178"/>
            <a:ext cx="1055565" cy="284284"/>
          </a:xfrm>
          <a:prstGeom prst="rect">
            <a:avLst/>
          </a:prstGeom>
          <a:noFill/>
          <a:ln w="28575">
            <a:solidFill>
              <a:srgbClr val="C00000"/>
            </a:solidFill>
          </a:ln>
        </p:spPr>
        <p:txBody>
          <a:bodyPr wrap="square" rtlCol="0">
            <a:spAutoFit/>
          </a:bodyPr>
          <a:lstStyle/>
          <a:p>
            <a:endParaRPr lang="zh-CN" altLang="en-US" dirty="0"/>
          </a:p>
        </p:txBody>
      </p:sp>
      <p:sp>
        <p:nvSpPr>
          <p:cNvPr id="28" name="TextBox 27"/>
          <p:cNvSpPr txBox="1"/>
          <p:nvPr/>
        </p:nvSpPr>
        <p:spPr>
          <a:xfrm>
            <a:off x="2133600" y="5972838"/>
            <a:ext cx="3581400" cy="284284"/>
          </a:xfrm>
          <a:prstGeom prst="rect">
            <a:avLst/>
          </a:prstGeom>
          <a:noFill/>
          <a:ln w="28575">
            <a:solidFill>
              <a:srgbClr val="C00000"/>
            </a:solidFill>
          </a:ln>
        </p:spPr>
        <p:txBody>
          <a:bodyPr wrap="square" rtlCol="0">
            <a:spAutoFit/>
          </a:bodyPr>
          <a:lstStyle/>
          <a:p>
            <a:endParaRPr lang="zh-CN" altLang="en-US" dirty="0"/>
          </a:p>
        </p:txBody>
      </p:sp>
      <p:sp>
        <p:nvSpPr>
          <p:cNvPr id="29" name="TextBox 28"/>
          <p:cNvSpPr txBox="1"/>
          <p:nvPr/>
        </p:nvSpPr>
        <p:spPr>
          <a:xfrm>
            <a:off x="2133599" y="5643150"/>
            <a:ext cx="3021111" cy="282389"/>
          </a:xfrm>
          <a:prstGeom prst="rect">
            <a:avLst/>
          </a:prstGeom>
          <a:noFill/>
          <a:ln w="28575">
            <a:solidFill>
              <a:srgbClr val="00B0F0"/>
            </a:solidFill>
          </a:ln>
        </p:spPr>
        <p:txBody>
          <a:bodyPr wrap="square" rtlCol="0">
            <a:spAutoFit/>
          </a:bodyPr>
          <a:lstStyle/>
          <a:p>
            <a:endParaRPr lang="zh-CN" altLang="en-US" dirty="0"/>
          </a:p>
        </p:txBody>
      </p:sp>
      <p:sp>
        <p:nvSpPr>
          <p:cNvPr id="2" name="标题 1"/>
          <p:cNvSpPr>
            <a:spLocks noGrp="1"/>
          </p:cNvSpPr>
          <p:nvPr>
            <p:ph type="title"/>
          </p:nvPr>
        </p:nvSpPr>
        <p:spPr/>
        <p:txBody>
          <a:bodyPr/>
          <a:lstStyle/>
          <a:p>
            <a:r>
              <a:rPr lang="en-US" altLang="zh-CN" dirty="0" smtClean="0"/>
              <a:t>Scattering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Definition  </a:t>
                </a:r>
                <a:r>
                  <a:rPr lang="en-US" altLang="zh-CN" sz="2000" dirty="0" smtClean="0">
                    <a:solidFill>
                      <a:srgbClr val="FFC000"/>
                    </a:solidFill>
                  </a:rPr>
                  <a:t>[Marschner03]</a:t>
                </a:r>
              </a:p>
              <a:p>
                <a:pPr marL="0" indent="0">
                  <a:buNone/>
                </a:pPr>
                <a14:m>
                  <m:oMathPara xmlns:m="http://schemas.openxmlformats.org/officeDocument/2006/math">
                    <m:oMathParaPr>
                      <m:jc m:val="centerGroup"/>
                    </m:oMathParaPr>
                    <m:oMath xmlns:m="http://schemas.openxmlformats.org/officeDocument/2006/math">
                      <m:r>
                        <a:rPr lang="en-US" altLang="zh-CN" sz="2400" i="1">
                          <a:latin typeface="Cambria Math"/>
                          <a:ea typeface="Cambria Math"/>
                        </a:rPr>
                        <m:t>𝑆</m:t>
                      </m:r>
                      <m:d>
                        <m:dPr>
                          <m:ctrlPr>
                            <a:rPr lang="en-US" altLang="zh-CN" sz="2400" i="1">
                              <a:latin typeface="Cambria Math"/>
                              <a:ea typeface="Cambria Math"/>
                            </a:rPr>
                          </m:ctrlPr>
                        </m:dPr>
                        <m:e>
                          <m:r>
                            <a:rPr lang="en-US" altLang="zh-CN" sz="2400" i="1">
                              <a:latin typeface="Cambria Math"/>
                              <a:ea typeface="Cambria Math"/>
                            </a:rPr>
                            <m:t>𝜔</m:t>
                          </m:r>
                          <m:r>
                            <a:rPr lang="en-US" altLang="zh-CN" sz="2400" i="1" baseline="-25000">
                              <a:latin typeface="Cambria Math"/>
                              <a:ea typeface="Cambria Math"/>
                            </a:rPr>
                            <m:t>𝑖</m:t>
                          </m:r>
                          <m:r>
                            <a:rPr lang="en-US" altLang="zh-CN" sz="2400" i="1">
                              <a:latin typeface="Cambria Math"/>
                              <a:ea typeface="Cambria Math"/>
                            </a:rPr>
                            <m:t>,</m:t>
                          </m:r>
                          <m:r>
                            <a:rPr lang="en-US" altLang="zh-CN" sz="2400" i="1">
                              <a:latin typeface="Cambria Math"/>
                              <a:ea typeface="Cambria Math"/>
                            </a:rPr>
                            <m:t>𝜔</m:t>
                          </m:r>
                          <m:r>
                            <a:rPr lang="en-US" altLang="zh-CN" sz="2400" i="1" baseline="-25000">
                              <a:latin typeface="Cambria Math"/>
                              <a:ea typeface="Cambria Math"/>
                            </a:rPr>
                            <m:t>𝑜</m:t>
                          </m:r>
                        </m:e>
                      </m:d>
                      <m:r>
                        <a:rPr lang="en-US" altLang="zh-CN" sz="2400" i="1">
                          <a:latin typeface="Cambria Math"/>
                          <a:ea typeface="Cambria Math"/>
                        </a:rPr>
                        <m:t>=</m:t>
                      </m:r>
                      <m:nary>
                        <m:naryPr>
                          <m:chr m:val="∑"/>
                          <m:supHide m:val="on"/>
                          <m:ctrlPr>
                            <a:rPr lang="en-US" altLang="zh-CN" sz="2400" b="0" i="1" smtClean="0">
                              <a:latin typeface="Cambria Math"/>
                              <a:ea typeface="Cambria Math"/>
                            </a:rPr>
                          </m:ctrlPr>
                        </m:naryPr>
                        <m:sub>
                          <m:r>
                            <a:rPr lang="en-US" altLang="zh-CN" sz="2400" b="0" i="1" smtClean="0">
                              <a:latin typeface="Cambria Math"/>
                              <a:ea typeface="Cambria Math"/>
                            </a:rPr>
                            <m:t>𝑡</m:t>
                          </m:r>
                          <m:r>
                            <a:rPr lang="en-US" altLang="zh-CN" sz="2400" b="0" i="1" smtClean="0">
                              <a:latin typeface="Cambria Math"/>
                              <a:ea typeface="Cambria Math"/>
                            </a:rPr>
                            <m:t>∈(</m:t>
                          </m:r>
                          <m:r>
                            <a:rPr lang="en-US" altLang="zh-CN" sz="2400" b="0" i="1" smtClean="0">
                              <a:latin typeface="Cambria Math"/>
                              <a:ea typeface="Cambria Math"/>
                            </a:rPr>
                            <m:t>𝑅</m:t>
                          </m:r>
                          <m:r>
                            <a:rPr lang="en-US" altLang="zh-CN" sz="2400" b="0" i="1" smtClean="0">
                              <a:latin typeface="Cambria Math"/>
                              <a:ea typeface="Cambria Math"/>
                            </a:rPr>
                            <m:t>,</m:t>
                          </m:r>
                          <m:r>
                            <a:rPr lang="en-US" altLang="zh-CN" sz="2400" b="0" i="1" smtClean="0">
                              <a:latin typeface="Cambria Math"/>
                              <a:ea typeface="Cambria Math"/>
                            </a:rPr>
                            <m:t>𝑇𝑇</m:t>
                          </m:r>
                          <m:r>
                            <a:rPr lang="en-US" altLang="zh-CN" sz="2400" b="0" i="1" smtClean="0">
                              <a:latin typeface="Cambria Math"/>
                              <a:ea typeface="Cambria Math"/>
                            </a:rPr>
                            <m:t>,</m:t>
                          </m:r>
                          <m:r>
                            <a:rPr lang="en-US" altLang="zh-CN" sz="2400" b="0" i="1" smtClean="0">
                              <a:latin typeface="Cambria Math"/>
                              <a:ea typeface="Cambria Math"/>
                            </a:rPr>
                            <m:t>𝑇𝑅𝑇</m:t>
                          </m:r>
                          <m:r>
                            <a:rPr lang="en-US" altLang="zh-CN" sz="2400" b="0" i="1" smtClean="0">
                              <a:latin typeface="Cambria Math"/>
                              <a:ea typeface="Cambria Math"/>
                            </a:rPr>
                            <m:t>)</m:t>
                          </m:r>
                        </m:sub>
                        <m:sup/>
                        <m:e>
                          <m:f>
                            <m:fPr>
                              <m:type m:val="lin"/>
                              <m:ctrlPr>
                                <a:rPr lang="en-US" altLang="zh-CN" sz="2400" b="0" i="1" smtClean="0">
                                  <a:latin typeface="Cambria Math"/>
                                  <a:ea typeface="Cambria Math"/>
                                </a:rPr>
                              </m:ctrlPr>
                            </m:fPr>
                            <m:num>
                              <m:sSub>
                                <m:sSubPr>
                                  <m:ctrlPr>
                                    <a:rPr lang="en-US" altLang="zh-CN" sz="2400" i="1">
                                      <a:latin typeface="Cambria Math"/>
                                      <a:ea typeface="Cambria Math"/>
                                    </a:rPr>
                                  </m:ctrlPr>
                                </m:sSubPr>
                                <m:e>
                                  <m:r>
                                    <a:rPr lang="en-US" altLang="zh-CN" sz="2400" i="1">
                                      <a:latin typeface="Cambria Math"/>
                                      <a:ea typeface="Cambria Math"/>
                                    </a:rPr>
                                    <m:t>𝑀</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h</m:t>
                                      </m:r>
                                    </m:sub>
                                  </m:sSub>
                                </m:e>
                              </m:d>
                              <m:sSub>
                                <m:sSubPr>
                                  <m:ctrlPr>
                                    <a:rPr lang="en-US" altLang="zh-CN" sz="2400" b="1" i="1" smtClean="0">
                                      <a:solidFill>
                                        <a:srgbClr val="FFC000"/>
                                      </a:solidFill>
                                      <a:latin typeface="Cambria Math"/>
                                      <a:ea typeface="Cambria Math"/>
                                    </a:rPr>
                                  </m:ctrlPr>
                                </m:sSubPr>
                                <m:e>
                                  <m:r>
                                    <a:rPr lang="en-US" altLang="zh-CN" sz="2400" b="1" i="1">
                                      <a:solidFill>
                                        <a:srgbClr val="FFC000"/>
                                      </a:solidFill>
                                      <a:latin typeface="Cambria Math"/>
                                      <a:ea typeface="Cambria Math"/>
                                    </a:rPr>
                                    <m:t>𝑵</m:t>
                                  </m:r>
                                </m:e>
                                <m:sub>
                                  <m:r>
                                    <a:rPr lang="en-US" altLang="zh-CN" sz="2400" b="1" i="1">
                                      <a:solidFill>
                                        <a:srgbClr val="FFC000"/>
                                      </a:solidFill>
                                      <a:latin typeface="Cambria Math"/>
                                      <a:ea typeface="Cambria Math"/>
                                    </a:rPr>
                                    <m:t>𝒕</m:t>
                                  </m:r>
                                </m:sub>
                              </m:sSub>
                              <m:r>
                                <a:rPr lang="en-US" altLang="zh-CN" sz="2400" b="1" i="1">
                                  <a:solidFill>
                                    <a:srgbClr val="FFC000"/>
                                  </a:solidFill>
                                  <a:latin typeface="Cambria Math"/>
                                  <a:ea typeface="Cambria Math"/>
                                </a:rPr>
                                <m:t>(</m:t>
                              </m:r>
                              <m:sSub>
                                <m:sSubPr>
                                  <m:ctrlPr>
                                    <a:rPr lang="en-US" altLang="zh-CN" sz="2400" b="1" i="1">
                                      <a:solidFill>
                                        <a:srgbClr val="FFC000"/>
                                      </a:solidFill>
                                      <a:latin typeface="Cambria Math"/>
                                      <a:ea typeface="Cambria Math"/>
                                    </a:rPr>
                                  </m:ctrlPr>
                                </m:sSubPr>
                                <m:e>
                                  <m:r>
                                    <a:rPr lang="en-US" altLang="zh-CN" sz="2400" b="1" i="1">
                                      <a:solidFill>
                                        <a:srgbClr val="FFC000"/>
                                      </a:solidFill>
                                      <a:latin typeface="Cambria Math"/>
                                      <a:ea typeface="Cambria Math"/>
                                    </a:rPr>
                                    <m:t>𝝓</m:t>
                                  </m:r>
                                </m:e>
                                <m:sub>
                                  <m:r>
                                    <a:rPr lang="en-US" altLang="zh-CN" sz="2400" b="1" i="1">
                                      <a:solidFill>
                                        <a:srgbClr val="FFC000"/>
                                      </a:solidFill>
                                      <a:latin typeface="Cambria Math"/>
                                      <a:ea typeface="Cambria Math"/>
                                    </a:rPr>
                                    <m:t>𝒊</m:t>
                                  </m:r>
                                </m:sub>
                              </m:sSub>
                              <m:r>
                                <a:rPr lang="en-US" altLang="zh-CN" sz="2400" b="1" i="1">
                                  <a:solidFill>
                                    <a:srgbClr val="FFC000"/>
                                  </a:solidFill>
                                  <a:latin typeface="Cambria Math"/>
                                  <a:ea typeface="Cambria Math"/>
                                </a:rPr>
                                <m:t>−</m:t>
                              </m:r>
                              <m:sSub>
                                <m:sSubPr>
                                  <m:ctrlPr>
                                    <a:rPr lang="en-US" altLang="zh-CN" sz="2400" b="1" i="1">
                                      <a:solidFill>
                                        <a:srgbClr val="FFC000"/>
                                      </a:solidFill>
                                      <a:latin typeface="Cambria Math"/>
                                      <a:ea typeface="Cambria Math"/>
                                    </a:rPr>
                                  </m:ctrlPr>
                                </m:sSubPr>
                                <m:e>
                                  <m:r>
                                    <a:rPr lang="en-US" altLang="zh-CN" sz="2400" b="1" i="1">
                                      <a:solidFill>
                                        <a:srgbClr val="FFC000"/>
                                      </a:solidFill>
                                      <a:latin typeface="Cambria Math"/>
                                      <a:ea typeface="Cambria Math"/>
                                    </a:rPr>
                                    <m:t>𝝓</m:t>
                                  </m:r>
                                </m:e>
                                <m:sub>
                                  <m:r>
                                    <a:rPr lang="en-US" altLang="zh-CN" sz="2400" b="1" i="1">
                                      <a:solidFill>
                                        <a:srgbClr val="FFC000"/>
                                      </a:solidFill>
                                      <a:latin typeface="Cambria Math"/>
                                      <a:ea typeface="Cambria Math"/>
                                    </a:rPr>
                                    <m:t>𝒐</m:t>
                                  </m:r>
                                </m:sub>
                              </m:sSub>
                              <m:r>
                                <a:rPr lang="en-US" altLang="zh-CN" sz="2400" b="1" i="1">
                                  <a:solidFill>
                                    <a:srgbClr val="FFC000"/>
                                  </a:solidFill>
                                  <a:latin typeface="Cambria Math"/>
                                  <a:ea typeface="Cambria Math"/>
                                </a:rPr>
                                <m:t>)</m:t>
                              </m:r>
                            </m:num>
                            <m:den>
                              <m:func>
                                <m:funcPr>
                                  <m:ctrlPr>
                                    <a:rPr lang="en-US" altLang="zh-CN" sz="2400" b="0" i="1" smtClean="0">
                                      <a:latin typeface="Cambria Math"/>
                                      <a:ea typeface="Cambria Math"/>
                                    </a:rPr>
                                  </m:ctrlPr>
                                </m:funcPr>
                                <m:fName>
                                  <m:sSup>
                                    <m:sSupPr>
                                      <m:ctrlPr>
                                        <a:rPr lang="en-US" altLang="zh-CN" sz="2400" b="0" i="1" smtClean="0">
                                          <a:latin typeface="Cambria Math"/>
                                          <a:ea typeface="Cambria Math"/>
                                        </a:rPr>
                                      </m:ctrlPr>
                                    </m:sSupPr>
                                    <m:e>
                                      <m:r>
                                        <m:rPr>
                                          <m:sty m:val="p"/>
                                        </m:rPr>
                                        <a:rPr lang="en-US" altLang="zh-CN" sz="2400" b="0" i="0" smtClean="0">
                                          <a:latin typeface="Cambria Math"/>
                                          <a:ea typeface="Cambria Math"/>
                                        </a:rPr>
                                        <m:t>cos</m:t>
                                      </m:r>
                                    </m:e>
                                    <m:sup>
                                      <m:r>
                                        <a:rPr lang="en-US" altLang="zh-CN" sz="2400" b="0" i="1" smtClean="0">
                                          <a:latin typeface="Cambria Math"/>
                                          <a:ea typeface="Cambria Math"/>
                                        </a:rPr>
                                        <m:t>2</m:t>
                                      </m:r>
                                    </m:sup>
                                  </m:sSup>
                                </m:fName>
                                <m:e>
                                  <m:sSub>
                                    <m:sSubPr>
                                      <m:ctrlPr>
                                        <a:rPr lang="en-US" altLang="zh-CN" sz="2400" b="0" i="1" smtClean="0">
                                          <a:latin typeface="Cambria Math"/>
                                          <a:ea typeface="Cambria Math"/>
                                        </a:rPr>
                                      </m:ctrlPr>
                                    </m:sSubPr>
                                    <m:e>
                                      <m:r>
                                        <a:rPr lang="en-US" altLang="zh-CN" sz="2400" b="0" i="1" smtClean="0">
                                          <a:latin typeface="Cambria Math"/>
                                          <a:ea typeface="Cambria Math"/>
                                        </a:rPr>
                                        <m:t>𝜃</m:t>
                                      </m:r>
                                    </m:e>
                                    <m:sub>
                                      <m:r>
                                        <a:rPr lang="en-US" altLang="zh-CN" sz="2400" b="0" i="1" smtClean="0">
                                          <a:latin typeface="Cambria Math"/>
                                          <a:ea typeface="Cambria Math"/>
                                        </a:rPr>
                                        <m:t>𝑑</m:t>
                                      </m:r>
                                    </m:sub>
                                  </m:sSub>
                                </m:e>
                              </m:func>
                            </m:den>
                          </m:f>
                        </m:e>
                      </m:nary>
                    </m:oMath>
                  </m:oMathPara>
                </a14:m>
                <a:endParaRPr lang="en-US" altLang="zh-CN" sz="2400" dirty="0" smtClean="0">
                  <a:solidFill>
                    <a:srgbClr val="FFC000"/>
                  </a:solidFill>
                </a:endParaRPr>
              </a:p>
              <a:p>
                <a:pPr lvl="1"/>
                <a:r>
                  <a:rPr lang="en-US" altLang="zh-CN" sz="2000" dirty="0" smtClean="0"/>
                  <a:t>Azimuthal function  </a:t>
                </a:r>
                <a14:m>
                  <m:oMath xmlns:m="http://schemas.openxmlformats.org/officeDocument/2006/math">
                    <m:sSub>
                      <m:sSubPr>
                        <m:ctrlPr>
                          <a:rPr lang="en-US" altLang="zh-CN" sz="1800" i="1">
                            <a:latin typeface="Cambria Math"/>
                            <a:ea typeface="Cambria Math"/>
                          </a:rPr>
                        </m:ctrlPr>
                      </m:sSubPr>
                      <m:e>
                        <m:r>
                          <a:rPr lang="en-US" altLang="zh-CN" sz="1800" i="1">
                            <a:latin typeface="Cambria Math"/>
                            <a:ea typeface="Cambria Math"/>
                          </a:rPr>
                          <m:t>𝑁</m:t>
                        </m:r>
                      </m:e>
                      <m:sub>
                        <m:r>
                          <a:rPr lang="en-US" altLang="zh-CN" sz="1800" i="1">
                            <a:latin typeface="Cambria Math"/>
                            <a:ea typeface="Cambria Math"/>
                          </a:rPr>
                          <m:t>𝑡</m:t>
                        </m:r>
                      </m:sub>
                    </m:sSub>
                    <m:d>
                      <m:dPr>
                        <m:ctrlPr>
                          <a:rPr lang="en-US" altLang="zh-CN" sz="1800" i="1">
                            <a:latin typeface="Cambria Math"/>
                            <a:ea typeface="Cambria Math"/>
                          </a:rPr>
                        </m:ctrlPr>
                      </m:dPr>
                      <m:e>
                        <m:r>
                          <a:rPr lang="en-US" altLang="zh-CN" sz="1800" b="0" i="1" smtClean="0">
                            <a:latin typeface="Cambria Math"/>
                            <a:ea typeface="Cambria Math"/>
                          </a:rPr>
                          <m:t>𝜙</m:t>
                        </m:r>
                      </m:e>
                    </m:d>
                    <m:r>
                      <a:rPr lang="en-US" altLang="zh-CN" sz="1800" b="0" i="1" smtClean="0">
                        <a:latin typeface="Cambria Math"/>
                        <a:ea typeface="Cambria Math"/>
                      </a:rPr>
                      <m:t>=</m:t>
                    </m:r>
                    <m:nary>
                      <m:naryPr>
                        <m:chr m:val="∑"/>
                        <m:supHide m:val="on"/>
                        <m:ctrlPr>
                          <a:rPr lang="en-US" altLang="zh-CN" sz="1800" b="0" i="1" smtClean="0">
                            <a:latin typeface="Cambria Math"/>
                            <a:ea typeface="Cambria Math"/>
                          </a:rPr>
                        </m:ctrlPr>
                      </m:naryPr>
                      <m:sub>
                        <m:r>
                          <a:rPr lang="en-US" altLang="zh-CN" sz="1800" b="0" i="1" smtClean="0">
                            <a:latin typeface="Cambria Math"/>
                            <a:ea typeface="Cambria Math"/>
                          </a:rPr>
                          <m:t>h</m:t>
                        </m:r>
                      </m:sub>
                      <m:sup/>
                      <m:e>
                        <m:f>
                          <m:fPr>
                            <m:ctrlPr>
                              <a:rPr lang="en-US" altLang="zh-CN" sz="1800" b="0" i="1" smtClean="0">
                                <a:latin typeface="Cambria Math"/>
                                <a:ea typeface="Cambria Math"/>
                              </a:rPr>
                            </m:ctrlPr>
                          </m:fPr>
                          <m:num>
                            <m:r>
                              <a:rPr lang="en-US" altLang="zh-CN" sz="1800" b="0" i="1" smtClean="0">
                                <a:latin typeface="Cambria Math"/>
                                <a:ea typeface="Cambria Math"/>
                              </a:rPr>
                              <m:t>1</m:t>
                            </m:r>
                          </m:num>
                          <m:den>
                            <m:r>
                              <a:rPr lang="en-US" altLang="zh-CN" sz="1800" b="0" i="1" smtClean="0">
                                <a:latin typeface="Cambria Math"/>
                                <a:ea typeface="Cambria Math"/>
                              </a:rPr>
                              <m:t>2</m:t>
                            </m:r>
                          </m:den>
                        </m:f>
                        <m:sSup>
                          <m:sSupPr>
                            <m:ctrlPr>
                              <a:rPr lang="en-US" altLang="zh-CN" sz="1800" b="0" i="1" smtClean="0">
                                <a:latin typeface="Cambria Math"/>
                                <a:ea typeface="Cambria Math"/>
                              </a:rPr>
                            </m:ctrlPr>
                          </m:sSupPr>
                          <m:e>
                            <m:d>
                              <m:dPr>
                                <m:begChr m:val="‖"/>
                                <m:endChr m:val="‖"/>
                                <m:ctrlPr>
                                  <a:rPr lang="en-US" altLang="zh-CN" sz="1800" b="0" i="1" smtClean="0">
                                    <a:latin typeface="Cambria Math"/>
                                    <a:ea typeface="Cambria Math"/>
                                  </a:rPr>
                                </m:ctrlPr>
                              </m:dPr>
                              <m:e>
                                <m:f>
                                  <m:fPr>
                                    <m:ctrlPr>
                                      <a:rPr lang="en-US" altLang="zh-CN" sz="1800" b="0" i="1" smtClean="0">
                                        <a:latin typeface="Cambria Math"/>
                                        <a:ea typeface="Cambria Math"/>
                                      </a:rPr>
                                    </m:ctrlPr>
                                  </m:fPr>
                                  <m:num>
                                    <m:r>
                                      <a:rPr lang="en-US" altLang="zh-CN" sz="1800" b="0" i="1" smtClean="0">
                                        <a:latin typeface="Cambria Math"/>
                                        <a:ea typeface="Cambria Math"/>
                                      </a:rPr>
                                      <m:t>𝑑</m:t>
                                    </m:r>
                                    <m:r>
                                      <a:rPr lang="en-US" altLang="zh-CN" sz="1800" b="0" i="1" smtClean="0">
                                        <a:latin typeface="Cambria Math"/>
                                        <a:ea typeface="Cambria Math"/>
                                      </a:rPr>
                                      <m:t>𝜙</m:t>
                                    </m:r>
                                  </m:num>
                                  <m:den>
                                    <m:r>
                                      <a:rPr lang="en-US" altLang="zh-CN" sz="1800" b="0" i="1" smtClean="0">
                                        <a:latin typeface="Cambria Math"/>
                                        <a:ea typeface="Cambria Math"/>
                                      </a:rPr>
                                      <m:t>𝑑h</m:t>
                                    </m:r>
                                  </m:den>
                                </m:f>
                              </m:e>
                            </m:d>
                          </m:e>
                          <m:sup>
                            <m:r>
                              <a:rPr lang="en-US" altLang="zh-CN" sz="1800" b="0" i="1" smtClean="0">
                                <a:latin typeface="Cambria Math"/>
                                <a:ea typeface="Cambria Math"/>
                              </a:rPr>
                              <m:t>−1</m:t>
                            </m:r>
                          </m:sup>
                        </m:sSup>
                        <m:sSub>
                          <m:sSubPr>
                            <m:ctrlPr>
                              <a:rPr lang="en-US" altLang="zh-CN" sz="1800" b="0" i="1" smtClean="0">
                                <a:latin typeface="Cambria Math"/>
                                <a:ea typeface="Cambria Math"/>
                              </a:rPr>
                            </m:ctrlPr>
                          </m:sSubPr>
                          <m:e>
                            <m:r>
                              <a:rPr lang="en-US" altLang="zh-CN" sz="1800" b="0" i="1" smtClean="0">
                                <a:latin typeface="Cambria Math"/>
                                <a:ea typeface="Cambria Math"/>
                              </a:rPr>
                              <m:t>𝐴</m:t>
                            </m:r>
                          </m:e>
                          <m:sub>
                            <m:r>
                              <a:rPr lang="en-US" altLang="zh-CN" sz="1800" b="0" i="1" smtClean="0">
                                <a:latin typeface="Cambria Math"/>
                                <a:ea typeface="Cambria Math"/>
                              </a:rPr>
                              <m:t>𝑡</m:t>
                            </m:r>
                          </m:sub>
                        </m:sSub>
                        <m:r>
                          <a:rPr lang="en-US" altLang="zh-CN" sz="1800" b="0" i="1" smtClean="0">
                            <a:latin typeface="Cambria Math"/>
                            <a:ea typeface="Cambria Math"/>
                          </a:rPr>
                          <m:t>(</m:t>
                        </m:r>
                        <m:sSub>
                          <m:sSubPr>
                            <m:ctrlPr>
                              <a:rPr lang="en-US" altLang="zh-CN" sz="1800" b="0" i="1" smtClean="0">
                                <a:latin typeface="Cambria Math"/>
                                <a:ea typeface="Cambria Math"/>
                              </a:rPr>
                            </m:ctrlPr>
                          </m:sSubPr>
                          <m:e>
                            <m:r>
                              <a:rPr lang="en-US" altLang="zh-CN" sz="1800" b="0" i="1" smtClean="0">
                                <a:latin typeface="Cambria Math"/>
                                <a:ea typeface="Cambria Math"/>
                              </a:rPr>
                              <m:t>𝜃</m:t>
                            </m:r>
                          </m:e>
                          <m:sub>
                            <m:r>
                              <a:rPr lang="en-US" altLang="zh-CN" sz="1800" b="0" i="1" smtClean="0">
                                <a:latin typeface="Cambria Math"/>
                                <a:ea typeface="Cambria Math"/>
                              </a:rPr>
                              <m:t>𝑑</m:t>
                            </m:r>
                          </m:sub>
                        </m:sSub>
                        <m:r>
                          <a:rPr lang="en-US" altLang="zh-CN" sz="1800" b="0" i="1" smtClean="0">
                            <a:latin typeface="Cambria Math"/>
                            <a:ea typeface="Cambria Math"/>
                          </a:rPr>
                          <m:t>,</m:t>
                        </m:r>
                        <m:r>
                          <a:rPr lang="en-US" altLang="zh-CN" sz="1800" b="0" i="1" smtClean="0">
                            <a:latin typeface="Cambria Math"/>
                            <a:ea typeface="Cambria Math"/>
                          </a:rPr>
                          <m:t>h</m:t>
                        </m:r>
                        <m:r>
                          <a:rPr lang="en-US" altLang="zh-CN" sz="1800" b="0" i="1" smtClean="0">
                            <a:latin typeface="Cambria Math"/>
                            <a:ea typeface="Cambria Math"/>
                          </a:rPr>
                          <m:t>)</m:t>
                        </m:r>
                      </m:e>
                    </m:nary>
                  </m:oMath>
                </a14:m>
                <a:endParaRPr lang="en-US" altLang="zh-CN" sz="1800" dirty="0" smtClean="0"/>
              </a:p>
              <a:p>
                <a:pPr lvl="2"/>
                <a:r>
                  <a:rPr lang="en-US" altLang="zh-CN" sz="1800" dirty="0" smtClean="0"/>
                  <a:t>Complex analytic functions</a:t>
                </a:r>
              </a:p>
              <a:p>
                <a:pPr lvl="2"/>
                <a:r>
                  <a:rPr lang="en-US" altLang="zh-CN" sz="1800" dirty="0" smtClean="0"/>
                  <a:t>Different for each mode </a:t>
                </a:r>
              </a:p>
              <a:p>
                <a:pPr marL="914400" lvl="2" indent="0">
                  <a:buNone/>
                </a:pPr>
                <a:endParaRPr lang="en-US" altLang="zh-CN" sz="1800" dirty="0"/>
              </a:p>
              <a:p>
                <a:pPr lvl="2"/>
                <a:endParaRPr lang="en-US" altLang="zh-CN" sz="1800" dirty="0" smtClean="0"/>
              </a:p>
              <a:p>
                <a:pPr lvl="2"/>
                <a:endParaRPr lang="en-US" altLang="zh-CN" sz="1800" dirty="0"/>
              </a:p>
              <a:p>
                <a:pPr lvl="2"/>
                <a:endParaRPr lang="en-US" altLang="zh-CN" sz="1800" dirty="0" smtClean="0"/>
              </a:p>
              <a:p>
                <a:pPr lvl="3"/>
                <a14:m>
                  <m:oMath xmlns:m="http://schemas.openxmlformats.org/officeDocument/2006/math">
                    <m:r>
                      <m:rPr>
                        <m:sty m:val="p"/>
                      </m:rPr>
                      <a:rPr lang="en-US" altLang="zh-CN" sz="1600">
                        <a:solidFill>
                          <a:schemeClr val="bg1"/>
                        </a:solidFill>
                        <a:latin typeface="Cambria Math"/>
                      </a:rPr>
                      <m:t>F</m:t>
                    </m:r>
                    <m:r>
                      <a:rPr lang="en-US" altLang="zh-CN" sz="1600">
                        <a:solidFill>
                          <a:schemeClr val="bg1"/>
                        </a:solidFill>
                        <a:latin typeface="Cambria Math"/>
                      </a:rPr>
                      <m:t>(</m:t>
                    </m:r>
                    <m:r>
                      <a:rPr lang="en-US" altLang="zh-CN" sz="1600" i="1">
                        <a:solidFill>
                          <a:schemeClr val="bg1"/>
                        </a:solidFill>
                        <a:latin typeface="Cambria Math"/>
                      </a:rPr>
                      <m:t>𝜂</m:t>
                    </m:r>
                    <m:r>
                      <a:rPr lang="en-US" altLang="zh-CN" sz="1600" i="1">
                        <a:solidFill>
                          <a:schemeClr val="bg1"/>
                        </a:solidFill>
                        <a:latin typeface="Cambria Math"/>
                      </a:rPr>
                      <m:t>, </m:t>
                    </m:r>
                    <m:sSub>
                      <m:sSubPr>
                        <m:ctrlPr>
                          <a:rPr lang="en-US" altLang="zh-CN" sz="1600" i="1">
                            <a:solidFill>
                              <a:schemeClr val="bg1"/>
                            </a:solidFill>
                            <a:latin typeface="Cambria Math"/>
                          </a:rPr>
                        </m:ctrlPr>
                      </m:sSubPr>
                      <m:e>
                        <m:r>
                          <a:rPr lang="en-US" altLang="zh-CN" sz="1600" i="1">
                            <a:solidFill>
                              <a:schemeClr val="bg1"/>
                            </a:solidFill>
                            <a:latin typeface="Cambria Math"/>
                          </a:rPr>
                          <m:t>𝜃</m:t>
                        </m:r>
                      </m:e>
                      <m:sub>
                        <m:r>
                          <a:rPr lang="en-US" altLang="zh-CN" sz="1600" i="1">
                            <a:solidFill>
                              <a:schemeClr val="bg1"/>
                            </a:solidFill>
                            <a:latin typeface="Cambria Math"/>
                          </a:rPr>
                          <m:t>𝑑</m:t>
                        </m:r>
                      </m:sub>
                    </m:sSub>
                    <m:r>
                      <a:rPr lang="en-US" altLang="zh-CN" sz="1600" i="1">
                        <a:solidFill>
                          <a:schemeClr val="bg1"/>
                        </a:solidFill>
                        <a:latin typeface="Cambria Math"/>
                      </a:rPr>
                      <m:t>,</m:t>
                    </m:r>
                    <m:r>
                      <a:rPr lang="en-US" altLang="zh-CN" sz="1600" i="1">
                        <a:solidFill>
                          <a:schemeClr val="bg1"/>
                        </a:solidFill>
                        <a:latin typeface="Cambria Math"/>
                      </a:rPr>
                      <m:t>h</m:t>
                    </m:r>
                    <m:r>
                      <a:rPr lang="en-US" altLang="zh-CN" sz="1600">
                        <a:solidFill>
                          <a:schemeClr val="bg1"/>
                        </a:solidFill>
                        <a:latin typeface="Cambria Math"/>
                      </a:rPr>
                      <m:t>)</m:t>
                    </m:r>
                  </m:oMath>
                </a14:m>
                <a:r>
                  <a:rPr lang="en-US" altLang="zh-CN" sz="1600" dirty="0" smtClean="0">
                    <a:solidFill>
                      <a:schemeClr val="bg1"/>
                    </a:solidFill>
                  </a:rPr>
                  <a:t>  Fresnel reflection term</a:t>
                </a:r>
              </a:p>
              <a:p>
                <a:pPr lvl="3"/>
                <a14:m>
                  <m:oMath xmlns:m="http://schemas.openxmlformats.org/officeDocument/2006/math">
                    <m:r>
                      <a:rPr lang="en-US" altLang="zh-CN" sz="1600" i="1">
                        <a:solidFill>
                          <a:schemeClr val="bg1"/>
                        </a:solidFill>
                        <a:latin typeface="Cambria Math"/>
                        <a:ea typeface="Cambria Math"/>
                      </a:rPr>
                      <m:t>𝑇</m:t>
                    </m:r>
                    <m:d>
                      <m:dPr>
                        <m:ctrlPr>
                          <a:rPr lang="en-US" altLang="zh-CN" sz="1600" i="1">
                            <a:solidFill>
                              <a:schemeClr val="bg1"/>
                            </a:solidFill>
                            <a:latin typeface="Cambria Math"/>
                            <a:ea typeface="Cambria Math"/>
                          </a:rPr>
                        </m:ctrlPr>
                      </m:dPr>
                      <m:e>
                        <m:sSubSup>
                          <m:sSubSupPr>
                            <m:ctrlPr>
                              <a:rPr lang="en-US" altLang="zh-CN" sz="1600" i="1">
                                <a:solidFill>
                                  <a:schemeClr val="bg1"/>
                                </a:solidFill>
                                <a:latin typeface="Cambria Math"/>
                                <a:ea typeface="Cambria Math"/>
                              </a:rPr>
                            </m:ctrlPr>
                          </m:sSubSupPr>
                          <m:e>
                            <m:r>
                              <a:rPr lang="en-US" altLang="zh-CN" sz="1600" i="1">
                                <a:solidFill>
                                  <a:schemeClr val="bg1"/>
                                </a:solidFill>
                                <a:latin typeface="Cambria Math"/>
                                <a:ea typeface="Cambria Math"/>
                              </a:rPr>
                              <m:t>𝜎</m:t>
                            </m:r>
                          </m:e>
                          <m:sub>
                            <m:r>
                              <a:rPr lang="en-US" altLang="zh-CN" sz="1600" i="1">
                                <a:solidFill>
                                  <a:schemeClr val="bg1"/>
                                </a:solidFill>
                                <a:latin typeface="Cambria Math"/>
                                <a:ea typeface="Cambria Math"/>
                              </a:rPr>
                              <m:t>𝑎</m:t>
                            </m:r>
                          </m:sub>
                          <m:sup>
                            <m:r>
                              <a:rPr lang="en-US" altLang="zh-CN" sz="1600" i="1">
                                <a:solidFill>
                                  <a:schemeClr val="bg1"/>
                                </a:solidFill>
                                <a:latin typeface="Cambria Math"/>
                                <a:ea typeface="Cambria Math"/>
                              </a:rPr>
                              <m:t>′</m:t>
                            </m:r>
                          </m:sup>
                        </m:sSubSup>
                        <m:r>
                          <a:rPr lang="en-US" altLang="zh-CN" sz="1600" i="1">
                            <a:solidFill>
                              <a:schemeClr val="bg1"/>
                            </a:solidFill>
                            <a:latin typeface="Cambria Math"/>
                            <a:ea typeface="Cambria Math"/>
                          </a:rPr>
                          <m:t>,</m:t>
                        </m:r>
                        <m:r>
                          <a:rPr lang="en-US" altLang="zh-CN" sz="1600" i="1">
                            <a:solidFill>
                              <a:schemeClr val="bg1"/>
                            </a:solidFill>
                            <a:latin typeface="Cambria Math"/>
                            <a:ea typeface="Cambria Math"/>
                          </a:rPr>
                          <m:t>h</m:t>
                        </m:r>
                      </m:e>
                    </m:d>
                  </m:oMath>
                </a14:m>
                <a:r>
                  <a:rPr lang="en-US" altLang="zh-CN" sz="1600" dirty="0" smtClean="0">
                    <a:solidFill>
                      <a:schemeClr val="bg1"/>
                    </a:solidFill>
                  </a:rPr>
                  <a:t>      exponential attenuation term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752" b="-4043"/>
                </a:stretch>
              </a:blipFill>
            </p:spPr>
            <p:txBody>
              <a:bodyPr/>
              <a:lstStyle/>
              <a:p>
                <a:r>
                  <a:rPr lang="zh-CN" altLang="en-US">
                    <a:noFill/>
                  </a:rPr>
                  <a:t> </a:t>
                </a:r>
              </a:p>
            </p:txBody>
          </p:sp>
        </mc:Fallback>
      </mc:AlternateContent>
      <p:grpSp>
        <p:nvGrpSpPr>
          <p:cNvPr id="69" name="组合 68"/>
          <p:cNvGrpSpPr/>
          <p:nvPr/>
        </p:nvGrpSpPr>
        <p:grpSpPr>
          <a:xfrm>
            <a:off x="6400799" y="3505200"/>
            <a:ext cx="2563711" cy="2169294"/>
            <a:chOff x="1981200" y="2133600"/>
            <a:chExt cx="4502727" cy="3810000"/>
          </a:xfrm>
        </p:grpSpPr>
        <p:sp>
          <p:nvSpPr>
            <p:cNvPr id="70" name="椭圆 69"/>
            <p:cNvSpPr/>
            <p:nvPr/>
          </p:nvSpPr>
          <p:spPr>
            <a:xfrm>
              <a:off x="2890404" y="2912918"/>
              <a:ext cx="2511136" cy="2511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箭头连接符 70"/>
            <p:cNvCxnSpPr/>
            <p:nvPr/>
          </p:nvCxnSpPr>
          <p:spPr>
            <a:xfrm>
              <a:off x="1981200" y="3259282"/>
              <a:ext cx="1298864"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2630632" y="2678243"/>
              <a:ext cx="1601932" cy="1490243"/>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70" idx="1"/>
            </p:cNvCxnSpPr>
            <p:nvPr/>
          </p:nvCxnSpPr>
          <p:spPr>
            <a:xfrm flipV="1">
              <a:off x="3258152" y="2133600"/>
              <a:ext cx="281684" cy="114706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3280064" y="3271669"/>
              <a:ext cx="2078182" cy="593749"/>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flipV="1">
              <a:off x="4232563" y="3568543"/>
              <a:ext cx="2251364" cy="599943"/>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a:off x="5358245" y="3865418"/>
              <a:ext cx="909204" cy="60613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V="1">
              <a:off x="3713018" y="4168486"/>
              <a:ext cx="519545" cy="1775114"/>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flipH="1">
              <a:off x="2890404" y="5424057"/>
              <a:ext cx="980052" cy="51954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矩形 3"/>
              <p:cNvSpPr/>
              <p:nvPr/>
            </p:nvSpPr>
            <p:spPr>
              <a:xfrm>
                <a:off x="1102425" y="4419600"/>
                <a:ext cx="5956054" cy="1104020"/>
              </a:xfrm>
              <a:prstGeom prst="rect">
                <a:avLst/>
              </a:prstGeom>
            </p:spPr>
            <p:txBody>
              <a:bodyPr wrap="none">
                <a:spAutoFit/>
              </a:bodyPr>
              <a:lstStyle/>
              <a:p>
                <a:pPr lvl="1"/>
                <a:r>
                  <a:rPr lang="en-US" altLang="zh-CN" b="0" dirty="0" smtClean="0">
                    <a:solidFill>
                      <a:schemeClr val="bg1"/>
                    </a:solidFill>
                    <a:cs typeface="+mn-cs"/>
                  </a:rPr>
                  <a:t> </a:t>
                </a:r>
                <a14:m>
                  <m:oMath xmlns:m="http://schemas.openxmlformats.org/officeDocument/2006/math">
                    <m:sSub>
                      <m:sSubPr>
                        <m:ctrlPr>
                          <a:rPr lang="en-US" altLang="zh-CN" b="0" i="1" smtClean="0">
                            <a:solidFill>
                              <a:schemeClr val="bg1"/>
                            </a:solidFill>
                            <a:latin typeface="Cambria Math"/>
                            <a:cs typeface="+mn-cs"/>
                          </a:rPr>
                        </m:ctrlPr>
                      </m:sSubPr>
                      <m:e>
                        <m:r>
                          <m:rPr>
                            <m:sty m:val="p"/>
                          </m:rPr>
                          <a:rPr lang="en-US" altLang="zh-CN" b="0" i="0" smtClean="0">
                            <a:solidFill>
                              <a:schemeClr val="bg1"/>
                            </a:solidFill>
                            <a:latin typeface="Cambria Math"/>
                            <a:cs typeface="+mn-cs"/>
                          </a:rPr>
                          <m:t>A</m:t>
                        </m:r>
                      </m:e>
                      <m:sub>
                        <m:r>
                          <m:rPr>
                            <m:sty m:val="p"/>
                          </m:rPr>
                          <a:rPr lang="en-US" altLang="zh-CN" b="0" i="0" smtClean="0">
                            <a:solidFill>
                              <a:schemeClr val="bg1"/>
                            </a:solidFill>
                            <a:latin typeface="Cambria Math"/>
                            <a:cs typeface="+mn-cs"/>
                          </a:rPr>
                          <m:t>R</m:t>
                        </m:r>
                      </m:sub>
                    </m:sSub>
                    <m:r>
                      <a:rPr lang="en-US" altLang="zh-CN" i="1">
                        <a:solidFill>
                          <a:schemeClr val="bg1"/>
                        </a:solidFill>
                        <a:latin typeface="Cambria Math"/>
                        <a:ea typeface="Cambria Math"/>
                      </a:rPr>
                      <m:t>(</m:t>
                    </m:r>
                    <m:sSub>
                      <m:sSubPr>
                        <m:ctrlPr>
                          <a:rPr lang="en-US" altLang="zh-CN" i="1">
                            <a:solidFill>
                              <a:schemeClr val="bg1"/>
                            </a:solidFill>
                            <a:latin typeface="Cambria Math"/>
                            <a:ea typeface="Cambria Math"/>
                          </a:rPr>
                        </m:ctrlPr>
                      </m:sSubPr>
                      <m:e>
                        <m:r>
                          <a:rPr lang="en-US" altLang="zh-CN" i="1">
                            <a:solidFill>
                              <a:schemeClr val="bg1"/>
                            </a:solidFill>
                            <a:latin typeface="Cambria Math"/>
                            <a:ea typeface="Cambria Math"/>
                          </a:rPr>
                          <m:t>𝜃</m:t>
                        </m:r>
                      </m:e>
                      <m:sub>
                        <m:r>
                          <a:rPr lang="en-US" altLang="zh-CN" i="1">
                            <a:solidFill>
                              <a:schemeClr val="bg1"/>
                            </a:solidFill>
                            <a:latin typeface="Cambria Math"/>
                            <a:ea typeface="Cambria Math"/>
                          </a:rPr>
                          <m:t>𝑑</m:t>
                        </m:r>
                      </m:sub>
                    </m:sSub>
                    <m:r>
                      <a:rPr lang="en-US" altLang="zh-CN" i="1">
                        <a:solidFill>
                          <a:schemeClr val="bg1"/>
                        </a:solidFill>
                        <a:latin typeface="Cambria Math"/>
                        <a:ea typeface="Cambria Math"/>
                      </a:rPr>
                      <m:t>,</m:t>
                    </m:r>
                    <m:r>
                      <a:rPr lang="en-US" altLang="zh-CN" i="1">
                        <a:solidFill>
                          <a:schemeClr val="bg1"/>
                        </a:solidFill>
                        <a:latin typeface="Cambria Math"/>
                        <a:ea typeface="Cambria Math"/>
                      </a:rPr>
                      <m:t>h</m:t>
                    </m:r>
                    <m:r>
                      <a:rPr lang="en-US" altLang="zh-CN" i="1">
                        <a:solidFill>
                          <a:schemeClr val="bg1"/>
                        </a:solidFill>
                        <a:latin typeface="Cambria Math"/>
                        <a:ea typeface="Cambria Math"/>
                      </a:rPr>
                      <m:t>)</m:t>
                    </m:r>
                    <m:r>
                      <a:rPr lang="en-US" altLang="zh-CN">
                        <a:solidFill>
                          <a:schemeClr val="bg1"/>
                        </a:solidFill>
                        <a:latin typeface="Cambria Math"/>
                        <a:cs typeface="+mn-cs"/>
                      </a:rPr>
                      <m:t>=</m:t>
                    </m:r>
                    <m:r>
                      <m:rPr>
                        <m:sty m:val="p"/>
                      </m:rPr>
                      <a:rPr lang="en-US" altLang="zh-CN" b="0" i="0" smtClean="0">
                        <a:solidFill>
                          <a:schemeClr val="bg1"/>
                        </a:solidFill>
                        <a:latin typeface="Cambria Math"/>
                        <a:cs typeface="+mn-cs"/>
                      </a:rPr>
                      <m:t>F</m:t>
                    </m:r>
                    <m:r>
                      <a:rPr lang="en-US" altLang="zh-CN" b="0" i="0" smtClean="0">
                        <a:solidFill>
                          <a:schemeClr val="bg1"/>
                        </a:solidFill>
                        <a:latin typeface="Cambria Math"/>
                        <a:cs typeface="+mn-cs"/>
                      </a:rPr>
                      <m:t>(</m:t>
                    </m:r>
                    <m:r>
                      <a:rPr lang="en-US" altLang="zh-CN" b="0" i="1" smtClean="0">
                        <a:solidFill>
                          <a:schemeClr val="bg1"/>
                        </a:solidFill>
                        <a:latin typeface="Cambria Math"/>
                        <a:cs typeface="+mn-cs"/>
                      </a:rPr>
                      <m:t>𝜂</m:t>
                    </m:r>
                    <m:r>
                      <a:rPr lang="en-US" altLang="zh-CN" b="0" i="1" smtClean="0">
                        <a:solidFill>
                          <a:schemeClr val="bg1"/>
                        </a:solidFill>
                        <a:latin typeface="Cambria Math"/>
                        <a:cs typeface="+mn-cs"/>
                      </a:rPr>
                      <m:t>, </m:t>
                    </m:r>
                    <m:sSub>
                      <m:sSubPr>
                        <m:ctrlPr>
                          <a:rPr lang="en-US" altLang="zh-CN" b="0" i="1" smtClean="0">
                            <a:solidFill>
                              <a:schemeClr val="bg1"/>
                            </a:solidFill>
                            <a:latin typeface="Cambria Math"/>
                            <a:cs typeface="+mn-cs"/>
                          </a:rPr>
                        </m:ctrlPr>
                      </m:sSubPr>
                      <m:e>
                        <m:r>
                          <a:rPr lang="en-US" altLang="zh-CN" b="0" i="1" smtClean="0">
                            <a:solidFill>
                              <a:schemeClr val="bg1"/>
                            </a:solidFill>
                            <a:latin typeface="Cambria Math"/>
                            <a:cs typeface="+mn-cs"/>
                          </a:rPr>
                          <m:t>𝜃</m:t>
                        </m:r>
                      </m:e>
                      <m:sub>
                        <m:r>
                          <a:rPr lang="en-US" altLang="zh-CN" b="0" i="1" smtClean="0">
                            <a:solidFill>
                              <a:schemeClr val="bg1"/>
                            </a:solidFill>
                            <a:latin typeface="Cambria Math"/>
                            <a:cs typeface="+mn-cs"/>
                          </a:rPr>
                          <m:t>𝑑</m:t>
                        </m:r>
                      </m:sub>
                    </m:sSub>
                    <m:r>
                      <a:rPr lang="en-US" altLang="zh-CN" b="0" i="1" smtClean="0">
                        <a:solidFill>
                          <a:schemeClr val="bg1"/>
                        </a:solidFill>
                        <a:latin typeface="Cambria Math"/>
                        <a:cs typeface="+mn-cs"/>
                      </a:rPr>
                      <m:t>,</m:t>
                    </m:r>
                    <m:r>
                      <a:rPr lang="en-US" altLang="zh-CN" b="0" i="1" smtClean="0">
                        <a:solidFill>
                          <a:schemeClr val="bg1"/>
                        </a:solidFill>
                        <a:latin typeface="Cambria Math"/>
                        <a:cs typeface="+mn-cs"/>
                      </a:rPr>
                      <m:t>h</m:t>
                    </m:r>
                    <m:r>
                      <a:rPr lang="en-US" altLang="zh-CN" b="0" i="0" smtClean="0">
                        <a:solidFill>
                          <a:schemeClr val="bg1"/>
                        </a:solidFill>
                        <a:latin typeface="Cambria Math"/>
                        <a:cs typeface="+mn-cs"/>
                      </a:rPr>
                      <m:t>)</m:t>
                    </m:r>
                  </m:oMath>
                </a14:m>
                <a:endParaRPr lang="en-US" altLang="zh-CN" dirty="0" smtClean="0">
                  <a:solidFill>
                    <a:schemeClr val="bg1"/>
                  </a:solidFill>
                  <a:latin typeface="+mn-lt"/>
                  <a:cs typeface="+mn-cs"/>
                </a:endParaRPr>
              </a:p>
              <a:p>
                <a:pPr lvl="1"/>
                <a:r>
                  <a:rPr lang="en-US" altLang="zh-CN" b="0" dirty="0" smtClean="0">
                    <a:solidFill>
                      <a:schemeClr val="bg1"/>
                    </a:solidFill>
                    <a:cs typeface="+mn-cs"/>
                  </a:rPr>
                  <a:t> </a:t>
                </a:r>
                <a14:m>
                  <m:oMath xmlns:m="http://schemas.openxmlformats.org/officeDocument/2006/math">
                    <m:sSub>
                      <m:sSubPr>
                        <m:ctrlPr>
                          <a:rPr lang="en-US" altLang="zh-CN" b="0" i="1" smtClean="0">
                            <a:solidFill>
                              <a:schemeClr val="bg1"/>
                            </a:solidFill>
                            <a:latin typeface="Cambria Math"/>
                            <a:cs typeface="+mn-cs"/>
                          </a:rPr>
                        </m:ctrlPr>
                      </m:sSubPr>
                      <m:e>
                        <m:r>
                          <a:rPr lang="en-US" altLang="zh-CN" b="0" i="1" smtClean="0">
                            <a:solidFill>
                              <a:schemeClr val="bg1"/>
                            </a:solidFill>
                            <a:latin typeface="Cambria Math"/>
                            <a:cs typeface="+mn-cs"/>
                          </a:rPr>
                          <m:t>𝐴</m:t>
                        </m:r>
                      </m:e>
                      <m:sub>
                        <m:r>
                          <a:rPr lang="en-US" altLang="zh-CN" b="0" i="1" smtClean="0">
                            <a:solidFill>
                              <a:schemeClr val="bg1"/>
                            </a:solidFill>
                            <a:latin typeface="Cambria Math"/>
                            <a:cs typeface="+mn-cs"/>
                          </a:rPr>
                          <m:t>𝑇𝑇</m:t>
                        </m:r>
                      </m:sub>
                    </m:sSub>
                    <m:d>
                      <m:dPr>
                        <m:ctrlPr>
                          <a:rPr lang="en-US" altLang="zh-CN" b="0" i="1" smtClean="0">
                            <a:solidFill>
                              <a:schemeClr val="bg1"/>
                            </a:solidFill>
                            <a:latin typeface="Cambria Math"/>
                            <a:ea typeface="Cambria Math"/>
                            <a:cs typeface="+mn-cs"/>
                          </a:rPr>
                        </m:ctrlPr>
                      </m:dPr>
                      <m:e>
                        <m:sSub>
                          <m:sSubPr>
                            <m:ctrlPr>
                              <a:rPr lang="en-US" altLang="zh-CN" i="1">
                                <a:solidFill>
                                  <a:schemeClr val="bg1"/>
                                </a:solidFill>
                                <a:latin typeface="Cambria Math"/>
                                <a:ea typeface="Cambria Math"/>
                              </a:rPr>
                            </m:ctrlPr>
                          </m:sSubPr>
                          <m:e>
                            <m:r>
                              <a:rPr lang="en-US" altLang="zh-CN" i="1">
                                <a:solidFill>
                                  <a:schemeClr val="bg1"/>
                                </a:solidFill>
                                <a:latin typeface="Cambria Math"/>
                                <a:ea typeface="Cambria Math"/>
                              </a:rPr>
                              <m:t>𝜃</m:t>
                            </m:r>
                          </m:e>
                          <m:sub>
                            <m:r>
                              <a:rPr lang="en-US" altLang="zh-CN" i="1">
                                <a:solidFill>
                                  <a:schemeClr val="bg1"/>
                                </a:solidFill>
                                <a:latin typeface="Cambria Math"/>
                                <a:ea typeface="Cambria Math"/>
                              </a:rPr>
                              <m:t>𝑑</m:t>
                            </m:r>
                          </m:sub>
                        </m:sSub>
                        <m:r>
                          <a:rPr lang="en-US" altLang="zh-CN" i="1">
                            <a:solidFill>
                              <a:schemeClr val="bg1"/>
                            </a:solidFill>
                            <a:latin typeface="Cambria Math"/>
                            <a:ea typeface="Cambria Math"/>
                          </a:rPr>
                          <m:t>,</m:t>
                        </m:r>
                        <m:r>
                          <a:rPr lang="en-US" altLang="zh-CN" i="1">
                            <a:solidFill>
                              <a:schemeClr val="bg1"/>
                            </a:solidFill>
                            <a:latin typeface="Cambria Math"/>
                            <a:ea typeface="Cambria Math"/>
                          </a:rPr>
                          <m:t>h</m:t>
                        </m:r>
                      </m:e>
                    </m:d>
                    <m:r>
                      <a:rPr lang="en-US" altLang="zh-CN" b="0" i="1" smtClean="0">
                        <a:solidFill>
                          <a:schemeClr val="bg1"/>
                        </a:solidFill>
                        <a:latin typeface="Cambria Math"/>
                        <a:ea typeface="Cambria Math"/>
                      </a:rPr>
                      <m:t>=</m:t>
                    </m:r>
                    <m:sSup>
                      <m:sSupPr>
                        <m:ctrlPr>
                          <a:rPr lang="en-US" altLang="zh-CN" b="0" i="1" smtClean="0">
                            <a:solidFill>
                              <a:schemeClr val="bg1"/>
                            </a:solidFill>
                            <a:latin typeface="Cambria Math"/>
                            <a:ea typeface="Cambria Math"/>
                          </a:rPr>
                        </m:ctrlPr>
                      </m:sSupPr>
                      <m:e>
                        <m:d>
                          <m:dPr>
                            <m:ctrlPr>
                              <a:rPr lang="en-US" altLang="zh-CN" b="0" i="1" smtClean="0">
                                <a:solidFill>
                                  <a:schemeClr val="bg1"/>
                                </a:solidFill>
                                <a:latin typeface="Cambria Math"/>
                                <a:ea typeface="Cambria Math"/>
                              </a:rPr>
                            </m:ctrlPr>
                          </m:dPr>
                          <m:e>
                            <m:r>
                              <a:rPr lang="en-US" altLang="zh-CN" b="0" i="1" smtClean="0">
                                <a:solidFill>
                                  <a:schemeClr val="bg1"/>
                                </a:solidFill>
                                <a:latin typeface="Cambria Math"/>
                                <a:ea typeface="Cambria Math"/>
                              </a:rPr>
                              <m:t>1−</m:t>
                            </m:r>
                            <m:r>
                              <m:rPr>
                                <m:sty m:val="p"/>
                              </m:rPr>
                              <a:rPr lang="en-US" altLang="zh-CN">
                                <a:solidFill>
                                  <a:schemeClr val="bg1"/>
                                </a:solidFill>
                                <a:latin typeface="Cambria Math"/>
                              </a:rPr>
                              <m:t>F</m:t>
                            </m:r>
                            <m:d>
                              <m:dPr>
                                <m:ctrlPr>
                                  <a:rPr lang="en-US" altLang="zh-CN" i="1">
                                    <a:solidFill>
                                      <a:schemeClr val="bg1"/>
                                    </a:solidFill>
                                    <a:latin typeface="Cambria Math"/>
                                  </a:rPr>
                                </m:ctrlPr>
                              </m:dPr>
                              <m:e>
                                <m:r>
                                  <a:rPr lang="en-US" altLang="zh-CN" i="1">
                                    <a:solidFill>
                                      <a:schemeClr val="bg1"/>
                                    </a:solidFill>
                                    <a:latin typeface="Cambria Math"/>
                                  </a:rPr>
                                  <m:t>𝜂</m:t>
                                </m:r>
                                <m:r>
                                  <a:rPr lang="en-US" altLang="zh-CN" i="1">
                                    <a:solidFill>
                                      <a:schemeClr val="bg1"/>
                                    </a:solidFill>
                                    <a:latin typeface="Cambria Math"/>
                                  </a:rPr>
                                  <m:t>, </m:t>
                                </m:r>
                                <m:sSub>
                                  <m:sSubPr>
                                    <m:ctrlPr>
                                      <a:rPr lang="en-US" altLang="zh-CN" i="1">
                                        <a:solidFill>
                                          <a:schemeClr val="bg1"/>
                                        </a:solidFill>
                                        <a:latin typeface="Cambria Math"/>
                                      </a:rPr>
                                    </m:ctrlPr>
                                  </m:sSubPr>
                                  <m:e>
                                    <m:r>
                                      <a:rPr lang="en-US" altLang="zh-CN" i="1">
                                        <a:solidFill>
                                          <a:schemeClr val="bg1"/>
                                        </a:solidFill>
                                        <a:latin typeface="Cambria Math"/>
                                      </a:rPr>
                                      <m:t>𝜃</m:t>
                                    </m:r>
                                  </m:e>
                                  <m:sub>
                                    <m:r>
                                      <a:rPr lang="en-US" altLang="zh-CN" i="1">
                                        <a:solidFill>
                                          <a:schemeClr val="bg1"/>
                                        </a:solidFill>
                                        <a:latin typeface="Cambria Math"/>
                                      </a:rPr>
                                      <m:t>𝑑</m:t>
                                    </m:r>
                                  </m:sub>
                                </m:sSub>
                                <m:r>
                                  <a:rPr lang="en-US" altLang="zh-CN" i="1">
                                    <a:solidFill>
                                      <a:schemeClr val="bg1"/>
                                    </a:solidFill>
                                    <a:latin typeface="Cambria Math"/>
                                  </a:rPr>
                                  <m:t>,</m:t>
                                </m:r>
                                <m:r>
                                  <a:rPr lang="en-US" altLang="zh-CN" i="1">
                                    <a:solidFill>
                                      <a:schemeClr val="bg1"/>
                                    </a:solidFill>
                                    <a:latin typeface="Cambria Math"/>
                                  </a:rPr>
                                  <m:t>h</m:t>
                                </m:r>
                              </m:e>
                            </m:d>
                          </m:e>
                        </m:d>
                      </m:e>
                      <m:sup>
                        <m:r>
                          <a:rPr lang="en-US" altLang="zh-CN" b="0" i="1" smtClean="0">
                            <a:solidFill>
                              <a:schemeClr val="bg1"/>
                            </a:solidFill>
                            <a:latin typeface="Cambria Math"/>
                            <a:ea typeface="Cambria Math"/>
                          </a:rPr>
                          <m:t>2</m:t>
                        </m:r>
                      </m:sup>
                    </m:sSup>
                    <m:r>
                      <a:rPr lang="en-US" altLang="zh-CN" b="0" i="1" smtClean="0">
                        <a:solidFill>
                          <a:schemeClr val="bg1"/>
                        </a:solidFill>
                        <a:latin typeface="Cambria Math"/>
                        <a:ea typeface="Cambria Math"/>
                      </a:rPr>
                      <m:t>𝑇</m:t>
                    </m:r>
                    <m:d>
                      <m:dPr>
                        <m:ctrlPr>
                          <a:rPr lang="en-US" altLang="zh-CN" b="0" i="1" smtClean="0">
                            <a:solidFill>
                              <a:schemeClr val="bg1"/>
                            </a:solidFill>
                            <a:latin typeface="Cambria Math"/>
                            <a:ea typeface="Cambria Math"/>
                          </a:rPr>
                        </m:ctrlPr>
                      </m:dPr>
                      <m:e>
                        <m:sSubSup>
                          <m:sSubSupPr>
                            <m:ctrlPr>
                              <a:rPr lang="en-US" altLang="zh-CN" b="0" i="1" smtClean="0">
                                <a:solidFill>
                                  <a:schemeClr val="bg1"/>
                                </a:solidFill>
                                <a:latin typeface="Cambria Math"/>
                                <a:ea typeface="Cambria Math"/>
                              </a:rPr>
                            </m:ctrlPr>
                          </m:sSubSupPr>
                          <m:e>
                            <m:r>
                              <a:rPr lang="en-US" altLang="zh-CN" b="0" i="1" smtClean="0">
                                <a:solidFill>
                                  <a:schemeClr val="bg1"/>
                                </a:solidFill>
                                <a:latin typeface="Cambria Math"/>
                                <a:ea typeface="Cambria Math"/>
                              </a:rPr>
                              <m:t>𝜎</m:t>
                            </m:r>
                          </m:e>
                          <m:sub>
                            <m:r>
                              <a:rPr lang="en-US" altLang="zh-CN" b="0" i="1" smtClean="0">
                                <a:solidFill>
                                  <a:schemeClr val="bg1"/>
                                </a:solidFill>
                                <a:latin typeface="Cambria Math"/>
                                <a:ea typeface="Cambria Math"/>
                              </a:rPr>
                              <m:t>𝑎</m:t>
                            </m:r>
                          </m:sub>
                          <m:sup>
                            <m:r>
                              <a:rPr lang="en-US" altLang="zh-CN" b="0" i="1" smtClean="0">
                                <a:solidFill>
                                  <a:schemeClr val="bg1"/>
                                </a:solidFill>
                                <a:latin typeface="Cambria Math"/>
                                <a:ea typeface="Cambria Math"/>
                              </a:rPr>
                              <m:t>′</m:t>
                            </m:r>
                          </m:sup>
                        </m:sSubSup>
                        <m:r>
                          <a:rPr lang="en-US" altLang="zh-CN" b="0" i="1" smtClean="0">
                            <a:solidFill>
                              <a:schemeClr val="bg1"/>
                            </a:solidFill>
                            <a:latin typeface="Cambria Math"/>
                            <a:ea typeface="Cambria Math"/>
                          </a:rPr>
                          <m:t>,</m:t>
                        </m:r>
                        <m:r>
                          <a:rPr lang="en-US" altLang="zh-CN" b="0" i="1" smtClean="0">
                            <a:solidFill>
                              <a:schemeClr val="bg1"/>
                            </a:solidFill>
                            <a:latin typeface="Cambria Math"/>
                            <a:ea typeface="Cambria Math"/>
                          </a:rPr>
                          <m:t>h</m:t>
                        </m:r>
                      </m:e>
                    </m:d>
                  </m:oMath>
                </a14:m>
                <a:endParaRPr lang="en-US" altLang="zh-CN" b="0" dirty="0" smtClean="0">
                  <a:solidFill>
                    <a:schemeClr val="bg1"/>
                  </a:solidFill>
                  <a:latin typeface="+mn-lt"/>
                  <a:ea typeface="Cambria Math"/>
                </a:endParaRPr>
              </a:p>
              <a:p>
                <a:pPr lvl="1"/>
                <a14:m>
                  <m:oMathPara xmlns:m="http://schemas.openxmlformats.org/officeDocument/2006/math">
                    <m:oMathParaPr>
                      <m:jc m:val="centerGroup"/>
                    </m:oMathParaPr>
                    <m:oMath xmlns:m="http://schemas.openxmlformats.org/officeDocument/2006/math">
                      <m:sSub>
                        <m:sSubPr>
                          <m:ctrlPr>
                            <a:rPr lang="en-US" altLang="zh-CN" i="1">
                              <a:solidFill>
                                <a:schemeClr val="bg1"/>
                              </a:solidFill>
                              <a:latin typeface="Cambria Math"/>
                            </a:rPr>
                          </m:ctrlPr>
                        </m:sSubPr>
                        <m:e>
                          <m:r>
                            <a:rPr lang="en-US" altLang="zh-CN" i="1">
                              <a:solidFill>
                                <a:schemeClr val="bg1"/>
                              </a:solidFill>
                              <a:latin typeface="Cambria Math"/>
                            </a:rPr>
                            <m:t>𝐴</m:t>
                          </m:r>
                        </m:e>
                        <m:sub>
                          <m:r>
                            <a:rPr lang="en-US" altLang="zh-CN" i="1">
                              <a:solidFill>
                                <a:schemeClr val="bg1"/>
                              </a:solidFill>
                              <a:latin typeface="Cambria Math"/>
                            </a:rPr>
                            <m:t>𝑇</m:t>
                          </m:r>
                          <m:r>
                            <a:rPr lang="en-US" altLang="zh-CN" b="0" i="1" smtClean="0">
                              <a:solidFill>
                                <a:schemeClr val="bg1"/>
                              </a:solidFill>
                              <a:latin typeface="Cambria Math"/>
                            </a:rPr>
                            <m:t>𝑅</m:t>
                          </m:r>
                          <m:r>
                            <a:rPr lang="en-US" altLang="zh-CN" i="1">
                              <a:solidFill>
                                <a:schemeClr val="bg1"/>
                              </a:solidFill>
                              <a:latin typeface="Cambria Math"/>
                            </a:rPr>
                            <m:t>𝑇</m:t>
                          </m:r>
                        </m:sub>
                      </m:sSub>
                      <m:d>
                        <m:dPr>
                          <m:ctrlPr>
                            <a:rPr lang="en-US" altLang="zh-CN" i="1">
                              <a:solidFill>
                                <a:schemeClr val="bg1"/>
                              </a:solidFill>
                              <a:latin typeface="Cambria Math"/>
                              <a:ea typeface="Cambria Math"/>
                            </a:rPr>
                          </m:ctrlPr>
                        </m:dPr>
                        <m:e>
                          <m:sSub>
                            <m:sSubPr>
                              <m:ctrlPr>
                                <a:rPr lang="en-US" altLang="zh-CN" i="1">
                                  <a:solidFill>
                                    <a:schemeClr val="bg1"/>
                                  </a:solidFill>
                                  <a:latin typeface="Cambria Math"/>
                                  <a:ea typeface="Cambria Math"/>
                                </a:rPr>
                              </m:ctrlPr>
                            </m:sSubPr>
                            <m:e>
                              <m:r>
                                <a:rPr lang="en-US" altLang="zh-CN" i="1">
                                  <a:solidFill>
                                    <a:schemeClr val="bg1"/>
                                  </a:solidFill>
                                  <a:latin typeface="Cambria Math"/>
                                  <a:ea typeface="Cambria Math"/>
                                </a:rPr>
                                <m:t>𝜃</m:t>
                              </m:r>
                            </m:e>
                            <m:sub>
                              <m:r>
                                <a:rPr lang="en-US" altLang="zh-CN" i="1">
                                  <a:solidFill>
                                    <a:schemeClr val="bg1"/>
                                  </a:solidFill>
                                  <a:latin typeface="Cambria Math"/>
                                  <a:ea typeface="Cambria Math"/>
                                </a:rPr>
                                <m:t>𝑑</m:t>
                              </m:r>
                            </m:sub>
                          </m:sSub>
                          <m:r>
                            <a:rPr lang="en-US" altLang="zh-CN" i="1">
                              <a:solidFill>
                                <a:schemeClr val="bg1"/>
                              </a:solidFill>
                              <a:latin typeface="Cambria Math"/>
                              <a:ea typeface="Cambria Math"/>
                            </a:rPr>
                            <m:t>,</m:t>
                          </m:r>
                          <m:r>
                            <a:rPr lang="en-US" altLang="zh-CN" i="1">
                              <a:solidFill>
                                <a:schemeClr val="bg1"/>
                              </a:solidFill>
                              <a:latin typeface="Cambria Math"/>
                              <a:ea typeface="Cambria Math"/>
                            </a:rPr>
                            <m:t>h</m:t>
                          </m:r>
                        </m:e>
                      </m:d>
                      <m:r>
                        <a:rPr lang="en-US" altLang="zh-CN" i="1">
                          <a:solidFill>
                            <a:schemeClr val="bg1"/>
                          </a:solidFill>
                          <a:latin typeface="Cambria Math"/>
                          <a:ea typeface="Cambria Math"/>
                        </a:rPr>
                        <m:t>=</m:t>
                      </m:r>
                      <m:r>
                        <m:rPr>
                          <m:sty m:val="p"/>
                        </m:rPr>
                        <a:rPr lang="en-US" altLang="zh-CN">
                          <a:solidFill>
                            <a:schemeClr val="bg1"/>
                          </a:solidFill>
                          <a:latin typeface="Cambria Math"/>
                        </a:rPr>
                        <m:t>F</m:t>
                      </m:r>
                      <m:d>
                        <m:dPr>
                          <m:ctrlPr>
                            <a:rPr lang="en-US" altLang="zh-CN" i="1">
                              <a:solidFill>
                                <a:schemeClr val="bg1"/>
                              </a:solidFill>
                              <a:latin typeface="Cambria Math"/>
                            </a:rPr>
                          </m:ctrlPr>
                        </m:dPr>
                        <m:e>
                          <m:r>
                            <a:rPr lang="en-US" altLang="zh-CN" i="1">
                              <a:solidFill>
                                <a:schemeClr val="bg1"/>
                              </a:solidFill>
                              <a:latin typeface="Cambria Math"/>
                            </a:rPr>
                            <m:t>𝜂</m:t>
                          </m:r>
                          <m:r>
                            <a:rPr lang="en-US" altLang="zh-CN" i="1">
                              <a:solidFill>
                                <a:schemeClr val="bg1"/>
                              </a:solidFill>
                              <a:latin typeface="Cambria Math"/>
                            </a:rPr>
                            <m:t>, </m:t>
                          </m:r>
                          <m:sSub>
                            <m:sSubPr>
                              <m:ctrlPr>
                                <a:rPr lang="en-US" altLang="zh-CN" i="1">
                                  <a:solidFill>
                                    <a:schemeClr val="bg1"/>
                                  </a:solidFill>
                                  <a:latin typeface="Cambria Math"/>
                                </a:rPr>
                              </m:ctrlPr>
                            </m:sSubPr>
                            <m:e>
                              <m:r>
                                <a:rPr lang="en-US" altLang="zh-CN" i="1">
                                  <a:solidFill>
                                    <a:schemeClr val="bg1"/>
                                  </a:solidFill>
                                  <a:latin typeface="Cambria Math"/>
                                </a:rPr>
                                <m:t>𝜃</m:t>
                              </m:r>
                            </m:e>
                            <m:sub>
                              <m:r>
                                <a:rPr lang="en-US" altLang="zh-CN" i="1">
                                  <a:solidFill>
                                    <a:schemeClr val="bg1"/>
                                  </a:solidFill>
                                  <a:latin typeface="Cambria Math"/>
                                </a:rPr>
                                <m:t>𝑑</m:t>
                              </m:r>
                            </m:sub>
                          </m:sSub>
                          <m:r>
                            <a:rPr lang="en-US" altLang="zh-CN" i="1">
                              <a:solidFill>
                                <a:schemeClr val="bg1"/>
                              </a:solidFill>
                              <a:latin typeface="Cambria Math"/>
                            </a:rPr>
                            <m:t>,</m:t>
                          </m:r>
                          <m:r>
                            <a:rPr lang="en-US" altLang="zh-CN" i="1">
                              <a:solidFill>
                                <a:schemeClr val="bg1"/>
                              </a:solidFill>
                              <a:latin typeface="Cambria Math"/>
                            </a:rPr>
                            <m:t>h</m:t>
                          </m:r>
                        </m:e>
                      </m:d>
                      <m:sSup>
                        <m:sSupPr>
                          <m:ctrlPr>
                            <a:rPr lang="en-US" altLang="zh-CN" i="1">
                              <a:solidFill>
                                <a:schemeClr val="bg1"/>
                              </a:solidFill>
                              <a:latin typeface="Cambria Math"/>
                              <a:ea typeface="Cambria Math"/>
                            </a:rPr>
                          </m:ctrlPr>
                        </m:sSupPr>
                        <m:e>
                          <m:d>
                            <m:dPr>
                              <m:ctrlPr>
                                <a:rPr lang="en-US" altLang="zh-CN" i="1">
                                  <a:solidFill>
                                    <a:schemeClr val="bg1"/>
                                  </a:solidFill>
                                  <a:latin typeface="Cambria Math"/>
                                  <a:ea typeface="Cambria Math"/>
                                </a:rPr>
                              </m:ctrlPr>
                            </m:dPr>
                            <m:e>
                              <m:r>
                                <a:rPr lang="en-US" altLang="zh-CN" i="1">
                                  <a:solidFill>
                                    <a:schemeClr val="bg1"/>
                                  </a:solidFill>
                                  <a:latin typeface="Cambria Math"/>
                                  <a:ea typeface="Cambria Math"/>
                                </a:rPr>
                                <m:t>1−</m:t>
                              </m:r>
                              <m:r>
                                <m:rPr>
                                  <m:sty m:val="p"/>
                                </m:rPr>
                                <a:rPr lang="en-US" altLang="zh-CN">
                                  <a:solidFill>
                                    <a:schemeClr val="bg1"/>
                                  </a:solidFill>
                                  <a:latin typeface="Cambria Math"/>
                                </a:rPr>
                                <m:t>F</m:t>
                              </m:r>
                              <m:d>
                                <m:dPr>
                                  <m:ctrlPr>
                                    <a:rPr lang="en-US" altLang="zh-CN" i="1">
                                      <a:solidFill>
                                        <a:schemeClr val="bg1"/>
                                      </a:solidFill>
                                      <a:latin typeface="Cambria Math"/>
                                    </a:rPr>
                                  </m:ctrlPr>
                                </m:dPr>
                                <m:e>
                                  <m:r>
                                    <a:rPr lang="en-US" altLang="zh-CN" i="1">
                                      <a:solidFill>
                                        <a:schemeClr val="bg1"/>
                                      </a:solidFill>
                                      <a:latin typeface="Cambria Math"/>
                                    </a:rPr>
                                    <m:t>𝜂</m:t>
                                  </m:r>
                                  <m:r>
                                    <a:rPr lang="en-US" altLang="zh-CN" i="1">
                                      <a:solidFill>
                                        <a:schemeClr val="bg1"/>
                                      </a:solidFill>
                                      <a:latin typeface="Cambria Math"/>
                                    </a:rPr>
                                    <m:t>, </m:t>
                                  </m:r>
                                  <m:sSub>
                                    <m:sSubPr>
                                      <m:ctrlPr>
                                        <a:rPr lang="en-US" altLang="zh-CN" i="1">
                                          <a:solidFill>
                                            <a:schemeClr val="bg1"/>
                                          </a:solidFill>
                                          <a:latin typeface="Cambria Math"/>
                                        </a:rPr>
                                      </m:ctrlPr>
                                    </m:sSubPr>
                                    <m:e>
                                      <m:r>
                                        <a:rPr lang="en-US" altLang="zh-CN" i="1">
                                          <a:solidFill>
                                            <a:schemeClr val="bg1"/>
                                          </a:solidFill>
                                          <a:latin typeface="Cambria Math"/>
                                        </a:rPr>
                                        <m:t>𝜃</m:t>
                                      </m:r>
                                    </m:e>
                                    <m:sub>
                                      <m:r>
                                        <a:rPr lang="en-US" altLang="zh-CN" i="1">
                                          <a:solidFill>
                                            <a:schemeClr val="bg1"/>
                                          </a:solidFill>
                                          <a:latin typeface="Cambria Math"/>
                                        </a:rPr>
                                        <m:t>𝑑</m:t>
                                      </m:r>
                                    </m:sub>
                                  </m:sSub>
                                  <m:r>
                                    <a:rPr lang="en-US" altLang="zh-CN" i="1">
                                      <a:solidFill>
                                        <a:schemeClr val="bg1"/>
                                      </a:solidFill>
                                      <a:latin typeface="Cambria Math"/>
                                    </a:rPr>
                                    <m:t>,</m:t>
                                  </m:r>
                                  <m:r>
                                    <a:rPr lang="en-US" altLang="zh-CN" i="1">
                                      <a:solidFill>
                                        <a:schemeClr val="bg1"/>
                                      </a:solidFill>
                                      <a:latin typeface="Cambria Math"/>
                                    </a:rPr>
                                    <m:t>h</m:t>
                                  </m:r>
                                </m:e>
                              </m:d>
                            </m:e>
                          </m:d>
                        </m:e>
                        <m:sup>
                          <m:r>
                            <a:rPr lang="en-US" altLang="zh-CN" i="1">
                              <a:solidFill>
                                <a:schemeClr val="bg1"/>
                              </a:solidFill>
                              <a:latin typeface="Cambria Math"/>
                              <a:ea typeface="Cambria Math"/>
                            </a:rPr>
                            <m:t>2</m:t>
                          </m:r>
                        </m:sup>
                      </m:sSup>
                      <m:sSup>
                        <m:sSupPr>
                          <m:ctrlPr>
                            <a:rPr lang="en-US" altLang="zh-CN" b="0" i="1" smtClean="0">
                              <a:solidFill>
                                <a:schemeClr val="bg1"/>
                              </a:solidFill>
                              <a:latin typeface="Cambria Math"/>
                              <a:ea typeface="Cambria Math"/>
                            </a:rPr>
                          </m:ctrlPr>
                        </m:sSupPr>
                        <m:e>
                          <m:r>
                            <a:rPr lang="en-US" altLang="zh-CN" i="1">
                              <a:solidFill>
                                <a:schemeClr val="bg1"/>
                              </a:solidFill>
                              <a:latin typeface="Cambria Math"/>
                              <a:ea typeface="Cambria Math"/>
                            </a:rPr>
                            <m:t>𝑇</m:t>
                          </m:r>
                        </m:e>
                        <m:sup>
                          <m:r>
                            <a:rPr lang="en-US" altLang="zh-CN" b="0" i="1" smtClean="0">
                              <a:solidFill>
                                <a:schemeClr val="bg1"/>
                              </a:solidFill>
                              <a:latin typeface="Cambria Math"/>
                              <a:ea typeface="Cambria Math"/>
                            </a:rPr>
                            <m:t>2</m:t>
                          </m:r>
                        </m:sup>
                      </m:sSup>
                      <m:r>
                        <a:rPr lang="en-US" altLang="zh-CN" i="1">
                          <a:solidFill>
                            <a:schemeClr val="bg1"/>
                          </a:solidFill>
                          <a:latin typeface="Cambria Math"/>
                          <a:ea typeface="Cambria Math"/>
                        </a:rPr>
                        <m:t>(</m:t>
                      </m:r>
                      <m:sSub>
                        <m:sSubPr>
                          <m:ctrlPr>
                            <a:rPr lang="en-US" altLang="zh-CN" i="1">
                              <a:solidFill>
                                <a:schemeClr val="bg1"/>
                              </a:solidFill>
                              <a:latin typeface="Cambria Math"/>
                              <a:ea typeface="Cambria Math"/>
                            </a:rPr>
                          </m:ctrlPr>
                        </m:sSubPr>
                        <m:e>
                          <m:r>
                            <a:rPr lang="en-US" altLang="zh-CN" i="1">
                              <a:solidFill>
                                <a:schemeClr val="bg1"/>
                              </a:solidFill>
                              <a:latin typeface="Cambria Math"/>
                              <a:ea typeface="Cambria Math"/>
                            </a:rPr>
                            <m:t>𝜎</m:t>
                          </m:r>
                        </m:e>
                        <m:sub>
                          <m:r>
                            <a:rPr lang="en-US" altLang="zh-CN" i="1">
                              <a:solidFill>
                                <a:schemeClr val="bg1"/>
                              </a:solidFill>
                              <a:latin typeface="Cambria Math"/>
                              <a:ea typeface="Cambria Math"/>
                            </a:rPr>
                            <m:t>𝑎</m:t>
                          </m:r>
                        </m:sub>
                      </m:sSub>
                      <m:r>
                        <a:rPr lang="en-US" altLang="zh-CN" i="1">
                          <a:solidFill>
                            <a:schemeClr val="bg1"/>
                          </a:solidFill>
                          <a:latin typeface="Cambria Math"/>
                          <a:ea typeface="Cambria Math"/>
                        </a:rPr>
                        <m:t>′,</m:t>
                      </m:r>
                      <m:r>
                        <a:rPr lang="en-US" altLang="zh-CN" i="1">
                          <a:solidFill>
                            <a:schemeClr val="bg1"/>
                          </a:solidFill>
                          <a:latin typeface="Cambria Math"/>
                          <a:ea typeface="Cambria Math"/>
                        </a:rPr>
                        <m:t>h</m:t>
                      </m:r>
                      <m:r>
                        <a:rPr lang="en-US" altLang="zh-CN" i="1">
                          <a:solidFill>
                            <a:schemeClr val="bg1"/>
                          </a:solidFill>
                          <a:latin typeface="Cambria Math"/>
                          <a:ea typeface="Cambria Math"/>
                        </a:rPr>
                        <m:t>)</m:t>
                      </m:r>
                    </m:oMath>
                  </m:oMathPara>
                </a14:m>
                <a:endParaRPr lang="en-US" altLang="zh-CN" dirty="0">
                  <a:solidFill>
                    <a:schemeClr val="bg1"/>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1102425" y="4419600"/>
                <a:ext cx="5956054" cy="1104020"/>
              </a:xfrm>
              <a:prstGeom prst="rect">
                <a:avLst/>
              </a:prstGeom>
              <a:blipFill rotWithShape="1">
                <a:blip r:embed="rId4"/>
                <a:stretch>
                  <a:fillRect b="-2210"/>
                </a:stretch>
              </a:blipFill>
            </p:spPr>
            <p:txBody>
              <a:bodyPr/>
              <a:lstStyle/>
              <a:p>
                <a:r>
                  <a:rPr lang="zh-CN" altLang="en-US">
                    <a:noFill/>
                  </a:rPr>
                  <a:t> </a:t>
                </a:r>
              </a:p>
            </p:txBody>
          </p:sp>
        </mc:Fallback>
      </mc:AlternateContent>
      <p:cxnSp>
        <p:nvCxnSpPr>
          <p:cNvPr id="18" name="直接箭头连接符 17"/>
          <p:cNvCxnSpPr/>
          <p:nvPr/>
        </p:nvCxnSpPr>
        <p:spPr>
          <a:xfrm flipV="1">
            <a:off x="7476482" y="4464653"/>
            <a:ext cx="847100" cy="914028"/>
          </a:xfrm>
          <a:prstGeom prst="straightConnector1">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930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Azimuthal </a:t>
            </a:r>
            <a:r>
              <a:rPr lang="en-US" altLang="zh-CN" dirty="0" smtClean="0"/>
              <a:t>Functions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342900" lvl="1" indent="-342900"/>
                <a:r>
                  <a:rPr lang="en-US" altLang="zh-CN" dirty="0" smtClean="0"/>
                  <a:t>R mode</a:t>
                </a:r>
                <a:endParaRPr lang="en-US" altLang="zh-CN" dirty="0" smtClean="0">
                  <a:solidFill>
                    <a:srgbClr val="FFC000"/>
                  </a:solidFill>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𝑅</m:t>
                          </m:r>
                        </m:sub>
                      </m:sSub>
                      <m:d>
                        <m:dPr>
                          <m:ctrlPr>
                            <a:rPr lang="en-US" altLang="zh-CN" sz="2400" i="1">
                              <a:latin typeface="Cambria Math"/>
                              <a:ea typeface="Cambria Math"/>
                            </a:rPr>
                          </m:ctrlPr>
                        </m:dPr>
                        <m:e>
                          <m:r>
                            <a:rPr lang="en-US" altLang="zh-CN" sz="2400" i="1">
                              <a:latin typeface="Cambria Math"/>
                              <a:ea typeface="Cambria Math"/>
                            </a:rPr>
                            <m:t>𝜙</m:t>
                          </m:r>
                        </m:e>
                      </m:d>
                      <m:r>
                        <a:rPr lang="en-US" altLang="zh-CN" sz="2400" b="0" i="1" smtClean="0">
                          <a:latin typeface="Cambria Math"/>
                          <a:ea typeface="Cambria Math"/>
                        </a:rPr>
                        <m:t>=</m:t>
                      </m:r>
                      <m:f>
                        <m:fPr>
                          <m:ctrlPr>
                            <a:rPr lang="en-US" altLang="zh-CN" sz="2400" b="0" i="1" smtClean="0">
                              <a:latin typeface="Cambria Math"/>
                              <a:ea typeface="Cambria Math"/>
                            </a:rPr>
                          </m:ctrlPr>
                        </m:fPr>
                        <m:num>
                          <m:r>
                            <a:rPr lang="en-US" altLang="zh-CN" sz="2400" b="0" i="1" smtClean="0">
                              <a:latin typeface="Cambria Math"/>
                              <a:ea typeface="Cambria Math"/>
                            </a:rPr>
                            <m:t>1</m:t>
                          </m:r>
                        </m:num>
                        <m:den>
                          <m:r>
                            <a:rPr lang="en-US" altLang="zh-CN" sz="2400" b="0" i="1" smtClean="0">
                              <a:latin typeface="Cambria Math"/>
                              <a:ea typeface="Cambria Math"/>
                            </a:rPr>
                            <m:t>4</m:t>
                          </m:r>
                        </m:den>
                      </m:f>
                      <m:func>
                        <m:funcPr>
                          <m:ctrlPr>
                            <a:rPr lang="en-US" altLang="zh-CN" sz="2400" b="0" i="1" smtClean="0">
                              <a:latin typeface="Cambria Math"/>
                              <a:ea typeface="Cambria Math"/>
                            </a:rPr>
                          </m:ctrlPr>
                        </m:funcPr>
                        <m:fName>
                          <m:r>
                            <m:rPr>
                              <m:sty m:val="p"/>
                            </m:rPr>
                            <a:rPr lang="en-US" altLang="zh-CN" sz="2400" b="0" i="0" smtClean="0">
                              <a:latin typeface="Cambria Math"/>
                              <a:ea typeface="Cambria Math"/>
                            </a:rPr>
                            <m:t>cos</m:t>
                          </m:r>
                        </m:fName>
                        <m:e>
                          <m:f>
                            <m:fPr>
                              <m:ctrlPr>
                                <a:rPr lang="en-US" altLang="zh-CN" sz="2400" i="1">
                                  <a:latin typeface="Cambria Math"/>
                                  <a:ea typeface="Cambria Math"/>
                                </a:rPr>
                              </m:ctrlPr>
                            </m:fPr>
                            <m:num>
                              <m:r>
                                <a:rPr lang="en-US" altLang="zh-CN" sz="2400" i="1">
                                  <a:latin typeface="Cambria Math"/>
                                  <a:ea typeface="Cambria Math"/>
                                </a:rPr>
                                <m:t>𝜙</m:t>
                              </m:r>
                            </m:num>
                            <m:den>
                              <m:r>
                                <a:rPr lang="en-US" altLang="zh-CN" sz="2400" i="1">
                                  <a:latin typeface="Cambria Math"/>
                                  <a:ea typeface="Cambria Math"/>
                                </a:rPr>
                                <m:t>2</m:t>
                              </m:r>
                            </m:den>
                          </m:f>
                        </m:e>
                      </m:func>
                      <m:r>
                        <a:rPr lang="en-US" altLang="zh-CN" sz="2400" b="0" i="1" smtClean="0">
                          <a:latin typeface="Cambria Math"/>
                          <a:ea typeface="Cambria Math"/>
                        </a:rPr>
                        <m:t> </m:t>
                      </m:r>
                      <m:r>
                        <a:rPr lang="en-US" altLang="zh-CN" sz="2400" b="0" i="1" smtClean="0">
                          <a:latin typeface="Cambria Math"/>
                          <a:ea typeface="Cambria Math"/>
                        </a:rPr>
                        <m:t>𝐹</m:t>
                      </m:r>
                      <m:r>
                        <a:rPr lang="en-US" altLang="zh-CN" sz="2400" b="0" i="1" smtClean="0">
                          <a:latin typeface="Cambria Math"/>
                          <a:ea typeface="Cambria Math"/>
                        </a:rPr>
                        <m:t>(</m:t>
                      </m:r>
                      <m:r>
                        <a:rPr lang="en-US" altLang="zh-CN" sz="2400" b="0" i="1" smtClean="0">
                          <a:latin typeface="Cambria Math"/>
                          <a:ea typeface="Cambria Math"/>
                        </a:rPr>
                        <m:t>𝜂</m:t>
                      </m:r>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𝜃</m:t>
                          </m:r>
                        </m:e>
                        <m:sub>
                          <m:r>
                            <a:rPr lang="en-US" altLang="zh-CN" sz="2400" b="0" i="1" smtClean="0">
                              <a:latin typeface="Cambria Math"/>
                              <a:ea typeface="Cambria Math"/>
                            </a:rPr>
                            <m:t>𝑑</m:t>
                          </m:r>
                        </m:sub>
                      </m:sSub>
                      <m:r>
                        <a:rPr lang="en-US" altLang="zh-CN" sz="2400" b="0" i="1" smtClean="0">
                          <a:latin typeface="Cambria Math"/>
                          <a:ea typeface="Cambria Math"/>
                        </a:rPr>
                        <m:t>,−</m:t>
                      </m:r>
                      <m:func>
                        <m:funcPr>
                          <m:ctrlPr>
                            <a:rPr lang="en-US" altLang="zh-CN" sz="2400" b="0" i="1" smtClean="0">
                              <a:latin typeface="Cambria Math"/>
                              <a:ea typeface="Cambria Math"/>
                            </a:rPr>
                          </m:ctrlPr>
                        </m:funcPr>
                        <m:fName>
                          <m:r>
                            <m:rPr>
                              <m:sty m:val="p"/>
                            </m:rPr>
                            <a:rPr lang="en-US" altLang="zh-CN" sz="2400" b="0" i="0" smtClean="0">
                              <a:latin typeface="Cambria Math"/>
                              <a:ea typeface="Cambria Math"/>
                            </a:rPr>
                            <m:t>sin</m:t>
                          </m:r>
                        </m:fName>
                        <m:e>
                          <m:f>
                            <m:fPr>
                              <m:ctrlPr>
                                <a:rPr lang="en-US" altLang="zh-CN" sz="2400" b="0" i="1" smtClean="0">
                                  <a:latin typeface="Cambria Math"/>
                                  <a:ea typeface="Cambria Math"/>
                                </a:rPr>
                              </m:ctrlPr>
                            </m:fPr>
                            <m:num>
                              <m:r>
                                <a:rPr lang="en-US" altLang="zh-CN" sz="2400" b="0" i="1" smtClean="0">
                                  <a:latin typeface="Cambria Math"/>
                                  <a:ea typeface="Cambria Math"/>
                                </a:rPr>
                                <m:t>𝜙</m:t>
                              </m:r>
                            </m:num>
                            <m:den>
                              <m:r>
                                <a:rPr lang="en-US" altLang="zh-CN" sz="2400" b="0" i="1" smtClean="0">
                                  <a:latin typeface="Cambria Math"/>
                                  <a:ea typeface="Cambria Math"/>
                                </a:rPr>
                                <m:t>2</m:t>
                              </m:r>
                            </m:den>
                          </m:f>
                        </m:e>
                      </m:func>
                      <m:r>
                        <a:rPr lang="en-US" altLang="zh-CN" sz="2400" b="0" i="1" smtClean="0">
                          <a:latin typeface="Cambria Math"/>
                          <a:ea typeface="Cambria Math"/>
                        </a:rPr>
                        <m:t>)</m:t>
                      </m:r>
                    </m:oMath>
                  </m:oMathPara>
                </a14:m>
                <a:endParaRPr lang="en-US" altLang="zh-CN" sz="2400" dirty="0"/>
              </a:p>
              <a:p>
                <a:pPr lvl="1"/>
                <a:r>
                  <a:rPr lang="en-US" altLang="zh-CN" sz="2400" dirty="0"/>
                  <a:t>Fresnel term (</a:t>
                </a:r>
                <a:r>
                  <a:rPr lang="en-US" altLang="zh-CN" sz="2400" dirty="0" err="1"/>
                  <a:t>Schlick’s</a:t>
                </a:r>
                <a:r>
                  <a:rPr lang="en-US" altLang="zh-CN" sz="2400" dirty="0"/>
                  <a:t> approximation)</a:t>
                </a:r>
              </a:p>
              <a:p>
                <a:pPr marL="0" indent="-114300">
                  <a:buNone/>
                </a:pPr>
                <a14:m>
                  <m:oMathPara xmlns:m="http://schemas.openxmlformats.org/officeDocument/2006/math">
                    <m:oMathParaPr>
                      <m:jc m:val="centerGroup"/>
                    </m:oMathParaPr>
                    <m:oMath xmlns:m="http://schemas.openxmlformats.org/officeDocument/2006/math">
                      <m:r>
                        <a:rPr lang="en-US" altLang="zh-CN" sz="2000" i="1">
                          <a:latin typeface="Cambria Math"/>
                          <a:ea typeface="Cambria Math"/>
                        </a:rPr>
                        <m:t>𝐹</m:t>
                      </m:r>
                      <m:d>
                        <m:dPr>
                          <m:ctrlPr>
                            <a:rPr lang="en-US" altLang="zh-CN" sz="2000" i="1">
                              <a:latin typeface="Cambria Math"/>
                              <a:ea typeface="Cambria Math"/>
                            </a:rPr>
                          </m:ctrlPr>
                        </m:dPr>
                        <m:e>
                          <m:r>
                            <a:rPr lang="en-US" altLang="zh-CN" sz="2000" i="1">
                              <a:latin typeface="Cambria Math"/>
                              <a:ea typeface="Cambria Math"/>
                            </a:rPr>
                            <m:t>𝜂</m:t>
                          </m:r>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𝜃</m:t>
                              </m:r>
                            </m:e>
                            <m:sub>
                              <m:r>
                                <a:rPr lang="en-US" altLang="zh-CN" sz="2000" i="1">
                                  <a:latin typeface="Cambria Math"/>
                                  <a:ea typeface="Cambria Math"/>
                                </a:rPr>
                                <m:t>𝑑</m:t>
                              </m:r>
                            </m:sub>
                          </m:sSub>
                          <m:r>
                            <a:rPr lang="en-US" altLang="zh-CN" sz="2000" i="1">
                              <a:latin typeface="Cambria Math"/>
                              <a:ea typeface="Cambria Math"/>
                            </a:rPr>
                            <m:t>,−</m:t>
                          </m:r>
                          <m:func>
                            <m:funcPr>
                              <m:ctrlPr>
                                <a:rPr lang="en-US" altLang="zh-CN" sz="2000" i="1">
                                  <a:latin typeface="Cambria Math"/>
                                  <a:ea typeface="Cambria Math"/>
                                </a:rPr>
                              </m:ctrlPr>
                            </m:funcPr>
                            <m:fName>
                              <m:r>
                                <m:rPr>
                                  <m:sty m:val="p"/>
                                </m:rPr>
                                <a:rPr lang="en-US" altLang="zh-CN" sz="2000">
                                  <a:latin typeface="Cambria Math"/>
                                  <a:ea typeface="Cambria Math"/>
                                </a:rPr>
                                <m:t>sin</m:t>
                              </m:r>
                            </m:fName>
                            <m:e>
                              <m:f>
                                <m:fPr>
                                  <m:ctrlPr>
                                    <a:rPr lang="en-US" altLang="zh-CN" sz="2000" i="1">
                                      <a:latin typeface="Cambria Math"/>
                                      <a:ea typeface="Cambria Math"/>
                                    </a:rPr>
                                  </m:ctrlPr>
                                </m:fPr>
                                <m:num>
                                  <m:r>
                                    <a:rPr lang="en-US" altLang="zh-CN" sz="2000" i="1">
                                      <a:latin typeface="Cambria Math"/>
                                      <a:ea typeface="Cambria Math"/>
                                    </a:rPr>
                                    <m:t>𝜙</m:t>
                                  </m:r>
                                </m:num>
                                <m:den>
                                  <m:r>
                                    <a:rPr lang="en-US" altLang="zh-CN" sz="2000" i="1">
                                      <a:latin typeface="Cambria Math"/>
                                      <a:ea typeface="Cambria Math"/>
                                    </a:rPr>
                                    <m:t>2</m:t>
                                  </m:r>
                                </m:den>
                              </m:f>
                            </m:e>
                          </m:func>
                        </m:e>
                      </m:d>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𝐹</m:t>
                          </m:r>
                        </m:e>
                        <m:sub>
                          <m:r>
                            <a:rPr lang="en-US" altLang="zh-CN" sz="2000" i="1">
                              <a:latin typeface="Cambria Math"/>
                              <a:ea typeface="Cambria Math"/>
                            </a:rPr>
                            <m:t>0</m:t>
                          </m:r>
                        </m:sub>
                      </m:sSub>
                      <m:r>
                        <a:rPr lang="en-US" altLang="zh-CN" sz="2000" i="1">
                          <a:latin typeface="Cambria Math"/>
                          <a:ea typeface="Cambria Math"/>
                        </a:rPr>
                        <m:t>+</m:t>
                      </m:r>
                      <m:d>
                        <m:dPr>
                          <m:ctrlPr>
                            <a:rPr lang="en-US" altLang="zh-CN" sz="2000" i="1">
                              <a:latin typeface="Cambria Math"/>
                              <a:ea typeface="Cambria Math"/>
                            </a:rPr>
                          </m:ctrlPr>
                        </m:dPr>
                        <m:e>
                          <m:r>
                            <a:rPr lang="en-US" altLang="zh-CN" sz="2000" i="1">
                              <a:latin typeface="Cambria Math"/>
                              <a:ea typeface="Cambria Math"/>
                            </a:rPr>
                            <m:t>1−</m:t>
                          </m:r>
                          <m:sSub>
                            <m:sSubPr>
                              <m:ctrlPr>
                                <a:rPr lang="en-US" altLang="zh-CN" sz="2000" i="1">
                                  <a:latin typeface="Cambria Math"/>
                                  <a:ea typeface="Cambria Math"/>
                                </a:rPr>
                              </m:ctrlPr>
                            </m:sSubPr>
                            <m:e>
                              <m:r>
                                <a:rPr lang="en-US" altLang="zh-CN" sz="2000" i="1">
                                  <a:latin typeface="Cambria Math"/>
                                  <a:ea typeface="Cambria Math"/>
                                </a:rPr>
                                <m:t>𝐹</m:t>
                              </m:r>
                            </m:e>
                            <m:sub>
                              <m:r>
                                <a:rPr lang="en-US" altLang="zh-CN" sz="2000" i="1">
                                  <a:latin typeface="Cambria Math"/>
                                  <a:ea typeface="Cambria Math"/>
                                </a:rPr>
                                <m:t>0</m:t>
                              </m:r>
                            </m:sub>
                          </m:sSub>
                        </m:e>
                      </m:d>
                      <m:sSup>
                        <m:sSupPr>
                          <m:ctrlPr>
                            <a:rPr lang="en-US" altLang="zh-CN" sz="2000" i="1">
                              <a:latin typeface="Cambria Math"/>
                              <a:ea typeface="Cambria Math"/>
                            </a:rPr>
                          </m:ctrlPr>
                        </m:sSupPr>
                        <m:e>
                          <m:d>
                            <m:dPr>
                              <m:ctrlPr>
                                <a:rPr lang="en-US" altLang="zh-CN" sz="2000" i="1">
                                  <a:latin typeface="Cambria Math"/>
                                  <a:ea typeface="Cambria Math"/>
                                </a:rPr>
                              </m:ctrlPr>
                            </m:dPr>
                            <m:e>
                              <m:r>
                                <a:rPr lang="en-US" altLang="zh-CN" sz="2000" i="1">
                                  <a:latin typeface="Cambria Math"/>
                                  <a:ea typeface="Cambria Math"/>
                                </a:rPr>
                                <m:t>1−</m:t>
                              </m:r>
                              <m:r>
                                <a:rPr lang="en-US" altLang="zh-CN" sz="2000" i="1">
                                  <a:latin typeface="Cambria Math"/>
                                  <a:ea typeface="Cambria Math"/>
                                </a:rPr>
                                <m:t>𝑐𝑜𝑠</m:t>
                              </m:r>
                              <m:sSub>
                                <m:sSubPr>
                                  <m:ctrlPr>
                                    <a:rPr lang="en-US" altLang="zh-CN" sz="2000" i="1">
                                      <a:latin typeface="Cambria Math"/>
                                      <a:ea typeface="Cambria Math"/>
                                    </a:rPr>
                                  </m:ctrlPr>
                                </m:sSubPr>
                                <m:e>
                                  <m:r>
                                    <a:rPr lang="en-US" altLang="zh-CN" sz="2000" i="1">
                                      <a:latin typeface="Cambria Math"/>
                                      <a:ea typeface="Cambria Math"/>
                                    </a:rPr>
                                    <m:t>𝜃</m:t>
                                  </m:r>
                                </m:e>
                                <m:sub>
                                  <m:r>
                                    <a:rPr lang="en-US" altLang="zh-CN" sz="2000" i="1">
                                      <a:latin typeface="Cambria Math"/>
                                      <a:ea typeface="Cambria Math"/>
                                    </a:rPr>
                                    <m:t>𝑑</m:t>
                                  </m:r>
                                </m:sub>
                              </m:sSub>
                              <m:func>
                                <m:funcPr>
                                  <m:ctrlPr>
                                    <a:rPr lang="en-US" altLang="zh-CN" sz="2000" i="1">
                                      <a:latin typeface="Cambria Math"/>
                                      <a:ea typeface="Cambria Math"/>
                                    </a:rPr>
                                  </m:ctrlPr>
                                </m:funcPr>
                                <m:fName>
                                  <m:r>
                                    <m:rPr>
                                      <m:sty m:val="p"/>
                                    </m:rPr>
                                    <a:rPr lang="en-US" altLang="zh-CN" sz="2000">
                                      <a:latin typeface="Cambria Math"/>
                                      <a:ea typeface="Cambria Math"/>
                                    </a:rPr>
                                    <m:t>cos</m:t>
                                  </m:r>
                                </m:fName>
                                <m:e>
                                  <m:f>
                                    <m:fPr>
                                      <m:ctrlPr>
                                        <a:rPr lang="en-US" altLang="zh-CN" sz="2000" i="1">
                                          <a:latin typeface="Cambria Math"/>
                                          <a:ea typeface="Cambria Math"/>
                                        </a:rPr>
                                      </m:ctrlPr>
                                    </m:fPr>
                                    <m:num>
                                      <m:r>
                                        <a:rPr lang="en-US" altLang="zh-CN" sz="2000" i="1">
                                          <a:latin typeface="Cambria Math"/>
                                          <a:ea typeface="Cambria Math"/>
                                        </a:rPr>
                                        <m:t>𝜙</m:t>
                                      </m:r>
                                    </m:num>
                                    <m:den>
                                      <m:r>
                                        <a:rPr lang="en-US" altLang="zh-CN" sz="2000" i="1">
                                          <a:latin typeface="Cambria Math"/>
                                          <a:ea typeface="Cambria Math"/>
                                        </a:rPr>
                                        <m:t>2</m:t>
                                      </m:r>
                                    </m:den>
                                  </m:f>
                                </m:e>
                              </m:func>
                            </m:e>
                          </m:d>
                        </m:e>
                        <m:sup>
                          <m:r>
                            <a:rPr lang="en-US" altLang="zh-CN" sz="2000" i="1">
                              <a:latin typeface="Cambria Math"/>
                              <a:ea typeface="Cambria Math"/>
                            </a:rPr>
                            <m:t>5</m:t>
                          </m:r>
                        </m:sup>
                      </m:sSup>
                    </m:oMath>
                  </m:oMathPara>
                </a14:m>
                <a:endParaRPr lang="en-US" altLang="zh-CN" sz="2800" dirty="0" smtClean="0"/>
              </a:p>
              <a:p>
                <a:pPr lvl="1"/>
                <a:r>
                  <a:rPr lang="en-US" altLang="zh-CN" sz="2400" dirty="0" smtClean="0"/>
                  <a:t>Approximated </a:t>
                </a:r>
                <a:r>
                  <a:rPr lang="en-US" altLang="zh-CN" sz="2400" dirty="0"/>
                  <a:t>by polynomial of  </a:t>
                </a:r>
                <a14:m>
                  <m:oMath xmlns:m="http://schemas.openxmlformats.org/officeDocument/2006/math">
                    <m:r>
                      <m:rPr>
                        <m:sty m:val="p"/>
                      </m:rPr>
                      <a:rPr lang="en-US" altLang="zh-CN" sz="2400" i="1">
                        <a:latin typeface="Cambria Math"/>
                      </a:rPr>
                      <m:t>cos</m:t>
                    </m:r>
                    <m:f>
                      <m:fPr>
                        <m:ctrlPr>
                          <a:rPr lang="en-US" altLang="zh-CN" sz="2400" i="1">
                            <a:latin typeface="Cambria Math"/>
                            <a:ea typeface="Cambria Math"/>
                          </a:rPr>
                        </m:ctrlPr>
                      </m:fPr>
                      <m:num>
                        <m:r>
                          <a:rPr lang="en-US" altLang="zh-CN" sz="2400" i="1">
                            <a:latin typeface="Cambria Math"/>
                            <a:ea typeface="Cambria Math"/>
                          </a:rPr>
                          <m:t> </m:t>
                        </m:r>
                        <m:r>
                          <a:rPr lang="en-US" altLang="zh-CN" sz="2400" i="1">
                            <a:latin typeface="Cambria Math"/>
                            <a:ea typeface="Cambria Math"/>
                          </a:rPr>
                          <m:t>𝜙</m:t>
                        </m:r>
                      </m:num>
                      <m:den>
                        <m:r>
                          <a:rPr lang="en-US" altLang="zh-CN" sz="2400" i="1">
                            <a:latin typeface="Cambria Math"/>
                            <a:ea typeface="Cambria Math"/>
                          </a:rPr>
                          <m:t>2</m:t>
                        </m:r>
                      </m:den>
                    </m:f>
                  </m:oMath>
                </a14:m>
                <a:endParaRPr lang="en-US" altLang="zh-CN" sz="2400" dirty="0">
                  <a:ea typeface="Cambria Math"/>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𝑅</m:t>
                          </m:r>
                        </m:sub>
                      </m:sSub>
                      <m:d>
                        <m:dPr>
                          <m:ctrlPr>
                            <a:rPr lang="en-US" altLang="zh-CN" sz="2400" i="1">
                              <a:latin typeface="Cambria Math"/>
                              <a:ea typeface="Cambria Math"/>
                            </a:rPr>
                          </m:ctrlPr>
                        </m:dPr>
                        <m:e>
                          <m:r>
                            <a:rPr lang="en-US" altLang="zh-CN" sz="2400" i="1">
                              <a:latin typeface="Cambria Math"/>
                              <a:ea typeface="Cambria Math"/>
                            </a:rPr>
                            <m:t>𝜙</m:t>
                          </m:r>
                        </m:e>
                      </m:d>
                      <m:r>
                        <a:rPr lang="en-US" altLang="zh-CN" sz="2400" i="1">
                          <a:latin typeface="Cambria Math"/>
                          <a:ea typeface="Cambria Math"/>
                        </a:rPr>
                        <m:t>≈</m:t>
                      </m:r>
                      <m:nary>
                        <m:naryPr>
                          <m:chr m:val="∑"/>
                          <m:supHide m:val="on"/>
                          <m:ctrlPr>
                            <a:rPr lang="en-US" altLang="zh-CN" sz="2400" i="1">
                              <a:latin typeface="Cambria Math"/>
                              <a:ea typeface="Cambria Math"/>
                            </a:rPr>
                          </m:ctrlPr>
                        </m:naryPr>
                        <m:sub>
                          <m:r>
                            <m:rPr>
                              <m:brk m:alnAt="7"/>
                            </m:rPr>
                            <a:rPr lang="en-US" altLang="zh-CN" sz="2400" i="1">
                              <a:latin typeface="Cambria Math"/>
                              <a:ea typeface="Cambria Math"/>
                            </a:rPr>
                            <m:t>0</m:t>
                          </m:r>
                          <m:r>
                            <a:rPr lang="en-US" altLang="zh-CN" sz="2400" i="1">
                              <a:latin typeface="Cambria Math"/>
                              <a:ea typeface="Cambria Math"/>
                            </a:rPr>
                            <m:t>≤</m:t>
                          </m:r>
                          <m:r>
                            <a:rPr lang="en-US" altLang="zh-CN" sz="2400" i="1">
                              <a:latin typeface="Cambria Math"/>
                              <a:ea typeface="Cambria Math"/>
                            </a:rPr>
                            <m:t>𝑘</m:t>
                          </m:r>
                          <m:r>
                            <a:rPr lang="en-US" altLang="zh-CN" sz="2400" i="1">
                              <a:latin typeface="Cambria Math"/>
                              <a:ea typeface="Cambria Math"/>
                            </a:rPr>
                            <m:t>≤6</m:t>
                          </m:r>
                        </m:sub>
                        <m:sup/>
                        <m:e>
                          <m:sSub>
                            <m:sSubPr>
                              <m:ctrlPr>
                                <a:rPr lang="en-US" altLang="zh-CN" sz="2400" i="1">
                                  <a:latin typeface="Cambria Math"/>
                                  <a:ea typeface="Cambria Math"/>
                                </a:rPr>
                              </m:ctrlPr>
                            </m:sSubPr>
                            <m:e>
                              <m:r>
                                <a:rPr lang="en-US" altLang="zh-CN" sz="2400" i="1">
                                  <a:latin typeface="Cambria Math"/>
                                  <a:ea typeface="Cambria Math"/>
                                </a:rPr>
                                <m:t>𝐶</m:t>
                              </m:r>
                            </m:e>
                            <m:sub>
                              <m:r>
                                <a:rPr lang="en-US" altLang="zh-CN" sz="2400" i="1">
                                  <a:latin typeface="Cambria Math"/>
                                  <a:ea typeface="Cambria Math"/>
                                </a:rPr>
                                <m:t>𝑘</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𝑑</m:t>
                                  </m:r>
                                </m:sub>
                              </m:sSub>
                              <m:r>
                                <a:rPr lang="en-US" altLang="zh-CN" sz="2400" i="1">
                                  <a:latin typeface="Cambria Math"/>
                                  <a:ea typeface="Cambria Math"/>
                                </a:rPr>
                                <m:t>,</m:t>
                              </m:r>
                              <m:r>
                                <a:rPr lang="en-US" altLang="zh-CN" sz="2400" i="1">
                                  <a:latin typeface="Cambria Math"/>
                                  <a:ea typeface="Cambria Math"/>
                                </a:rPr>
                                <m:t>𝜂</m:t>
                              </m:r>
                            </m:e>
                          </m:d>
                          <m:func>
                            <m:funcPr>
                              <m:ctrlPr>
                                <a:rPr lang="en-US" altLang="zh-CN" sz="2400" i="1">
                                  <a:latin typeface="Cambria Math"/>
                                  <a:ea typeface="Cambria Math"/>
                                </a:rPr>
                              </m:ctrlPr>
                            </m:funcPr>
                            <m:fName>
                              <m:sSup>
                                <m:sSupPr>
                                  <m:ctrlPr>
                                    <a:rPr lang="en-US" altLang="zh-CN" sz="2400" i="1">
                                      <a:latin typeface="Cambria Math"/>
                                      <a:ea typeface="Cambria Math"/>
                                    </a:rPr>
                                  </m:ctrlPr>
                                </m:sSupPr>
                                <m:e>
                                  <m:r>
                                    <m:rPr>
                                      <m:sty m:val="p"/>
                                    </m:rPr>
                                    <a:rPr lang="en-US" altLang="zh-CN" sz="2400">
                                      <a:latin typeface="Cambria Math"/>
                                      <a:ea typeface="Cambria Math"/>
                                    </a:rPr>
                                    <m:t>cos</m:t>
                                  </m:r>
                                </m:e>
                                <m:sup>
                                  <m:r>
                                    <a:rPr lang="en-US" altLang="zh-CN" sz="2400" i="1">
                                      <a:latin typeface="Cambria Math"/>
                                      <a:ea typeface="Cambria Math"/>
                                    </a:rPr>
                                    <m:t>𝑘</m:t>
                                  </m:r>
                                </m:sup>
                              </m:sSup>
                            </m:fName>
                            <m:e>
                              <m:f>
                                <m:fPr>
                                  <m:ctrlPr>
                                    <a:rPr lang="en-US" altLang="zh-CN" sz="2400" i="1">
                                      <a:latin typeface="Cambria Math"/>
                                      <a:ea typeface="Cambria Math"/>
                                    </a:rPr>
                                  </m:ctrlPr>
                                </m:fPr>
                                <m:num>
                                  <m:r>
                                    <a:rPr lang="en-US" altLang="zh-CN" sz="2400" i="1">
                                      <a:latin typeface="Cambria Math"/>
                                      <a:ea typeface="Cambria Math"/>
                                    </a:rPr>
                                    <m:t> </m:t>
                                  </m:r>
                                  <m:r>
                                    <a:rPr lang="en-US" altLang="zh-CN" sz="2400" i="1">
                                      <a:latin typeface="Cambria Math"/>
                                      <a:ea typeface="Cambria Math"/>
                                    </a:rPr>
                                    <m:t>𝜙</m:t>
                                  </m:r>
                                </m:num>
                                <m:den>
                                  <m:r>
                                    <a:rPr lang="en-US" altLang="zh-CN" sz="2400" i="1">
                                      <a:latin typeface="Cambria Math"/>
                                      <a:ea typeface="Cambria Math"/>
                                    </a:rPr>
                                    <m:t>2</m:t>
                                  </m:r>
                                </m:den>
                              </m:f>
                            </m:e>
                          </m:func>
                        </m:e>
                      </m:nary>
                    </m:oMath>
                  </m:oMathPara>
                </a14:m>
                <a:endParaRPr lang="en-US" altLang="zh-CN" sz="2400" dirty="0" smtClean="0"/>
              </a:p>
              <a:p>
                <a:pPr marL="914400" lvl="2" indent="0">
                  <a:buNone/>
                </a:pPr>
                <a:r>
                  <a:rPr lang="en-US" altLang="zh-CN" sz="2000" dirty="0" smtClean="0"/>
                  <a:t>          </a:t>
                </a:r>
                <a:endParaRPr lang="en-US" altLang="zh-CN" sz="2000" dirty="0" smtClean="0">
                  <a:ea typeface="Cambria Math"/>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259" t="-12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7718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5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5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Azimuthal Functions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2800" dirty="0" smtClean="0"/>
                  <a:t>TT mode</a:t>
                </a:r>
              </a:p>
              <a:p>
                <a:pPr marL="0" indent="0">
                  <a:buNone/>
                </a:pPr>
                <a14:m>
                  <m:oMathPara xmlns:m="http://schemas.openxmlformats.org/officeDocument/2006/math">
                    <m:oMathParaPr>
                      <m:jc m:val="centerGroup"/>
                    </m:oMathParaPr>
                    <m:oMath xmlns:m="http://schemas.openxmlformats.org/officeDocument/2006/math">
                      <m:sSub>
                        <m:sSubPr>
                          <m:ctrlPr>
                            <a:rPr lang="en-US" altLang="zh-CN" sz="1400" i="1">
                              <a:latin typeface="Cambria Math"/>
                              <a:ea typeface="Cambria Math"/>
                            </a:rPr>
                          </m:ctrlPr>
                        </m:sSubPr>
                        <m:e>
                          <m:r>
                            <a:rPr lang="en-US" altLang="zh-CN" sz="1400" i="1">
                              <a:latin typeface="Cambria Math"/>
                              <a:ea typeface="Cambria Math"/>
                            </a:rPr>
                            <m:t>𝑁</m:t>
                          </m:r>
                        </m:e>
                        <m:sub>
                          <m:r>
                            <a:rPr lang="en-US" altLang="zh-CN" sz="1400" b="0" i="1" smtClean="0">
                              <a:latin typeface="Cambria Math"/>
                              <a:ea typeface="Cambria Math"/>
                            </a:rPr>
                            <m:t>𝑇𝑇</m:t>
                          </m:r>
                        </m:sub>
                      </m:sSub>
                      <m:d>
                        <m:dPr>
                          <m:ctrlPr>
                            <a:rPr lang="en-US" altLang="zh-CN" sz="1400" i="1">
                              <a:latin typeface="Cambria Math"/>
                              <a:ea typeface="Cambria Math"/>
                            </a:rPr>
                          </m:ctrlPr>
                        </m:dPr>
                        <m:e>
                          <m:r>
                            <a:rPr lang="en-US" altLang="zh-CN" sz="1400" i="1">
                              <a:latin typeface="Cambria Math"/>
                              <a:ea typeface="Cambria Math"/>
                            </a:rPr>
                            <m:t>𝜙</m:t>
                          </m:r>
                        </m:e>
                      </m:d>
                      <m:r>
                        <a:rPr lang="en-US" altLang="zh-CN" sz="1400" i="1">
                          <a:latin typeface="Cambria Math"/>
                          <a:ea typeface="Cambria Math"/>
                        </a:rPr>
                        <m:t>=</m:t>
                      </m:r>
                      <m:nary>
                        <m:naryPr>
                          <m:chr m:val="∑"/>
                          <m:supHide m:val="on"/>
                          <m:ctrlPr>
                            <a:rPr lang="en-US" altLang="zh-CN" sz="1400" i="1">
                              <a:latin typeface="Cambria Math"/>
                              <a:ea typeface="Cambria Math"/>
                            </a:rPr>
                          </m:ctrlPr>
                        </m:naryPr>
                        <m:sub>
                          <m:r>
                            <a:rPr lang="en-US" altLang="zh-CN" sz="1400" i="1">
                              <a:latin typeface="Cambria Math"/>
                              <a:ea typeface="Cambria Math"/>
                            </a:rPr>
                            <m:t>h</m:t>
                          </m:r>
                        </m:sub>
                        <m:sup/>
                        <m:e>
                          <m:f>
                            <m:fPr>
                              <m:ctrlPr>
                                <a:rPr lang="en-US" altLang="zh-CN" sz="1400" i="1">
                                  <a:latin typeface="Cambria Math"/>
                                  <a:ea typeface="Cambria Math"/>
                                </a:rPr>
                              </m:ctrlPr>
                            </m:fPr>
                            <m:num>
                              <m:r>
                                <a:rPr lang="en-US" altLang="zh-CN" sz="1400" i="1">
                                  <a:latin typeface="Cambria Math"/>
                                  <a:ea typeface="Cambria Math"/>
                                </a:rPr>
                                <m:t>1</m:t>
                              </m:r>
                            </m:num>
                            <m:den>
                              <m:r>
                                <a:rPr lang="en-US" altLang="zh-CN" sz="1400" i="1">
                                  <a:latin typeface="Cambria Math"/>
                                  <a:ea typeface="Cambria Math"/>
                                </a:rPr>
                                <m:t>2</m:t>
                              </m:r>
                            </m:den>
                          </m:f>
                          <m:sSup>
                            <m:sSupPr>
                              <m:ctrlPr>
                                <a:rPr lang="en-US" altLang="zh-CN" sz="1400" i="1">
                                  <a:latin typeface="Cambria Math"/>
                                  <a:ea typeface="Cambria Math"/>
                                </a:rPr>
                              </m:ctrlPr>
                            </m:sSupPr>
                            <m:e>
                              <m:d>
                                <m:dPr>
                                  <m:begChr m:val="‖"/>
                                  <m:endChr m:val="‖"/>
                                  <m:ctrlPr>
                                    <a:rPr lang="en-US" altLang="zh-CN" sz="1400" i="1">
                                      <a:latin typeface="Cambria Math"/>
                                      <a:ea typeface="Cambria Math"/>
                                    </a:rPr>
                                  </m:ctrlPr>
                                </m:dPr>
                                <m:e>
                                  <m:f>
                                    <m:fPr>
                                      <m:ctrlPr>
                                        <a:rPr lang="en-US" altLang="zh-CN" sz="1400" i="1">
                                          <a:latin typeface="Cambria Math"/>
                                          <a:ea typeface="Cambria Math"/>
                                        </a:rPr>
                                      </m:ctrlPr>
                                    </m:fPr>
                                    <m:num>
                                      <m:r>
                                        <a:rPr lang="en-US" altLang="zh-CN" sz="1400" i="1">
                                          <a:latin typeface="Cambria Math"/>
                                          <a:ea typeface="Cambria Math"/>
                                        </a:rPr>
                                        <m:t>𝑑</m:t>
                                      </m:r>
                                      <m:r>
                                        <a:rPr lang="en-US" altLang="zh-CN" sz="1400" i="1">
                                          <a:latin typeface="Cambria Math"/>
                                          <a:ea typeface="Cambria Math"/>
                                        </a:rPr>
                                        <m:t>𝜙</m:t>
                                      </m:r>
                                    </m:num>
                                    <m:den>
                                      <m:r>
                                        <a:rPr lang="en-US" altLang="zh-CN" sz="1400" i="1">
                                          <a:latin typeface="Cambria Math"/>
                                          <a:ea typeface="Cambria Math"/>
                                        </a:rPr>
                                        <m:t>𝑑h</m:t>
                                      </m:r>
                                    </m:den>
                                  </m:f>
                                </m:e>
                              </m:d>
                            </m:e>
                            <m:sup>
                              <m:r>
                                <a:rPr lang="en-US" altLang="zh-CN" sz="1400" i="1">
                                  <a:latin typeface="Cambria Math"/>
                                  <a:ea typeface="Cambria Math"/>
                                </a:rPr>
                                <m:t>−1</m:t>
                              </m:r>
                            </m:sup>
                          </m:sSup>
                          <m:sSup>
                            <m:sSupPr>
                              <m:ctrlPr>
                                <a:rPr lang="en-US" altLang="zh-CN" sz="1600" i="1">
                                  <a:latin typeface="Cambria Math"/>
                                  <a:ea typeface="Cambria Math"/>
                                </a:rPr>
                              </m:ctrlPr>
                            </m:sSupPr>
                            <m:e>
                              <m:d>
                                <m:dPr>
                                  <m:ctrlPr>
                                    <a:rPr lang="en-US" altLang="zh-CN" sz="1600" i="1">
                                      <a:latin typeface="Cambria Math"/>
                                      <a:ea typeface="Cambria Math"/>
                                    </a:rPr>
                                  </m:ctrlPr>
                                </m:dPr>
                                <m:e>
                                  <m:r>
                                    <a:rPr lang="en-US" altLang="zh-CN" sz="1600" i="1">
                                      <a:latin typeface="Cambria Math"/>
                                      <a:ea typeface="Cambria Math"/>
                                    </a:rPr>
                                    <m:t>1−</m:t>
                                  </m:r>
                                  <m:r>
                                    <m:rPr>
                                      <m:sty m:val="p"/>
                                    </m:rPr>
                                    <a:rPr lang="en-US" altLang="zh-CN" sz="1600">
                                      <a:latin typeface="Cambria Math"/>
                                    </a:rPr>
                                    <m:t>F</m:t>
                                  </m:r>
                                  <m:d>
                                    <m:dPr>
                                      <m:ctrlPr>
                                        <a:rPr lang="en-US" altLang="zh-CN" sz="1600" i="1">
                                          <a:latin typeface="Cambria Math"/>
                                        </a:rPr>
                                      </m:ctrlPr>
                                    </m:dPr>
                                    <m:e>
                                      <m:r>
                                        <a:rPr lang="en-US" altLang="zh-CN" sz="1600" i="1">
                                          <a:latin typeface="Cambria Math"/>
                                        </a:rPr>
                                        <m:t>𝜂</m:t>
                                      </m:r>
                                      <m:r>
                                        <a:rPr lang="en-US" altLang="zh-CN" sz="1600" i="1">
                                          <a:latin typeface="Cambria Math"/>
                                        </a:rPr>
                                        <m:t>, </m:t>
                                      </m:r>
                                      <m:sSub>
                                        <m:sSubPr>
                                          <m:ctrlPr>
                                            <a:rPr lang="en-US" altLang="zh-CN" sz="1600" i="1">
                                              <a:latin typeface="Cambria Math"/>
                                            </a:rPr>
                                          </m:ctrlPr>
                                        </m:sSubPr>
                                        <m:e>
                                          <m:r>
                                            <a:rPr lang="en-US" altLang="zh-CN" sz="1600" i="1">
                                              <a:latin typeface="Cambria Math"/>
                                            </a:rPr>
                                            <m:t>𝜃</m:t>
                                          </m:r>
                                        </m:e>
                                        <m:sub>
                                          <m:r>
                                            <a:rPr lang="en-US" altLang="zh-CN" sz="1600" i="1">
                                              <a:latin typeface="Cambria Math"/>
                                            </a:rPr>
                                            <m:t>𝑑</m:t>
                                          </m:r>
                                        </m:sub>
                                      </m:sSub>
                                      <m:r>
                                        <a:rPr lang="en-US" altLang="zh-CN" sz="1600" i="1">
                                          <a:latin typeface="Cambria Math"/>
                                        </a:rPr>
                                        <m:t>,</m:t>
                                      </m:r>
                                      <m:r>
                                        <a:rPr lang="en-US" altLang="zh-CN" sz="1600" i="1">
                                          <a:latin typeface="Cambria Math"/>
                                        </a:rPr>
                                        <m:t>h</m:t>
                                      </m:r>
                                    </m:e>
                                  </m:d>
                                </m:e>
                              </m:d>
                            </m:e>
                            <m:sup>
                              <m:r>
                                <a:rPr lang="en-US" altLang="zh-CN" sz="1600" i="1">
                                  <a:latin typeface="Cambria Math"/>
                                  <a:ea typeface="Cambria Math"/>
                                </a:rPr>
                                <m:t>2</m:t>
                              </m:r>
                            </m:sup>
                          </m:sSup>
                          <m:r>
                            <a:rPr lang="en-US" altLang="zh-CN" sz="1600" i="1">
                              <a:latin typeface="Cambria Math"/>
                              <a:ea typeface="Cambria Math"/>
                            </a:rPr>
                            <m:t>𝑇</m:t>
                          </m:r>
                          <m:d>
                            <m:dPr>
                              <m:ctrlPr>
                                <a:rPr lang="en-US" altLang="zh-CN" sz="1600" i="1">
                                  <a:latin typeface="Cambria Math"/>
                                  <a:ea typeface="Cambria Math"/>
                                </a:rPr>
                              </m:ctrlPr>
                            </m:dPr>
                            <m:e>
                              <m:sSubSup>
                                <m:sSubSupPr>
                                  <m:ctrlPr>
                                    <a:rPr lang="en-US" altLang="zh-CN" sz="1600" i="1">
                                      <a:latin typeface="Cambria Math"/>
                                      <a:ea typeface="Cambria Math"/>
                                    </a:rPr>
                                  </m:ctrlPr>
                                </m:sSubSupPr>
                                <m:e>
                                  <m:r>
                                    <a:rPr lang="en-US" altLang="zh-CN" sz="1600" i="1">
                                      <a:latin typeface="Cambria Math"/>
                                      <a:ea typeface="Cambria Math"/>
                                    </a:rPr>
                                    <m:t>𝜎</m:t>
                                  </m:r>
                                </m:e>
                                <m:sub>
                                  <m:r>
                                    <a:rPr lang="en-US" altLang="zh-CN" sz="1600" i="1">
                                      <a:latin typeface="Cambria Math"/>
                                      <a:ea typeface="Cambria Math"/>
                                    </a:rPr>
                                    <m:t>𝑎</m:t>
                                  </m:r>
                                </m:sub>
                                <m:sup>
                                  <m:r>
                                    <a:rPr lang="en-US" altLang="zh-CN" sz="1600" i="1">
                                      <a:latin typeface="Cambria Math"/>
                                      <a:ea typeface="Cambria Math"/>
                                    </a:rPr>
                                    <m:t>′</m:t>
                                  </m:r>
                                </m:sup>
                              </m:sSubSup>
                              <m:r>
                                <a:rPr lang="en-US" altLang="zh-CN" sz="1600" i="1">
                                  <a:latin typeface="Cambria Math"/>
                                  <a:ea typeface="Cambria Math"/>
                                </a:rPr>
                                <m:t>,</m:t>
                              </m:r>
                              <m:r>
                                <a:rPr lang="en-US" altLang="zh-CN" sz="1600" i="1">
                                  <a:latin typeface="Cambria Math"/>
                                  <a:ea typeface="Cambria Math"/>
                                </a:rPr>
                                <m:t>h</m:t>
                              </m:r>
                            </m:e>
                          </m:d>
                        </m:e>
                      </m:nary>
                    </m:oMath>
                  </m:oMathPara>
                </a14:m>
                <a:endParaRPr lang="en-US" altLang="zh-CN" sz="1600" dirty="0" smtClean="0"/>
              </a:p>
              <a:p>
                <a:pPr marL="0" indent="0">
                  <a:buNone/>
                </a:pPr>
                <a:endParaRPr lang="en-US" altLang="zh-CN" sz="2400" dirty="0" smtClean="0"/>
              </a:p>
              <a:p>
                <a:pPr marL="0" indent="0">
                  <a:buNone/>
                </a:pPr>
                <a:endParaRPr lang="en-US" altLang="zh-CN" sz="2400" dirty="0"/>
              </a:p>
              <a:p>
                <a:pPr marL="0" indent="0">
                  <a:buNone/>
                </a:pPr>
                <a:endParaRPr lang="en-US" altLang="zh-CN" sz="2400" dirty="0" smtClean="0"/>
              </a:p>
              <a:p>
                <a:pPr marL="0" indent="0">
                  <a:buNone/>
                </a:pPr>
                <a:endParaRPr lang="en-US" altLang="zh-CN" sz="2400" dirty="0" smtClean="0"/>
              </a:p>
              <a:p>
                <a:pPr lvl="1"/>
                <a:r>
                  <a:rPr lang="en-US" altLang="zh-CN" sz="2400" dirty="0" smtClean="0"/>
                  <a:t>Simple shape: look like Gaussian</a:t>
                </a:r>
                <a:endParaRPr lang="en-US" altLang="zh-CN" sz="2400" dirty="0"/>
              </a:p>
              <a:p>
                <a:pPr lvl="1"/>
                <a:r>
                  <a:rPr lang="en-US" altLang="zh-CN" sz="2400" dirty="0" smtClean="0"/>
                  <a:t>approximated by 1 circular Gaussian centered at </a:t>
                </a:r>
                <a14:m>
                  <m:oMath xmlns:m="http://schemas.openxmlformats.org/officeDocument/2006/math">
                    <m:r>
                      <a:rPr lang="en-US" altLang="zh-CN" sz="2400" b="0" i="1" dirty="0" smtClean="0">
                        <a:latin typeface="Cambria Math"/>
                      </a:rPr>
                      <m:t>𝜙</m:t>
                    </m:r>
                    <m:r>
                      <a:rPr lang="en-US" altLang="zh-CN" sz="2400" b="0" i="1" dirty="0" smtClean="0">
                        <a:latin typeface="Cambria Math"/>
                      </a:rPr>
                      <m:t>=</m:t>
                    </m:r>
                    <m:r>
                      <a:rPr lang="en-US" altLang="zh-CN" sz="2400" i="1" dirty="0" smtClean="0">
                        <a:latin typeface="Cambria Math"/>
                      </a:rPr>
                      <m:t>𝜋</m:t>
                    </m:r>
                    <m:r>
                      <a:rPr lang="en-US" altLang="zh-CN" sz="2400" b="0" i="1" dirty="0" smtClean="0">
                        <a:latin typeface="Cambria Math"/>
                      </a:rPr>
                      <m:t> </m:t>
                    </m:r>
                  </m:oMath>
                </a14:m>
                <a:endParaRPr lang="en-US" altLang="zh-CN" i="1" dirty="0" smtClean="0">
                  <a:latin typeface="Cambria Math"/>
                  <a:ea typeface="Cambria Math"/>
                </a:endParaRPr>
              </a:p>
              <a:p>
                <a:pPr marL="914400" lvl="2"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a:ea typeface="Cambria Math"/>
                            </a:rPr>
                          </m:ctrlPr>
                        </m:sSubPr>
                        <m:e>
                          <m:r>
                            <a:rPr lang="en-US" altLang="zh-CN" i="1">
                              <a:latin typeface="Cambria Math"/>
                              <a:ea typeface="Cambria Math"/>
                            </a:rPr>
                            <m:t>𝑁</m:t>
                          </m:r>
                        </m:e>
                        <m:sub>
                          <m:r>
                            <a:rPr lang="en-US" altLang="zh-CN" i="1">
                              <a:latin typeface="Cambria Math"/>
                              <a:ea typeface="Cambria Math"/>
                            </a:rPr>
                            <m:t>𝑇𝑇</m:t>
                          </m:r>
                        </m:sub>
                      </m:sSub>
                      <m:d>
                        <m:dPr>
                          <m:ctrlPr>
                            <a:rPr lang="en-US" altLang="zh-CN" i="1">
                              <a:latin typeface="Cambria Math"/>
                              <a:ea typeface="Cambria Math"/>
                            </a:rPr>
                          </m:ctrlPr>
                        </m:dPr>
                        <m:e>
                          <m:r>
                            <a:rPr lang="en-US" altLang="zh-CN" i="1">
                              <a:latin typeface="Cambria Math"/>
                              <a:ea typeface="Cambria Math"/>
                            </a:rPr>
                            <m:t>𝜙</m:t>
                          </m:r>
                        </m:e>
                      </m:d>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𝑏</m:t>
                          </m:r>
                        </m:e>
                        <m:sub>
                          <m:r>
                            <a:rPr lang="en-US" altLang="zh-CN" b="0" i="1" smtClean="0">
                              <a:latin typeface="Cambria Math"/>
                              <a:ea typeface="Cambria Math"/>
                            </a:rPr>
                            <m:t>𝑇𝑇</m:t>
                          </m:r>
                        </m:sub>
                      </m:sSub>
                      <m:sSup>
                        <m:sSupPr>
                          <m:ctrlPr>
                            <a:rPr lang="en-US" altLang="zh-CN" b="0" i="1" smtClean="0">
                              <a:latin typeface="Cambria Math"/>
                              <a:ea typeface="Cambria Math"/>
                            </a:rPr>
                          </m:ctrlPr>
                        </m:sSupPr>
                        <m:e>
                          <m:r>
                            <a:rPr lang="en-US" altLang="zh-CN" b="0" i="1" smtClean="0">
                              <a:latin typeface="Cambria Math"/>
                              <a:ea typeface="Cambria Math"/>
                            </a:rPr>
                            <m:t>𝑔</m:t>
                          </m:r>
                        </m:e>
                        <m:sup>
                          <m:r>
                            <a:rPr lang="en-US" altLang="zh-CN" b="0" i="1" smtClean="0">
                              <a:latin typeface="Cambria Math"/>
                              <a:ea typeface="Cambria Math"/>
                            </a:rPr>
                            <m:t>𝑐</m:t>
                          </m:r>
                        </m:sup>
                      </m:sSup>
                      <m:r>
                        <a:rPr lang="en-US" altLang="zh-CN" b="0" i="1" smtClean="0">
                          <a:latin typeface="Cambria Math"/>
                          <a:ea typeface="Cambria Math"/>
                        </a:rPr>
                        <m:t>(</m:t>
                      </m:r>
                      <m:r>
                        <a:rPr lang="en-US" altLang="zh-CN" b="0" i="1" smtClean="0">
                          <a:latin typeface="Cambria Math"/>
                          <a:ea typeface="Cambria Math"/>
                        </a:rPr>
                        <m:t>𝜙</m:t>
                      </m:r>
                      <m:r>
                        <a:rPr lang="en-US" altLang="zh-CN" b="0" i="1" smtClean="0">
                          <a:latin typeface="Cambria Math"/>
                          <a:ea typeface="Cambria Math"/>
                        </a:rPr>
                        <m:t>;</m:t>
                      </m:r>
                      <m:r>
                        <a:rPr lang="en-US" altLang="zh-CN" b="0" i="1" smtClean="0">
                          <a:latin typeface="Cambria Math"/>
                          <a:ea typeface="Cambria Math"/>
                        </a:rPr>
                        <m:t>𝜋</m:t>
                      </m:r>
                      <m:r>
                        <a:rPr lang="en-US" altLang="zh-CN" b="0" i="1" smtClean="0">
                          <a:latin typeface="Cambria Math"/>
                          <a:ea typeface="Cambria Math"/>
                        </a:rPr>
                        <m:t>,</m:t>
                      </m:r>
                      <m:sSub>
                        <m:sSubPr>
                          <m:ctrlPr>
                            <a:rPr lang="en-US" altLang="zh-CN" b="0" i="1" smtClean="0">
                              <a:latin typeface="Cambria Math"/>
                              <a:ea typeface="Cambria Math"/>
                            </a:rPr>
                          </m:ctrlPr>
                        </m:sSubPr>
                        <m:e>
                          <m:r>
                            <a:rPr lang="en-US" altLang="zh-CN" b="0" i="1" smtClean="0">
                              <a:latin typeface="Cambria Math"/>
                              <a:ea typeface="Cambria Math"/>
                            </a:rPr>
                            <m:t>𝜆</m:t>
                          </m:r>
                        </m:e>
                        <m:sub>
                          <m:r>
                            <a:rPr lang="en-US" altLang="zh-CN" b="0" i="1" smtClean="0">
                              <a:latin typeface="Cambria Math"/>
                              <a:ea typeface="Cambria Math"/>
                            </a:rPr>
                            <m:t>𝑇𝑇</m:t>
                          </m:r>
                        </m:sub>
                      </m:sSub>
                      <m:r>
                        <a:rPr lang="en-US" altLang="zh-CN" b="0" i="1" smtClean="0">
                          <a:latin typeface="Cambria Math"/>
                          <a:ea typeface="Cambria Math"/>
                        </a:rPr>
                        <m:t>)</m:t>
                      </m:r>
                    </m:oMath>
                  </m:oMathPara>
                </a14:m>
                <a:endParaRPr lang="en-US" altLang="zh-CN" dirty="0"/>
              </a:p>
              <a:p>
                <a:pPr lvl="1"/>
                <a:r>
                  <a:rPr lang="en-US" altLang="zh-CN" sz="2400" dirty="0" smtClean="0"/>
                  <a:t>Parameters fitted by preserving energy</a:t>
                </a:r>
              </a:p>
              <a:p>
                <a:pPr lvl="1"/>
                <a:endParaRPr lang="en-US" altLang="zh-CN" sz="2400" dirty="0"/>
              </a:p>
              <a:p>
                <a:pPr marL="457200" lvl="1" indent="0">
                  <a:buNone/>
                </a:pPr>
                <a:r>
                  <a:rPr lang="en-US" altLang="zh-CN" sz="2400" dirty="0"/>
                  <a:t>	</a:t>
                </a:r>
                <a:endParaRPr lang="en-US" altLang="zh-CN" sz="16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259" t="-1213" b="-29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2"/>
              <p:cNvSpPr txBox="1"/>
              <p:nvPr/>
            </p:nvSpPr>
            <p:spPr>
              <a:xfrm>
                <a:off x="1664069" y="4105095"/>
                <a:ext cx="1152619" cy="369332"/>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𝜃</m:t>
                          </m:r>
                        </m:e>
                        <m:sub>
                          <m:r>
                            <a:rPr lang="en-US" b="0" i="1" smtClean="0">
                              <a:solidFill>
                                <a:schemeClr val="bg1"/>
                              </a:solidFill>
                              <a:latin typeface="Cambria Math"/>
                            </a:rPr>
                            <m:t>𝑑</m:t>
                          </m:r>
                        </m:sub>
                      </m:sSub>
                      <m:r>
                        <a:rPr lang="en-US" b="0" i="1" smtClean="0">
                          <a:solidFill>
                            <a:schemeClr val="bg1"/>
                          </a:solidFill>
                          <a:latin typeface="Cambria Math"/>
                        </a:rPr>
                        <m:t>=0</m:t>
                      </m:r>
                    </m:oMath>
                  </m:oMathPara>
                </a14:m>
                <a:endParaRPr lang="en-US" dirty="0">
                  <a:solidFill>
                    <a:schemeClr val="bg1"/>
                  </a:solidFill>
                </a:endParaRPr>
              </a:p>
            </p:txBody>
          </p:sp>
        </mc:Choice>
        <mc:Fallback xmlns="">
          <p:sp>
            <p:nvSpPr>
              <p:cNvPr id="18" name="TextBox 2"/>
              <p:cNvSpPr txBox="1">
                <a:spLocks noRot="1" noChangeAspect="1" noMove="1" noResize="1" noEditPoints="1" noAdjustHandles="1" noChangeArrowheads="1" noChangeShapeType="1" noTextEdit="1"/>
              </p:cNvSpPr>
              <p:nvPr/>
            </p:nvSpPr>
            <p:spPr>
              <a:xfrm>
                <a:off x="1664069" y="4105095"/>
                <a:ext cx="1152619"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2"/>
              <p:cNvSpPr txBox="1"/>
              <p:nvPr/>
            </p:nvSpPr>
            <p:spPr>
              <a:xfrm>
                <a:off x="4086284" y="4009607"/>
                <a:ext cx="1168804" cy="564770"/>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𝜃</m:t>
                          </m:r>
                        </m:e>
                        <m:sub>
                          <m:r>
                            <a:rPr lang="en-US" b="0" i="1" smtClean="0">
                              <a:solidFill>
                                <a:schemeClr val="bg1"/>
                              </a:solidFill>
                              <a:latin typeface="Cambria Math"/>
                            </a:rPr>
                            <m:t>𝑑</m:t>
                          </m:r>
                        </m:sub>
                      </m:sSub>
                      <m:r>
                        <a:rPr lang="en-US" b="0" i="1" smtClean="0">
                          <a:solidFill>
                            <a:schemeClr val="bg1"/>
                          </a:solidFill>
                          <a:latin typeface="Cambria Math"/>
                        </a:rPr>
                        <m:t>=</m:t>
                      </m:r>
                      <m:f>
                        <m:fPr>
                          <m:ctrlPr>
                            <a:rPr lang="en-US" b="0" i="1" smtClean="0">
                              <a:solidFill>
                                <a:schemeClr val="bg1"/>
                              </a:solidFill>
                              <a:latin typeface="Cambria Math"/>
                            </a:rPr>
                          </m:ctrlPr>
                        </m:fPr>
                        <m:num>
                          <m:r>
                            <a:rPr lang="en-US" b="0" i="1" smtClean="0">
                              <a:solidFill>
                                <a:schemeClr val="bg1"/>
                              </a:solidFill>
                              <a:latin typeface="Cambria Math"/>
                            </a:rPr>
                            <m:t>𝜋</m:t>
                          </m:r>
                        </m:num>
                        <m:den>
                          <m:r>
                            <a:rPr lang="en-US" b="0" i="1" smtClean="0">
                              <a:solidFill>
                                <a:schemeClr val="bg1"/>
                              </a:solidFill>
                              <a:latin typeface="Cambria Math"/>
                            </a:rPr>
                            <m:t>6</m:t>
                          </m:r>
                        </m:den>
                      </m:f>
                    </m:oMath>
                  </m:oMathPara>
                </a14:m>
                <a:endParaRPr lang="en-US" dirty="0">
                  <a:solidFill>
                    <a:schemeClr val="bg1"/>
                  </a:solidFill>
                </a:endParaRPr>
              </a:p>
            </p:txBody>
          </p:sp>
        </mc:Choice>
        <mc:Fallback xmlns="">
          <p:sp>
            <p:nvSpPr>
              <p:cNvPr id="19" name="TextBox 2"/>
              <p:cNvSpPr txBox="1">
                <a:spLocks noRot="1" noChangeAspect="1" noMove="1" noResize="1" noEditPoints="1" noAdjustHandles="1" noChangeArrowheads="1" noChangeShapeType="1" noTextEdit="1"/>
              </p:cNvSpPr>
              <p:nvPr/>
            </p:nvSpPr>
            <p:spPr>
              <a:xfrm>
                <a:off x="4086284" y="4009607"/>
                <a:ext cx="1168804" cy="56477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2"/>
              <p:cNvSpPr txBox="1"/>
              <p:nvPr/>
            </p:nvSpPr>
            <p:spPr>
              <a:xfrm>
                <a:off x="6689182" y="4009606"/>
                <a:ext cx="1232906" cy="564770"/>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𝜃</m:t>
                          </m:r>
                        </m:e>
                        <m:sub>
                          <m:r>
                            <a:rPr lang="en-US" b="0" i="1" smtClean="0">
                              <a:solidFill>
                                <a:schemeClr val="bg1"/>
                              </a:solidFill>
                              <a:latin typeface="Cambria Math"/>
                            </a:rPr>
                            <m:t>𝑑</m:t>
                          </m:r>
                        </m:sub>
                      </m:sSub>
                      <m:r>
                        <a:rPr lang="en-US" b="0" i="1" smtClean="0">
                          <a:solidFill>
                            <a:schemeClr val="bg1"/>
                          </a:solidFill>
                          <a:latin typeface="Cambria Math"/>
                        </a:rPr>
                        <m:t>=</m:t>
                      </m:r>
                      <m:f>
                        <m:fPr>
                          <m:ctrlPr>
                            <a:rPr lang="en-US" b="0" i="1" smtClean="0">
                              <a:solidFill>
                                <a:schemeClr val="bg1"/>
                              </a:solidFill>
                              <a:latin typeface="Cambria Math"/>
                            </a:rPr>
                          </m:ctrlPr>
                        </m:fPr>
                        <m:num>
                          <m:r>
                            <m:rPr>
                              <m:lit/>
                            </m:rPr>
                            <a:rPr lang="en-US" b="0" i="1" smtClean="0">
                              <a:solidFill>
                                <a:schemeClr val="bg1"/>
                              </a:solidFill>
                              <a:latin typeface="Cambria Math"/>
                            </a:rPr>
                            <m:t> </m:t>
                          </m:r>
                          <m:r>
                            <a:rPr lang="en-US" b="0" i="1" smtClean="0">
                              <a:solidFill>
                                <a:schemeClr val="bg1"/>
                              </a:solidFill>
                              <a:latin typeface="Cambria Math"/>
                            </a:rPr>
                            <m:t>𝜋</m:t>
                          </m:r>
                        </m:num>
                        <m:den>
                          <m:r>
                            <a:rPr lang="en-US" b="0" i="1" smtClean="0">
                              <a:solidFill>
                                <a:schemeClr val="bg1"/>
                              </a:solidFill>
                              <a:latin typeface="Cambria Math"/>
                            </a:rPr>
                            <m:t>3</m:t>
                          </m:r>
                        </m:den>
                      </m:f>
                    </m:oMath>
                  </m:oMathPara>
                </a14:m>
                <a:endParaRPr lang="en-US" dirty="0">
                  <a:solidFill>
                    <a:schemeClr val="bg1"/>
                  </a:solidFill>
                </a:endParaRPr>
              </a:p>
            </p:txBody>
          </p:sp>
        </mc:Choice>
        <mc:Fallback xmlns="">
          <p:sp>
            <p:nvSpPr>
              <p:cNvPr id="20" name="TextBox 2"/>
              <p:cNvSpPr txBox="1">
                <a:spLocks noRot="1" noChangeAspect="1" noMove="1" noResize="1" noEditPoints="1" noAdjustHandles="1" noChangeArrowheads="1" noChangeShapeType="1" noTextEdit="1"/>
              </p:cNvSpPr>
              <p:nvPr/>
            </p:nvSpPr>
            <p:spPr>
              <a:xfrm>
                <a:off x="6689182" y="4009606"/>
                <a:ext cx="1232906" cy="564770"/>
              </a:xfrm>
              <a:prstGeom prst="rect">
                <a:avLst/>
              </a:prstGeom>
              <a:blipFill rotWithShape="1">
                <a:blip r:embed="rId6"/>
                <a:stretch>
                  <a:fillRect/>
                </a:stretch>
              </a:blipFill>
            </p:spPr>
            <p:txBody>
              <a:bodyPr/>
              <a:lstStyle/>
              <a:p>
                <a:r>
                  <a:rPr lang="zh-CN" altLang="en-US">
                    <a:noFill/>
                  </a:rPr>
                  <a:t> </a:t>
                </a:r>
              </a:p>
            </p:txBody>
          </p:sp>
        </mc:Fallback>
      </mc:AlternateContent>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3288" y="2747121"/>
            <a:ext cx="2288712" cy="1248388"/>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672" y="2746578"/>
            <a:ext cx="2279853" cy="1243556"/>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4088" y="2743200"/>
            <a:ext cx="2285323" cy="1246541"/>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689132" y="5334000"/>
            <a:ext cx="522276" cy="310560"/>
          </a:xfrm>
          <a:prstGeom prst="rect">
            <a:avLst/>
          </a:prstGeom>
          <a:noFill/>
          <a:ln w="28575">
            <a:solidFill>
              <a:srgbClr val="00B0F0"/>
            </a:solidFill>
          </a:ln>
        </p:spPr>
        <p:txBody>
          <a:bodyPr wrap="square" rtlCol="0">
            <a:spAutoFit/>
          </a:bodyPr>
          <a:lstStyle/>
          <a:p>
            <a:endParaRPr lang="zh-CN" altLang="en-US" dirty="0"/>
          </a:p>
        </p:txBody>
      </p:sp>
      <p:sp>
        <p:nvSpPr>
          <p:cNvPr id="11" name="TextBox 10"/>
          <p:cNvSpPr txBox="1"/>
          <p:nvPr/>
        </p:nvSpPr>
        <p:spPr>
          <a:xfrm>
            <a:off x="5255088" y="5323489"/>
            <a:ext cx="522276" cy="310560"/>
          </a:xfrm>
          <a:prstGeom prst="rect">
            <a:avLst/>
          </a:prstGeom>
          <a:noFill/>
          <a:ln w="28575">
            <a:solidFill>
              <a:srgbClr val="00B0F0"/>
            </a:solidFill>
          </a:ln>
        </p:spPr>
        <p:txBody>
          <a:bodyPr wrap="square" rtlCol="0">
            <a:spAutoFit/>
          </a:bodyPr>
          <a:lstStyle/>
          <a:p>
            <a:endParaRPr lang="zh-CN" altLang="en-US" dirty="0"/>
          </a:p>
        </p:txBody>
      </p:sp>
    </p:spTree>
    <p:extLst>
      <p:ext uri="{BB962C8B-B14F-4D97-AF65-F5344CB8AC3E}">
        <p14:creationId xmlns:p14="http://schemas.microsoft.com/office/powerpoint/2010/main" val="33813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250"/>
                                        <p:tgtEl>
                                          <p:spTgt spid="30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250"/>
                                        <p:tgtEl>
                                          <p:spTgt spid="30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250"/>
                                        <p:tgtEl>
                                          <p:spTgt spid="30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5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5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5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5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a:spLocks noChangeArrowheads="1"/>
          </p:cNvSpPr>
          <p:nvPr/>
        </p:nvSpPr>
        <p:spPr bwMode="auto">
          <a:xfrm>
            <a:off x="3793738" y="4430979"/>
            <a:ext cx="1311662"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23" name="Rectangle 4"/>
          <p:cNvSpPr>
            <a:spLocks noChangeArrowheads="1"/>
          </p:cNvSpPr>
          <p:nvPr/>
        </p:nvSpPr>
        <p:spPr bwMode="auto">
          <a:xfrm>
            <a:off x="5377543" y="4419600"/>
            <a:ext cx="1023257"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t>TT mode </a:t>
            </a:r>
            <a:br>
              <a:rPr lang="en-US" altLang="zh-CN" dirty="0" smtClean="0"/>
            </a:br>
            <a:r>
              <a:rPr lang="en-US" altLang="zh-CN" dirty="0" smtClean="0"/>
              <a:t>approximation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1"/>
                <a:ext cx="8229600" cy="2362199"/>
              </a:xfrm>
            </p:spPr>
            <p:txBody>
              <a:bodyPr/>
              <a:lstStyle/>
              <a:p>
                <a:pPr marL="0" indent="0">
                  <a:buNone/>
                </a:pPr>
                <a:endParaRPr lang="en-US" altLang="zh-CN" dirty="0" smtClean="0"/>
              </a:p>
              <a:p>
                <a14:m>
                  <m:oMath xmlns:m="http://schemas.openxmlformats.org/officeDocument/2006/math">
                    <m:sSub>
                      <m:sSubPr>
                        <m:ctrlPr>
                          <a:rPr lang="en-US" altLang="zh-CN" sz="2400" i="1">
                            <a:latin typeface="Cambria Math"/>
                            <a:ea typeface="Cambria Math"/>
                          </a:rPr>
                        </m:ctrlPr>
                      </m:sSubPr>
                      <m:e>
                        <m:r>
                          <a:rPr lang="en-US" altLang="zh-CN" sz="2400" i="1">
                            <a:latin typeface="Cambria Math"/>
                            <a:ea typeface="Cambria Math"/>
                          </a:rPr>
                          <m:t>𝑏</m:t>
                        </m:r>
                      </m:e>
                      <m:sub>
                        <m:r>
                          <a:rPr lang="en-US" altLang="zh-CN" sz="2400" i="1">
                            <a:latin typeface="Cambria Math"/>
                            <a:ea typeface="Cambria Math"/>
                          </a:rPr>
                          <m:t>𝑇𝑇</m:t>
                        </m:r>
                      </m:sub>
                    </m:sSub>
                  </m:oMath>
                </a14:m>
                <a:r>
                  <a:rPr lang="en-US" altLang="zh-CN" sz="2400" dirty="0" smtClean="0"/>
                  <a:t>: coefficient </a:t>
                </a:r>
              </a:p>
              <a:p>
                <a:pPr lvl="1"/>
                <a:r>
                  <a:rPr lang="en-US" altLang="zh-CN" sz="2000" dirty="0" smtClean="0"/>
                  <a:t>set as the peak value, </a:t>
                </a:r>
                <a14:m>
                  <m:oMath xmlns:m="http://schemas.openxmlformats.org/officeDocument/2006/math">
                    <m:sSub>
                      <m:sSubPr>
                        <m:ctrlPr>
                          <a:rPr lang="en-US" altLang="zh-CN" sz="2000" i="1">
                            <a:latin typeface="Cambria Math"/>
                            <a:ea typeface="Cambria Math"/>
                          </a:rPr>
                        </m:ctrlPr>
                      </m:sSubPr>
                      <m:e>
                        <m:r>
                          <a:rPr lang="en-US" altLang="zh-CN" sz="2000" i="1">
                            <a:latin typeface="Cambria Math"/>
                            <a:ea typeface="Cambria Math"/>
                          </a:rPr>
                          <m:t>𝑁</m:t>
                        </m:r>
                      </m:e>
                      <m:sub>
                        <m:r>
                          <a:rPr lang="en-US" altLang="zh-CN" sz="2000" i="1">
                            <a:latin typeface="Cambria Math"/>
                            <a:ea typeface="Cambria Math"/>
                          </a:rPr>
                          <m:t>𝑇𝑇</m:t>
                        </m:r>
                      </m:sub>
                    </m:sSub>
                    <m:r>
                      <a:rPr lang="en-US" altLang="zh-CN" sz="2000" b="0" i="1" smtClean="0">
                        <a:latin typeface="Cambria Math"/>
                        <a:ea typeface="Cambria Math"/>
                      </a:rPr>
                      <m:t>(</m:t>
                    </m:r>
                    <m:r>
                      <a:rPr lang="en-US" altLang="zh-CN" sz="2000" b="0" i="1" smtClean="0">
                        <a:latin typeface="Cambria Math"/>
                        <a:ea typeface="Cambria Math"/>
                      </a:rPr>
                      <m:t>𝜋</m:t>
                    </m:r>
                    <m:r>
                      <a:rPr lang="en-US" altLang="zh-CN" sz="2000" b="0" i="1" smtClean="0">
                        <a:latin typeface="Cambria Math"/>
                        <a:ea typeface="Cambria Math"/>
                      </a:rPr>
                      <m:t>)</m:t>
                    </m:r>
                  </m:oMath>
                </a14:m>
                <a:endParaRPr lang="en-US" altLang="zh-CN" sz="2000" dirty="0" smtClean="0"/>
              </a:p>
              <a:p>
                <a14:m>
                  <m:oMath xmlns:m="http://schemas.openxmlformats.org/officeDocument/2006/math">
                    <m:sSub>
                      <m:sSubPr>
                        <m:ctrlPr>
                          <a:rPr lang="en-US" altLang="zh-CN" sz="2400" i="1">
                            <a:latin typeface="Cambria Math"/>
                            <a:ea typeface="Cambria Math"/>
                          </a:rPr>
                        </m:ctrlPr>
                      </m:sSubPr>
                      <m:e>
                        <m:r>
                          <a:rPr lang="en-US" altLang="zh-CN" sz="2400" i="1">
                            <a:latin typeface="Cambria Math"/>
                            <a:ea typeface="Cambria Math"/>
                          </a:rPr>
                          <m:t>𝜆</m:t>
                        </m:r>
                      </m:e>
                      <m:sub>
                        <m:r>
                          <a:rPr lang="en-US" altLang="zh-CN" sz="2400" i="1">
                            <a:latin typeface="Cambria Math"/>
                            <a:ea typeface="Cambria Math"/>
                          </a:rPr>
                          <m:t>𝑇𝑇</m:t>
                        </m:r>
                      </m:sub>
                    </m:sSub>
                  </m:oMath>
                </a14:m>
                <a:r>
                  <a:rPr lang="en-US" altLang="zh-CN" sz="2400" dirty="0" smtClean="0"/>
                  <a:t>: bandwidth</a:t>
                </a:r>
              </a:p>
              <a:p>
                <a:pPr lvl="1"/>
                <a:r>
                  <a:rPr lang="en-US" altLang="zh-CN" sz="2000" dirty="0" smtClean="0"/>
                  <a:t>Preserving energy </a:t>
                </a:r>
                <a14:m>
                  <m:oMath xmlns:m="http://schemas.openxmlformats.org/officeDocument/2006/math">
                    <m:sSub>
                      <m:sSubPr>
                        <m:ctrlPr>
                          <a:rPr lang="en-US" altLang="zh-CN" sz="2000" i="1">
                            <a:latin typeface="Cambria Math"/>
                            <a:ea typeface="Cambria Math"/>
                          </a:rPr>
                        </m:ctrlPr>
                      </m:sSubPr>
                      <m:e>
                        <m:r>
                          <a:rPr lang="en-US" altLang="zh-CN" sz="2000" i="1">
                            <a:latin typeface="Cambria Math"/>
                            <a:ea typeface="Cambria Math"/>
                          </a:rPr>
                          <m:t>𝜆</m:t>
                        </m:r>
                      </m:e>
                      <m:sub>
                        <m:r>
                          <a:rPr lang="en-US" altLang="zh-CN" sz="2000" i="1">
                            <a:latin typeface="Cambria Math"/>
                            <a:ea typeface="Cambria Math"/>
                          </a:rPr>
                          <m:t>𝑇𝑇</m:t>
                        </m:r>
                      </m:sub>
                    </m:sSub>
                    <m:r>
                      <a:rPr lang="en-US" altLang="zh-CN" sz="2000" b="0" i="1" smtClean="0">
                        <a:latin typeface="Cambria Math"/>
                        <a:ea typeface="Cambria Math"/>
                      </a:rPr>
                      <m:t>=∫</m:t>
                    </m:r>
                    <m:sSub>
                      <m:sSubPr>
                        <m:ctrlPr>
                          <a:rPr lang="en-US" altLang="zh-CN" sz="2000" b="0" i="1" smtClean="0">
                            <a:latin typeface="Cambria Math"/>
                            <a:ea typeface="Cambria Math"/>
                          </a:rPr>
                        </m:ctrlPr>
                      </m:sSubPr>
                      <m:e>
                        <m:r>
                          <a:rPr lang="en-US" altLang="zh-CN" sz="2000" b="0" i="1" smtClean="0">
                            <a:latin typeface="Cambria Math"/>
                            <a:ea typeface="Cambria Math"/>
                          </a:rPr>
                          <m:t>𝑁</m:t>
                        </m:r>
                      </m:e>
                      <m:sub>
                        <m:r>
                          <a:rPr lang="en-US" altLang="zh-CN" sz="2000" b="0" i="1" smtClean="0">
                            <a:latin typeface="Cambria Math"/>
                            <a:ea typeface="Cambria Math"/>
                          </a:rPr>
                          <m:t>𝑇𝑇</m:t>
                        </m:r>
                      </m:sub>
                    </m:sSub>
                    <m:r>
                      <a:rPr lang="en-US" altLang="zh-CN" sz="2000" b="0" i="1" smtClean="0">
                        <a:latin typeface="Cambria Math"/>
                        <a:ea typeface="Cambria Math"/>
                      </a:rPr>
                      <m:t>(</m:t>
                    </m:r>
                    <m:r>
                      <a:rPr lang="en-US" altLang="zh-CN" sz="2000" i="1">
                        <a:latin typeface="Cambria Math"/>
                        <a:ea typeface="Cambria Math"/>
                      </a:rPr>
                      <m:t>𝜙</m:t>
                    </m:r>
                    <m:r>
                      <a:rPr lang="en-US" altLang="zh-CN" sz="2000" b="0" i="1" smtClean="0">
                        <a:latin typeface="Cambria Math"/>
                        <a:ea typeface="Cambria Math"/>
                      </a:rPr>
                      <m:t>)</m:t>
                    </m:r>
                    <m:r>
                      <a:rPr lang="en-US" altLang="zh-CN" sz="2000" b="0" i="1" smtClean="0">
                        <a:latin typeface="Cambria Math"/>
                        <a:ea typeface="Cambria Math"/>
                      </a:rPr>
                      <m:t>𝑑</m:t>
                    </m:r>
                    <m:r>
                      <a:rPr lang="en-US" altLang="zh-CN" sz="2000" b="0" i="1" smtClean="0">
                        <a:latin typeface="Cambria Math"/>
                        <a:ea typeface="Cambria Math"/>
                      </a:rPr>
                      <m:t>𝜙</m:t>
                    </m:r>
                    <m:r>
                      <a:rPr lang="en-US" altLang="zh-CN" sz="2000" b="0" i="1" smtClean="0">
                        <a:latin typeface="Cambria Math"/>
                        <a:ea typeface="Cambria Math"/>
                      </a:rPr>
                      <m:t>/(</m:t>
                    </m:r>
                    <m:rad>
                      <m:radPr>
                        <m:degHide m:val="on"/>
                        <m:ctrlPr>
                          <a:rPr lang="en-US" altLang="zh-CN" sz="2000" b="0" i="1" smtClean="0">
                            <a:latin typeface="Cambria Math"/>
                            <a:ea typeface="Cambria Math"/>
                          </a:rPr>
                        </m:ctrlPr>
                      </m:radPr>
                      <m:deg/>
                      <m:e>
                        <m:r>
                          <a:rPr lang="en-US" altLang="zh-CN" sz="2000" b="0" i="1" smtClean="0">
                            <a:latin typeface="Cambria Math"/>
                            <a:ea typeface="Cambria Math"/>
                          </a:rPr>
                          <m:t>𝜋</m:t>
                        </m:r>
                      </m:e>
                    </m:rad>
                    <m:sSub>
                      <m:sSubPr>
                        <m:ctrlPr>
                          <a:rPr lang="en-US" altLang="zh-CN" sz="2000" b="0" i="1" smtClean="0">
                            <a:latin typeface="Cambria Math"/>
                            <a:ea typeface="Cambria Math"/>
                          </a:rPr>
                        </m:ctrlPr>
                      </m:sSubPr>
                      <m:e>
                        <m:r>
                          <a:rPr lang="en-US" altLang="zh-CN" sz="2000" b="0" i="1" smtClean="0">
                            <a:latin typeface="Cambria Math"/>
                            <a:ea typeface="Cambria Math"/>
                          </a:rPr>
                          <m:t>𝑏</m:t>
                        </m:r>
                      </m:e>
                      <m:sub>
                        <m:r>
                          <a:rPr lang="en-US" altLang="zh-CN" sz="2000" b="0" i="1" smtClean="0">
                            <a:latin typeface="Cambria Math"/>
                            <a:ea typeface="Cambria Math"/>
                          </a:rPr>
                          <m:t>𝑇𝑇</m:t>
                        </m:r>
                      </m:sub>
                    </m:sSub>
                    <m:r>
                      <a:rPr lang="en-US" altLang="zh-CN" sz="2000" b="0" i="1" smtClean="0">
                        <a:latin typeface="Cambria Math"/>
                        <a:ea typeface="Cambria Math"/>
                      </a:rPr>
                      <m:t>)</m:t>
                    </m:r>
                  </m:oMath>
                </a14:m>
                <a:r>
                  <a:rPr lang="en-US" altLang="zh-CN" sz="2000" dirty="0" smtClean="0"/>
                  <a:t> </a:t>
                </a:r>
                <a:r>
                  <a:rPr lang="en-US" altLang="zh-CN" sz="2400" dirty="0" smtClean="0"/>
                  <a:t> </a:t>
                </a:r>
              </a:p>
              <a:p>
                <a:pPr marL="0" indent="0">
                  <a:buNone/>
                </a:pPr>
                <a:endParaRPr lang="en-US" altLang="zh-CN" sz="2400" i="1" dirty="0" smtClean="0">
                  <a:latin typeface="Cambria Math"/>
                  <a:ea typeface="Cambria Math"/>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1"/>
                <a:ext cx="8229600" cy="2362199"/>
              </a:xfrm>
              <a:blipFill rotWithShape="1">
                <a:blip r:embed="rId3"/>
                <a:stretch>
                  <a:fillRect l="-9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743200" y="1671935"/>
                <a:ext cx="379328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chemeClr val="bg1"/>
                              </a:solidFill>
                              <a:latin typeface="Cambria Math"/>
                              <a:ea typeface="Cambria Math"/>
                            </a:rPr>
                          </m:ctrlPr>
                        </m:sSubPr>
                        <m:e>
                          <m:r>
                            <a:rPr lang="en-US" altLang="zh-CN" sz="2400" i="1">
                              <a:solidFill>
                                <a:schemeClr val="bg1"/>
                              </a:solidFill>
                              <a:latin typeface="Cambria Math"/>
                              <a:ea typeface="Cambria Math"/>
                            </a:rPr>
                            <m:t>𝑁</m:t>
                          </m:r>
                        </m:e>
                        <m:sub>
                          <m:r>
                            <a:rPr lang="en-US" altLang="zh-CN" sz="2400" i="1">
                              <a:solidFill>
                                <a:schemeClr val="bg1"/>
                              </a:solidFill>
                              <a:latin typeface="Cambria Math"/>
                              <a:ea typeface="Cambria Math"/>
                            </a:rPr>
                            <m:t>𝑇𝑇</m:t>
                          </m:r>
                        </m:sub>
                      </m:sSub>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𝜙</m:t>
                          </m:r>
                        </m:e>
                      </m:d>
                      <m:r>
                        <a:rPr lang="en-US" altLang="zh-CN" sz="2400" i="1">
                          <a:solidFill>
                            <a:schemeClr val="bg1"/>
                          </a:solidFill>
                          <a:latin typeface="Cambria Math"/>
                          <a:ea typeface="Cambria Math"/>
                        </a:rPr>
                        <m:t>≈</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𝑏</m:t>
                          </m:r>
                        </m:e>
                        <m:sub>
                          <m:r>
                            <a:rPr lang="en-US" altLang="zh-CN" sz="2400" i="1">
                              <a:solidFill>
                                <a:schemeClr val="bg1"/>
                              </a:solidFill>
                              <a:latin typeface="Cambria Math"/>
                              <a:ea typeface="Cambria Math"/>
                            </a:rPr>
                            <m:t>𝑇𝑇</m:t>
                          </m:r>
                        </m:sub>
                      </m:sSub>
                      <m:sSup>
                        <m:sSupPr>
                          <m:ctrlPr>
                            <a:rPr lang="en-US" altLang="zh-CN" sz="2400" i="1">
                              <a:solidFill>
                                <a:schemeClr val="bg1"/>
                              </a:solidFill>
                              <a:latin typeface="Cambria Math"/>
                              <a:ea typeface="Cambria Math"/>
                            </a:rPr>
                          </m:ctrlPr>
                        </m:sSupPr>
                        <m:e>
                          <m:r>
                            <a:rPr lang="en-US" altLang="zh-CN" sz="2400" i="1">
                              <a:solidFill>
                                <a:schemeClr val="bg1"/>
                              </a:solidFill>
                              <a:latin typeface="Cambria Math"/>
                              <a:ea typeface="Cambria Math"/>
                            </a:rPr>
                            <m:t>𝑔</m:t>
                          </m:r>
                        </m:e>
                        <m:sup>
                          <m:r>
                            <a:rPr lang="en-US" altLang="zh-CN" sz="2400" i="1">
                              <a:solidFill>
                                <a:schemeClr val="bg1"/>
                              </a:solidFill>
                              <a:latin typeface="Cambria Math"/>
                              <a:ea typeface="Cambria Math"/>
                            </a:rPr>
                            <m:t>𝑐</m:t>
                          </m:r>
                        </m:sup>
                      </m:sSup>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𝜙</m:t>
                      </m:r>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𝜋</m:t>
                      </m:r>
                      <m:r>
                        <a:rPr lang="en-US" altLang="zh-CN" sz="2400" i="1">
                          <a:solidFill>
                            <a:schemeClr val="bg1"/>
                          </a:solidFill>
                          <a:latin typeface="Cambria Math"/>
                          <a:ea typeface="Cambria Math"/>
                        </a:rPr>
                        <m:t>,</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𝜆</m:t>
                          </m:r>
                        </m:e>
                        <m:sub>
                          <m:r>
                            <a:rPr lang="en-US" altLang="zh-CN" sz="2400" i="1">
                              <a:solidFill>
                                <a:schemeClr val="bg1"/>
                              </a:solidFill>
                              <a:latin typeface="Cambria Math"/>
                              <a:ea typeface="Cambria Math"/>
                            </a:rPr>
                            <m:t>𝑇𝑇</m:t>
                          </m:r>
                        </m:sub>
                      </m:sSub>
                      <m:r>
                        <a:rPr lang="en-US" altLang="zh-CN" sz="2400" i="1">
                          <a:solidFill>
                            <a:schemeClr val="bg1"/>
                          </a:solidFill>
                          <a:latin typeface="Cambria Math"/>
                          <a:ea typeface="Cambria Math"/>
                        </a:rPr>
                        <m:t>)</m:t>
                      </m:r>
                    </m:oMath>
                  </m:oMathPara>
                </a14:m>
                <a:endParaRPr lang="zh-CN" altLang="en-US" sz="2400" dirty="0">
                  <a:solidFill>
                    <a:schemeClr val="bg1"/>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2743200" y="1671935"/>
                <a:ext cx="3793283" cy="461665"/>
              </a:xfrm>
              <a:prstGeom prst="rect">
                <a:avLst/>
              </a:prstGeom>
              <a:blipFill rotWithShape="1">
                <a:blip r:embed="rId4"/>
                <a:stretch>
                  <a:fillRect r="-161" b="-17105"/>
                </a:stretch>
              </a:blipFill>
            </p:spPr>
            <p:txBody>
              <a:bodyPr/>
              <a:lstStyle/>
              <a:p>
                <a:r>
                  <a:rPr lang="zh-CN" altLang="en-US">
                    <a:noFill/>
                  </a:rPr>
                  <a:t> </a:t>
                </a:r>
              </a:p>
            </p:txBody>
          </p:sp>
        </mc:Fallback>
      </mc:AlternateContent>
      <p:pic>
        <p:nvPicPr>
          <p:cNvPr id="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676400"/>
            <a:ext cx="2285323" cy="1246541"/>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椭圆 7"/>
          <p:cNvSpPr/>
          <p:nvPr/>
        </p:nvSpPr>
        <p:spPr>
          <a:xfrm>
            <a:off x="7640757" y="1905000"/>
            <a:ext cx="15273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847367" y="1954615"/>
            <a:ext cx="1743740" cy="811000"/>
          </a:xfrm>
          <a:custGeom>
            <a:avLst/>
            <a:gdLst>
              <a:gd name="connsiteX0" fmla="*/ 1743740 w 1743740"/>
              <a:gd name="connsiteY0" fmla="*/ 786825 h 823639"/>
              <a:gd name="connsiteX1" fmla="*/ 1275907 w 1743740"/>
              <a:gd name="connsiteY1" fmla="*/ 712397 h 823639"/>
              <a:gd name="connsiteX2" fmla="*/ 882502 w 1743740"/>
              <a:gd name="connsiteY2" fmla="*/ 16 h 823639"/>
              <a:gd name="connsiteX3" fmla="*/ 457200 w 1743740"/>
              <a:gd name="connsiteY3" fmla="*/ 733662 h 823639"/>
              <a:gd name="connsiteX4" fmla="*/ 0 w 1743740"/>
              <a:gd name="connsiteY4" fmla="*/ 808090 h 823639"/>
              <a:gd name="connsiteX0" fmla="*/ 1743740 w 1743740"/>
              <a:gd name="connsiteY0" fmla="*/ 786877 h 810786"/>
              <a:gd name="connsiteX1" fmla="*/ 1275907 w 1743740"/>
              <a:gd name="connsiteY1" fmla="*/ 712449 h 810786"/>
              <a:gd name="connsiteX2" fmla="*/ 882502 w 1743740"/>
              <a:gd name="connsiteY2" fmla="*/ 68 h 810786"/>
              <a:gd name="connsiteX3" fmla="*/ 457200 w 1743740"/>
              <a:gd name="connsiteY3" fmla="*/ 669919 h 810786"/>
              <a:gd name="connsiteX4" fmla="*/ 0 w 1743740"/>
              <a:gd name="connsiteY4" fmla="*/ 808142 h 810786"/>
              <a:gd name="connsiteX0" fmla="*/ 1743740 w 1743740"/>
              <a:gd name="connsiteY0" fmla="*/ 786826 h 811012"/>
              <a:gd name="connsiteX1" fmla="*/ 1275907 w 1743740"/>
              <a:gd name="connsiteY1" fmla="*/ 712398 h 811012"/>
              <a:gd name="connsiteX2" fmla="*/ 882502 w 1743740"/>
              <a:gd name="connsiteY2" fmla="*/ 17 h 811012"/>
              <a:gd name="connsiteX3" fmla="*/ 520996 w 1743740"/>
              <a:gd name="connsiteY3" fmla="*/ 691133 h 811012"/>
              <a:gd name="connsiteX4" fmla="*/ 0 w 1743740"/>
              <a:gd name="connsiteY4" fmla="*/ 808091 h 811012"/>
              <a:gd name="connsiteX0" fmla="*/ 1743740 w 1743740"/>
              <a:gd name="connsiteY0" fmla="*/ 786921 h 811107"/>
              <a:gd name="connsiteX1" fmla="*/ 1190847 w 1743740"/>
              <a:gd name="connsiteY1" fmla="*/ 638065 h 811107"/>
              <a:gd name="connsiteX2" fmla="*/ 882502 w 1743740"/>
              <a:gd name="connsiteY2" fmla="*/ 112 h 811107"/>
              <a:gd name="connsiteX3" fmla="*/ 520996 w 1743740"/>
              <a:gd name="connsiteY3" fmla="*/ 691228 h 811107"/>
              <a:gd name="connsiteX4" fmla="*/ 0 w 1743740"/>
              <a:gd name="connsiteY4" fmla="*/ 808186 h 811107"/>
              <a:gd name="connsiteX0" fmla="*/ 1743740 w 1743740"/>
              <a:gd name="connsiteY0" fmla="*/ 786827 h 811013"/>
              <a:gd name="connsiteX1" fmla="*/ 1158949 w 1743740"/>
              <a:gd name="connsiteY1" fmla="*/ 669868 h 811013"/>
              <a:gd name="connsiteX2" fmla="*/ 882502 w 1743740"/>
              <a:gd name="connsiteY2" fmla="*/ 18 h 811013"/>
              <a:gd name="connsiteX3" fmla="*/ 520996 w 1743740"/>
              <a:gd name="connsiteY3" fmla="*/ 691134 h 811013"/>
              <a:gd name="connsiteX4" fmla="*/ 0 w 1743740"/>
              <a:gd name="connsiteY4" fmla="*/ 808092 h 811013"/>
              <a:gd name="connsiteX0" fmla="*/ 1743740 w 1743740"/>
              <a:gd name="connsiteY0" fmla="*/ 786814 h 811000"/>
              <a:gd name="connsiteX1" fmla="*/ 1137684 w 1743740"/>
              <a:gd name="connsiteY1" fmla="*/ 701752 h 811000"/>
              <a:gd name="connsiteX2" fmla="*/ 882502 w 1743740"/>
              <a:gd name="connsiteY2" fmla="*/ 5 h 811000"/>
              <a:gd name="connsiteX3" fmla="*/ 520996 w 1743740"/>
              <a:gd name="connsiteY3" fmla="*/ 691121 h 811000"/>
              <a:gd name="connsiteX4" fmla="*/ 0 w 1743740"/>
              <a:gd name="connsiteY4" fmla="*/ 808079 h 811000"/>
              <a:gd name="connsiteX0" fmla="*/ 1743740 w 1743740"/>
              <a:gd name="connsiteY0" fmla="*/ 786814 h 811000"/>
              <a:gd name="connsiteX1" fmla="*/ 1212112 w 1743740"/>
              <a:gd name="connsiteY1" fmla="*/ 680487 h 811000"/>
              <a:gd name="connsiteX2" fmla="*/ 882502 w 1743740"/>
              <a:gd name="connsiteY2" fmla="*/ 5 h 811000"/>
              <a:gd name="connsiteX3" fmla="*/ 520996 w 1743740"/>
              <a:gd name="connsiteY3" fmla="*/ 691121 h 811000"/>
              <a:gd name="connsiteX4" fmla="*/ 0 w 1743740"/>
              <a:gd name="connsiteY4" fmla="*/ 808079 h 81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740" h="811000">
                <a:moveTo>
                  <a:pt x="1743740" y="786814"/>
                </a:moveTo>
                <a:cubicBezTo>
                  <a:pt x="1581593" y="815167"/>
                  <a:pt x="1355652" y="811622"/>
                  <a:pt x="1212112" y="680487"/>
                </a:cubicBezTo>
                <a:cubicBezTo>
                  <a:pt x="1068572" y="549352"/>
                  <a:pt x="997688" y="-1767"/>
                  <a:pt x="882502" y="5"/>
                </a:cubicBezTo>
                <a:cubicBezTo>
                  <a:pt x="767316" y="1777"/>
                  <a:pt x="668080" y="556442"/>
                  <a:pt x="520996" y="691121"/>
                </a:cubicBezTo>
                <a:cubicBezTo>
                  <a:pt x="373912" y="825800"/>
                  <a:pt x="51391" y="813395"/>
                  <a:pt x="0" y="80807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矩形 17"/>
              <p:cNvSpPr/>
              <p:nvPr/>
            </p:nvSpPr>
            <p:spPr>
              <a:xfrm>
                <a:off x="1117968" y="3886200"/>
                <a:ext cx="4628707" cy="475643"/>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altLang="zh-CN" sz="2400" i="1" smtClean="0">
                          <a:solidFill>
                            <a:schemeClr val="bg1"/>
                          </a:solidFill>
                          <a:latin typeface="Cambria Math"/>
                          <a:ea typeface="Cambria Math"/>
                        </a:rPr>
                        <m:t>∫</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𝑁</m:t>
                          </m:r>
                        </m:e>
                        <m:sub>
                          <m:r>
                            <a:rPr lang="en-US" altLang="zh-CN" sz="2400" i="1">
                              <a:solidFill>
                                <a:schemeClr val="bg1"/>
                              </a:solidFill>
                              <a:latin typeface="Cambria Math"/>
                              <a:ea typeface="Cambria Math"/>
                            </a:rPr>
                            <m:t>𝑇𝑇</m:t>
                          </m:r>
                        </m:sub>
                      </m:sSub>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𝜙</m:t>
                          </m:r>
                        </m:e>
                      </m:d>
                      <m:r>
                        <a:rPr lang="en-US" altLang="zh-CN" sz="2400" i="1">
                          <a:solidFill>
                            <a:schemeClr val="bg1"/>
                          </a:solidFill>
                          <a:latin typeface="Cambria Math"/>
                          <a:ea typeface="Cambria Math"/>
                        </a:rPr>
                        <m:t>𝑑</m:t>
                      </m:r>
                      <m:r>
                        <a:rPr lang="en-US" altLang="zh-CN" sz="2400" i="1">
                          <a:solidFill>
                            <a:schemeClr val="bg1"/>
                          </a:solidFill>
                          <a:latin typeface="Cambria Math"/>
                          <a:ea typeface="Cambria Math"/>
                        </a:rPr>
                        <m:t>𝜙</m:t>
                      </m:r>
                    </m:oMath>
                  </m:oMathPara>
                </a14:m>
                <a:endParaRPr lang="en-US" altLang="zh-CN" sz="2400" dirty="0" smtClean="0">
                  <a:solidFill>
                    <a:schemeClr val="bg1"/>
                  </a:solidFill>
                  <a:ea typeface="Cambria Math"/>
                </a:endParaRPr>
              </a:p>
            </p:txBody>
          </p:sp>
        </mc:Choice>
        <mc:Fallback xmlns="">
          <p:sp>
            <p:nvSpPr>
              <p:cNvPr id="18" name="矩形 17"/>
              <p:cNvSpPr>
                <a:spLocks noRot="1" noChangeAspect="1" noMove="1" noResize="1" noEditPoints="1" noAdjustHandles="1" noChangeArrowheads="1" noChangeShapeType="1" noTextEdit="1"/>
              </p:cNvSpPr>
              <p:nvPr/>
            </p:nvSpPr>
            <p:spPr>
              <a:xfrm>
                <a:off x="1117968" y="3886200"/>
                <a:ext cx="4628707" cy="475643"/>
              </a:xfrm>
              <a:prstGeom prst="rect">
                <a:avLst/>
              </a:prstGeom>
              <a:blipFill rotWithShape="1">
                <a:blip r:embed="rId6"/>
                <a:stretch>
                  <a:fillRect b="-205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805676" y="4245396"/>
                <a:ext cx="7500124" cy="783804"/>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altLang="zh-CN" sz="2400" i="1">
                          <a:solidFill>
                            <a:schemeClr val="bg1"/>
                          </a:solidFill>
                          <a:latin typeface="Cambria Math"/>
                          <a:ea typeface="Cambria Math"/>
                        </a:rPr>
                        <m:t>=</m:t>
                      </m:r>
                      <m:f>
                        <m:fPr>
                          <m:ctrlPr>
                            <a:rPr lang="en-US" altLang="zh-CN" sz="2400" i="1">
                              <a:solidFill>
                                <a:schemeClr val="bg1"/>
                              </a:solidFill>
                              <a:latin typeface="Cambria Math"/>
                              <a:ea typeface="Cambria Math"/>
                            </a:rPr>
                          </m:ctrlPr>
                        </m:fPr>
                        <m:num>
                          <m:r>
                            <a:rPr lang="en-US" altLang="zh-CN" sz="2400" i="1">
                              <a:solidFill>
                                <a:schemeClr val="bg1"/>
                              </a:solidFill>
                              <a:latin typeface="Cambria Math"/>
                              <a:ea typeface="Cambria Math"/>
                            </a:rPr>
                            <m:t>1</m:t>
                          </m:r>
                        </m:num>
                        <m:den>
                          <m:r>
                            <a:rPr lang="en-US" altLang="zh-CN" sz="2400" i="1">
                              <a:solidFill>
                                <a:schemeClr val="bg1"/>
                              </a:solidFill>
                              <a:latin typeface="Cambria Math"/>
                              <a:ea typeface="Cambria Math"/>
                            </a:rPr>
                            <m:t>2</m:t>
                          </m:r>
                        </m:den>
                      </m:f>
                      <m:r>
                        <a:rPr lang="en-US" altLang="zh-CN" sz="2400" i="1">
                          <a:solidFill>
                            <a:schemeClr val="bg1"/>
                          </a:solidFill>
                          <a:latin typeface="Cambria Math"/>
                          <a:ea typeface="Cambria Math"/>
                        </a:rPr>
                        <m:t>∫</m:t>
                      </m:r>
                      <m:sSup>
                        <m:sSupPr>
                          <m:ctrlPr>
                            <a:rPr lang="en-US" altLang="zh-CN" sz="2400" i="1">
                              <a:solidFill>
                                <a:schemeClr val="bg1"/>
                              </a:solidFill>
                              <a:latin typeface="Cambria Math"/>
                              <a:ea typeface="Cambria Math"/>
                            </a:rPr>
                          </m:ctrlPr>
                        </m:sSupPr>
                        <m:e>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1−</m:t>
                              </m:r>
                              <m:r>
                                <m:rPr>
                                  <m:sty m:val="p"/>
                                </m:rPr>
                                <a:rPr lang="en-US" altLang="zh-CN" sz="2400" i="1">
                                  <a:solidFill>
                                    <a:schemeClr val="bg1"/>
                                  </a:solidFill>
                                  <a:latin typeface="Cambria Math"/>
                                  <a:ea typeface="Cambria Math"/>
                                </a:rPr>
                                <m:t>F</m:t>
                              </m:r>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𝜂</m:t>
                                  </m:r>
                                  <m:r>
                                    <a:rPr lang="en-US" altLang="zh-CN" sz="2400" i="1">
                                      <a:solidFill>
                                        <a:schemeClr val="bg1"/>
                                      </a:solidFill>
                                      <a:latin typeface="Cambria Math"/>
                                      <a:ea typeface="Cambria Math"/>
                                    </a:rPr>
                                    <m:t>, </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𝜃</m:t>
                                      </m:r>
                                    </m:e>
                                    <m:sub>
                                      <m:r>
                                        <a:rPr lang="en-US" altLang="zh-CN" sz="2400" i="1">
                                          <a:solidFill>
                                            <a:schemeClr val="bg1"/>
                                          </a:solidFill>
                                          <a:latin typeface="Cambria Math"/>
                                          <a:ea typeface="Cambria Math"/>
                                        </a:rPr>
                                        <m:t>𝑑</m:t>
                                      </m:r>
                                    </m:sub>
                                  </m:sSub>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h</m:t>
                                  </m:r>
                                </m:e>
                              </m:d>
                            </m:e>
                          </m:d>
                        </m:e>
                        <m:sup>
                          <m:r>
                            <a:rPr lang="en-US" altLang="zh-CN" sz="2400" i="1">
                              <a:solidFill>
                                <a:schemeClr val="bg1"/>
                              </a:solidFill>
                              <a:latin typeface="Cambria Math"/>
                              <a:ea typeface="Cambria Math"/>
                            </a:rPr>
                            <m:t>2</m:t>
                          </m:r>
                        </m:sup>
                      </m:sSup>
                      <m:r>
                        <a:rPr lang="en-US" altLang="zh-CN" sz="2400" i="1">
                          <a:solidFill>
                            <a:schemeClr val="bg1"/>
                          </a:solidFill>
                          <a:latin typeface="Cambria Math"/>
                          <a:ea typeface="Cambria Math"/>
                        </a:rPr>
                        <m:t>𝑇</m:t>
                      </m:r>
                      <m:d>
                        <m:dPr>
                          <m:ctrlPr>
                            <a:rPr lang="en-US" altLang="zh-CN" sz="2400" i="1">
                              <a:solidFill>
                                <a:schemeClr val="bg1"/>
                              </a:solidFill>
                              <a:latin typeface="Cambria Math"/>
                              <a:ea typeface="Cambria Math"/>
                            </a:rPr>
                          </m:ctrlPr>
                        </m:dPr>
                        <m:e>
                          <m:sSubSup>
                            <m:sSubSupPr>
                              <m:ctrlPr>
                                <a:rPr lang="en-US" altLang="zh-CN" sz="2400" i="1">
                                  <a:solidFill>
                                    <a:schemeClr val="bg1"/>
                                  </a:solidFill>
                                  <a:latin typeface="Cambria Math"/>
                                  <a:ea typeface="Cambria Math"/>
                                </a:rPr>
                              </m:ctrlPr>
                            </m:sSubSupPr>
                            <m:e>
                              <m:r>
                                <a:rPr lang="en-US" altLang="zh-CN" sz="2400" i="1">
                                  <a:solidFill>
                                    <a:schemeClr val="bg1"/>
                                  </a:solidFill>
                                  <a:latin typeface="Cambria Math"/>
                                  <a:ea typeface="Cambria Math"/>
                                </a:rPr>
                                <m:t>𝜎</m:t>
                              </m:r>
                            </m:e>
                            <m:sub>
                              <m:r>
                                <a:rPr lang="en-US" altLang="zh-CN" sz="2400" i="1">
                                  <a:solidFill>
                                    <a:schemeClr val="bg1"/>
                                  </a:solidFill>
                                  <a:latin typeface="Cambria Math"/>
                                  <a:ea typeface="Cambria Math"/>
                                </a:rPr>
                                <m:t>𝑎</m:t>
                              </m:r>
                            </m:sub>
                            <m:sup>
                              <m:r>
                                <a:rPr lang="en-US" altLang="zh-CN" sz="2400" i="1">
                                  <a:solidFill>
                                    <a:schemeClr val="bg1"/>
                                  </a:solidFill>
                                  <a:latin typeface="Cambria Math"/>
                                  <a:ea typeface="Cambria Math"/>
                                </a:rPr>
                                <m:t>′</m:t>
                              </m:r>
                            </m:sup>
                          </m:sSubSup>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h</m:t>
                          </m:r>
                        </m:e>
                      </m:d>
                      <m:r>
                        <a:rPr lang="en-US" altLang="zh-CN" sz="2400" i="1">
                          <a:solidFill>
                            <a:schemeClr val="bg1"/>
                          </a:solidFill>
                          <a:latin typeface="Cambria Math"/>
                          <a:ea typeface="Cambria Math"/>
                        </a:rPr>
                        <m:t>𝑑</m:t>
                      </m:r>
                      <m:r>
                        <a:rPr lang="en-US" altLang="zh-CN" sz="2400" b="0" i="1" smtClean="0">
                          <a:solidFill>
                            <a:schemeClr val="bg1"/>
                          </a:solidFill>
                          <a:latin typeface="Cambria Math"/>
                          <a:ea typeface="Cambria Math"/>
                        </a:rPr>
                        <m:t>h</m:t>
                      </m:r>
                    </m:oMath>
                  </m:oMathPara>
                </a14:m>
                <a:endParaRPr lang="en-US" altLang="zh-CN" sz="2400" i="1" dirty="0">
                  <a:solidFill>
                    <a:schemeClr val="bg1"/>
                  </a:solidFill>
                  <a:latin typeface="Cambria Math"/>
                  <a:ea typeface="Cambria Math"/>
                </a:endParaRPr>
              </a:p>
            </p:txBody>
          </p:sp>
        </mc:Choice>
        <mc:Fallback xmlns="">
          <p:sp>
            <p:nvSpPr>
              <p:cNvPr id="19" name="矩形 18"/>
              <p:cNvSpPr>
                <a:spLocks noRot="1" noChangeAspect="1" noMove="1" noResize="1" noEditPoints="1" noAdjustHandles="1" noChangeArrowheads="1" noChangeShapeType="1" noTextEdit="1"/>
              </p:cNvSpPr>
              <p:nvPr/>
            </p:nvSpPr>
            <p:spPr>
              <a:xfrm>
                <a:off x="805676" y="4245396"/>
                <a:ext cx="7500124" cy="783804"/>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内容占位符 2"/>
              <p:cNvSpPr txBox="1">
                <a:spLocks/>
              </p:cNvSpPr>
              <p:nvPr/>
            </p:nvSpPr>
            <p:spPr bwMode="auto">
              <a:xfrm>
                <a:off x="533400" y="5023614"/>
                <a:ext cx="8894797" cy="996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r>
                      <m:rPr>
                        <m:sty m:val="p"/>
                      </m:rPr>
                      <a:rPr lang="en-US" altLang="zh-CN" sz="2400" i="1">
                        <a:latin typeface="Cambria Math"/>
                        <a:ea typeface="Cambria Math"/>
                      </a:rPr>
                      <m:t>F</m:t>
                    </m:r>
                    <m:d>
                      <m:dPr>
                        <m:ctrlPr>
                          <a:rPr lang="en-US" altLang="zh-CN" sz="2400" i="1">
                            <a:latin typeface="Cambria Math"/>
                            <a:ea typeface="Cambria Math"/>
                          </a:rPr>
                        </m:ctrlPr>
                      </m:dPr>
                      <m:e>
                        <m:r>
                          <a:rPr lang="en-US" altLang="zh-CN" sz="2400" i="1">
                            <a:latin typeface="Cambria Math"/>
                            <a:ea typeface="Cambria Math"/>
                          </a:rPr>
                          <m:t>𝜂</m:t>
                        </m:r>
                        <m:r>
                          <a:rPr lang="en-US" altLang="zh-CN" sz="2400" i="1">
                            <a:latin typeface="Cambria Math"/>
                            <a:ea typeface="Cambria Math"/>
                          </a:rPr>
                          <m:t>, </m:t>
                        </m:r>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𝑑</m:t>
                            </m:r>
                          </m:sub>
                        </m:sSub>
                        <m:r>
                          <a:rPr lang="en-US" altLang="zh-CN" sz="2400" i="1">
                            <a:latin typeface="Cambria Math"/>
                            <a:ea typeface="Cambria Math"/>
                          </a:rPr>
                          <m:t>,</m:t>
                        </m:r>
                        <m:r>
                          <a:rPr lang="en-US" altLang="zh-CN" sz="2400" i="1">
                            <a:latin typeface="Cambria Math"/>
                            <a:ea typeface="Cambria Math"/>
                          </a:rPr>
                          <m:t>h</m:t>
                        </m:r>
                      </m:e>
                    </m:d>
                  </m:oMath>
                </a14:m>
                <a:r>
                  <a:rPr lang="en-US" altLang="zh-CN" sz="2400" dirty="0" smtClean="0"/>
                  <a:t>: fresnel reflection</a:t>
                </a:r>
              </a:p>
              <a:p>
                <a14:m>
                  <m:oMath xmlns:m="http://schemas.openxmlformats.org/officeDocument/2006/math">
                    <m:r>
                      <a:rPr lang="en-US" altLang="zh-CN" sz="2400" i="1">
                        <a:latin typeface="Cambria Math"/>
                        <a:ea typeface="Cambria Math"/>
                      </a:rPr>
                      <m:t>𝑇</m:t>
                    </m:r>
                    <m:d>
                      <m:dPr>
                        <m:ctrlPr>
                          <a:rPr lang="en-US" altLang="zh-CN" sz="2400" i="1">
                            <a:latin typeface="Cambria Math"/>
                            <a:ea typeface="Cambria Math"/>
                          </a:rPr>
                        </m:ctrlPr>
                      </m:dPr>
                      <m:e>
                        <m:sSubSup>
                          <m:sSubSupPr>
                            <m:ctrlPr>
                              <a:rPr lang="en-US" altLang="zh-CN" sz="2400" i="1">
                                <a:latin typeface="Cambria Math"/>
                                <a:ea typeface="Cambria Math"/>
                              </a:rPr>
                            </m:ctrlPr>
                          </m:sSubSupPr>
                          <m:e>
                            <m:r>
                              <a:rPr lang="en-US" altLang="zh-CN" sz="2400" i="1">
                                <a:latin typeface="Cambria Math"/>
                                <a:ea typeface="Cambria Math"/>
                              </a:rPr>
                              <m:t>𝜎</m:t>
                            </m:r>
                          </m:e>
                          <m:sub>
                            <m:r>
                              <a:rPr lang="en-US" altLang="zh-CN" sz="2400" i="1">
                                <a:latin typeface="Cambria Math"/>
                                <a:ea typeface="Cambria Math"/>
                              </a:rPr>
                              <m:t>𝑎</m:t>
                            </m:r>
                          </m:sub>
                          <m:sup>
                            <m:r>
                              <a:rPr lang="en-US" altLang="zh-CN" sz="2400" i="1">
                                <a:latin typeface="Cambria Math"/>
                                <a:ea typeface="Cambria Math"/>
                              </a:rPr>
                              <m:t>′</m:t>
                            </m:r>
                          </m:sup>
                        </m:sSubSup>
                        <m:r>
                          <a:rPr lang="en-US" altLang="zh-CN" sz="2400" i="1">
                            <a:latin typeface="Cambria Math"/>
                            <a:ea typeface="Cambria Math"/>
                          </a:rPr>
                          <m:t>,</m:t>
                        </m:r>
                        <m:r>
                          <a:rPr lang="en-US" altLang="zh-CN" sz="2400" i="1">
                            <a:latin typeface="Cambria Math"/>
                            <a:ea typeface="Cambria Math"/>
                          </a:rPr>
                          <m:t>h</m:t>
                        </m:r>
                      </m:e>
                    </m:d>
                  </m:oMath>
                </a14:m>
                <a:r>
                  <a:rPr lang="en-US" altLang="zh-CN" sz="2400" dirty="0" smtClean="0"/>
                  <a:t>: attenuation function</a:t>
                </a:r>
              </a:p>
            </p:txBody>
          </p:sp>
        </mc:Choice>
        <mc:Fallback xmlns="">
          <p:sp>
            <p:nvSpPr>
              <p:cNvPr id="27" name="内容占位符 2"/>
              <p:cNvSpPr txBox="1">
                <a:spLocks noRot="1" noChangeAspect="1" noMove="1" noResize="1" noEditPoints="1" noAdjustHandles="1" noChangeArrowheads="1" noChangeShapeType="1" noTextEdit="1"/>
              </p:cNvSpPr>
              <p:nvPr/>
            </p:nvSpPr>
            <p:spPr bwMode="auto">
              <a:xfrm>
                <a:off x="533400" y="5023614"/>
                <a:ext cx="8894797" cy="996186"/>
              </a:xfrm>
              <a:prstGeom prst="rect">
                <a:avLst/>
              </a:prstGeom>
              <a:blipFill rotWithShape="1">
                <a:blip r:embed="rId8"/>
                <a:stretch>
                  <a:fillRect l="-960" t="-4878" b="-36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19124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5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5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5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5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5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xEl>
                                              <p:pRg st="0" end="0"/>
                                            </p:txEl>
                                          </p:spTgt>
                                        </p:tgtEl>
                                        <p:attrNameLst>
                                          <p:attrName>style.visibility</p:attrName>
                                        </p:attrNameLst>
                                      </p:cBhvr>
                                      <p:to>
                                        <p:strVal val="visible"/>
                                      </p:to>
                                    </p:set>
                                    <p:animEffect transition="in" filter="fade">
                                      <p:cBhvr>
                                        <p:cTn id="40" dur="250"/>
                                        <p:tgtEl>
                                          <p:spTgt spid="2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250"/>
                                        <p:tgtEl>
                                          <p:spTgt spid="21"/>
                                        </p:tgtEl>
                                      </p:cBhvr>
                                    </p:animEffect>
                                    <p:set>
                                      <p:cBhvr>
                                        <p:cTn id="45" dur="1" fill="hold">
                                          <p:stCondLst>
                                            <p:cond delay="249"/>
                                          </p:stCondLst>
                                        </p:cTn>
                                        <p:tgtEl>
                                          <p:spTgt spid="21"/>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27">
                                            <p:txEl>
                                              <p:pRg st="1" end="1"/>
                                            </p:txEl>
                                          </p:spTgt>
                                        </p:tgtEl>
                                        <p:attrNameLst>
                                          <p:attrName>style.visibility</p:attrName>
                                        </p:attrNameLst>
                                      </p:cBhvr>
                                      <p:to>
                                        <p:strVal val="visible"/>
                                      </p:to>
                                    </p:set>
                                    <p:animEffect transition="in" filter="fade">
                                      <p:cBhvr>
                                        <p:cTn id="48" dur="250"/>
                                        <p:tgtEl>
                                          <p:spTgt spid="27">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8" grpId="0" animBg="1"/>
      <p:bldP spid="17"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76400"/>
            <a:ext cx="2507937" cy="30476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标题 1"/>
          <p:cNvSpPr>
            <a:spLocks noGrp="1"/>
          </p:cNvSpPr>
          <p:nvPr>
            <p:ph type="title"/>
          </p:nvPr>
        </p:nvSpPr>
        <p:spPr/>
        <p:txBody>
          <a:bodyPr/>
          <a:lstStyle/>
          <a:p>
            <a:r>
              <a:rPr lang="en-US" altLang="zh-CN" sz="3600" dirty="0"/>
              <a:t>Hair </a:t>
            </a:r>
            <a:r>
              <a:rPr lang="en-US" altLang="zh-CN" sz="3600" dirty="0" smtClean="0"/>
              <a:t>Appearance Editing </a:t>
            </a:r>
            <a:br>
              <a:rPr lang="en-US" altLang="zh-CN" sz="3600" dirty="0" smtClean="0"/>
            </a:br>
            <a:r>
              <a:rPr lang="en-US" altLang="zh-CN" sz="3600" dirty="0" smtClean="0"/>
              <a:t>under </a:t>
            </a:r>
            <a:r>
              <a:rPr lang="en-US" altLang="zh-CN" sz="3600" dirty="0"/>
              <a:t>Environment Lighting</a:t>
            </a:r>
            <a:endParaRPr lang="zh-CN" altLang="en-US" sz="3600" dirty="0"/>
          </a:p>
        </p:txBody>
      </p:sp>
      <p:sp>
        <p:nvSpPr>
          <p:cNvPr id="3" name="内容占位符 2"/>
          <p:cNvSpPr>
            <a:spLocks noGrp="1"/>
          </p:cNvSpPr>
          <p:nvPr>
            <p:ph idx="1"/>
          </p:nvPr>
        </p:nvSpPr>
        <p:spPr/>
        <p:txBody>
          <a:bodyPr/>
          <a:lstStyle/>
          <a:p>
            <a:r>
              <a:rPr lang="en-US" altLang="zh-CN" dirty="0" smtClean="0"/>
              <a:t>Motivation</a:t>
            </a:r>
          </a:p>
          <a:p>
            <a:pPr lvl="1"/>
            <a:r>
              <a:rPr lang="en-US" altLang="zh-CN" dirty="0" smtClean="0"/>
              <a:t>hair appearance editing</a:t>
            </a:r>
            <a:endParaRPr lang="en-US" altLang="zh-CN" dirty="0"/>
          </a:p>
          <a:p>
            <a:pPr lvl="1"/>
            <a:r>
              <a:rPr lang="en-US" altLang="zh-CN" dirty="0" smtClean="0"/>
              <a:t>Natural illumination</a:t>
            </a:r>
          </a:p>
          <a:p>
            <a:r>
              <a:rPr lang="en-US" altLang="zh-CN" dirty="0" smtClean="0"/>
              <a:t>Challenges</a:t>
            </a:r>
          </a:p>
          <a:p>
            <a:pPr lvl="1"/>
            <a:r>
              <a:rPr lang="en-US" altLang="zh-CN" dirty="0" smtClean="0"/>
              <a:t>Light integration complexity</a:t>
            </a:r>
          </a:p>
          <a:p>
            <a:pPr lvl="1"/>
            <a:endParaRPr lang="en-US" altLang="zh-CN" dirty="0" smtClean="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937" y="2133600"/>
            <a:ext cx="2507937" cy="30476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37" y="2591180"/>
            <a:ext cx="2507937" cy="30476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604397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rrowheads="1"/>
          </p:cNvSpPr>
          <p:nvPr/>
        </p:nvSpPr>
        <p:spPr bwMode="auto">
          <a:xfrm>
            <a:off x="5083681" y="4224130"/>
            <a:ext cx="3238381" cy="84698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16" name="Rectangle 4"/>
          <p:cNvSpPr>
            <a:spLocks noChangeArrowheads="1"/>
          </p:cNvSpPr>
          <p:nvPr/>
        </p:nvSpPr>
        <p:spPr bwMode="auto">
          <a:xfrm>
            <a:off x="5377543" y="4419600"/>
            <a:ext cx="1023257"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t>TT mode </a:t>
            </a:r>
            <a:br>
              <a:rPr lang="en-US" altLang="zh-CN" dirty="0" smtClean="0"/>
            </a:br>
            <a:r>
              <a:rPr lang="en-US" altLang="zh-CN" dirty="0" smtClean="0"/>
              <a:t>approximation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1"/>
                <a:ext cx="8229600" cy="2362199"/>
              </a:xfrm>
            </p:spPr>
            <p:txBody>
              <a:bodyPr/>
              <a:lstStyle/>
              <a:p>
                <a:pPr marL="0" indent="0">
                  <a:buNone/>
                </a:pPr>
                <a:endParaRPr lang="en-US" altLang="zh-CN" dirty="0" smtClean="0"/>
              </a:p>
              <a:p>
                <a14:m>
                  <m:oMath xmlns:m="http://schemas.openxmlformats.org/officeDocument/2006/math">
                    <m:sSub>
                      <m:sSubPr>
                        <m:ctrlPr>
                          <a:rPr lang="en-US" altLang="zh-CN" sz="2400" i="1">
                            <a:latin typeface="Cambria Math"/>
                            <a:ea typeface="Cambria Math"/>
                          </a:rPr>
                        </m:ctrlPr>
                      </m:sSubPr>
                      <m:e>
                        <m:r>
                          <a:rPr lang="en-US" altLang="zh-CN" sz="2400" i="1">
                            <a:latin typeface="Cambria Math"/>
                            <a:ea typeface="Cambria Math"/>
                          </a:rPr>
                          <m:t>𝑏</m:t>
                        </m:r>
                      </m:e>
                      <m:sub>
                        <m:r>
                          <a:rPr lang="en-US" altLang="zh-CN" sz="2400" i="1">
                            <a:latin typeface="Cambria Math"/>
                            <a:ea typeface="Cambria Math"/>
                          </a:rPr>
                          <m:t>𝑇𝑇</m:t>
                        </m:r>
                      </m:sub>
                    </m:sSub>
                  </m:oMath>
                </a14:m>
                <a:r>
                  <a:rPr lang="en-US" altLang="zh-CN" sz="2400" dirty="0" smtClean="0"/>
                  <a:t>: coefficient </a:t>
                </a:r>
              </a:p>
              <a:p>
                <a:pPr lvl="1"/>
                <a:r>
                  <a:rPr lang="en-US" altLang="zh-CN" sz="2000" dirty="0" smtClean="0"/>
                  <a:t>set as the peak value, </a:t>
                </a:r>
                <a14:m>
                  <m:oMath xmlns:m="http://schemas.openxmlformats.org/officeDocument/2006/math">
                    <m:sSub>
                      <m:sSubPr>
                        <m:ctrlPr>
                          <a:rPr lang="en-US" altLang="zh-CN" sz="2000" i="1">
                            <a:latin typeface="Cambria Math"/>
                            <a:ea typeface="Cambria Math"/>
                          </a:rPr>
                        </m:ctrlPr>
                      </m:sSubPr>
                      <m:e>
                        <m:r>
                          <a:rPr lang="en-US" altLang="zh-CN" sz="2000" i="1">
                            <a:latin typeface="Cambria Math"/>
                            <a:ea typeface="Cambria Math"/>
                          </a:rPr>
                          <m:t>𝑁</m:t>
                        </m:r>
                      </m:e>
                      <m:sub>
                        <m:r>
                          <a:rPr lang="en-US" altLang="zh-CN" sz="2000" i="1">
                            <a:latin typeface="Cambria Math"/>
                            <a:ea typeface="Cambria Math"/>
                          </a:rPr>
                          <m:t>𝑇𝑇</m:t>
                        </m:r>
                      </m:sub>
                    </m:sSub>
                    <m:r>
                      <a:rPr lang="en-US" altLang="zh-CN" sz="2000" b="0" i="1" smtClean="0">
                        <a:latin typeface="Cambria Math"/>
                        <a:ea typeface="Cambria Math"/>
                      </a:rPr>
                      <m:t>(</m:t>
                    </m:r>
                    <m:r>
                      <a:rPr lang="en-US" altLang="zh-CN" sz="2000" b="0" i="1" smtClean="0">
                        <a:latin typeface="Cambria Math"/>
                        <a:ea typeface="Cambria Math"/>
                      </a:rPr>
                      <m:t>𝜋</m:t>
                    </m:r>
                    <m:r>
                      <a:rPr lang="en-US" altLang="zh-CN" sz="2000" b="0" i="1" smtClean="0">
                        <a:latin typeface="Cambria Math"/>
                        <a:ea typeface="Cambria Math"/>
                      </a:rPr>
                      <m:t>)</m:t>
                    </m:r>
                  </m:oMath>
                </a14:m>
                <a:endParaRPr lang="en-US" altLang="zh-CN" sz="2000" dirty="0" smtClean="0"/>
              </a:p>
              <a:p>
                <a14:m>
                  <m:oMath xmlns:m="http://schemas.openxmlformats.org/officeDocument/2006/math">
                    <m:sSub>
                      <m:sSubPr>
                        <m:ctrlPr>
                          <a:rPr lang="en-US" altLang="zh-CN" sz="2400" i="1">
                            <a:latin typeface="Cambria Math"/>
                            <a:ea typeface="Cambria Math"/>
                          </a:rPr>
                        </m:ctrlPr>
                      </m:sSubPr>
                      <m:e>
                        <m:r>
                          <a:rPr lang="en-US" altLang="zh-CN" sz="2400" i="1">
                            <a:latin typeface="Cambria Math"/>
                            <a:ea typeface="Cambria Math"/>
                          </a:rPr>
                          <m:t>𝜆</m:t>
                        </m:r>
                      </m:e>
                      <m:sub>
                        <m:r>
                          <a:rPr lang="en-US" altLang="zh-CN" sz="2400" i="1">
                            <a:latin typeface="Cambria Math"/>
                            <a:ea typeface="Cambria Math"/>
                          </a:rPr>
                          <m:t>𝑇𝑇</m:t>
                        </m:r>
                      </m:sub>
                    </m:sSub>
                  </m:oMath>
                </a14:m>
                <a:r>
                  <a:rPr lang="en-US" altLang="zh-CN" sz="2400" dirty="0" smtClean="0"/>
                  <a:t>: bandwidth</a:t>
                </a:r>
              </a:p>
              <a:p>
                <a:pPr lvl="1"/>
                <a:r>
                  <a:rPr lang="en-US" altLang="zh-CN" sz="2000" dirty="0" smtClean="0"/>
                  <a:t>Preserving energy </a:t>
                </a:r>
                <a14:m>
                  <m:oMath xmlns:m="http://schemas.openxmlformats.org/officeDocument/2006/math">
                    <m:sSub>
                      <m:sSubPr>
                        <m:ctrlPr>
                          <a:rPr lang="en-US" altLang="zh-CN" sz="2000" i="1">
                            <a:latin typeface="Cambria Math"/>
                            <a:ea typeface="Cambria Math"/>
                          </a:rPr>
                        </m:ctrlPr>
                      </m:sSubPr>
                      <m:e>
                        <m:r>
                          <a:rPr lang="en-US" altLang="zh-CN" sz="2000" i="1">
                            <a:latin typeface="Cambria Math"/>
                            <a:ea typeface="Cambria Math"/>
                          </a:rPr>
                          <m:t>𝜆</m:t>
                        </m:r>
                      </m:e>
                      <m:sub>
                        <m:r>
                          <a:rPr lang="en-US" altLang="zh-CN" sz="2000" i="1">
                            <a:latin typeface="Cambria Math"/>
                            <a:ea typeface="Cambria Math"/>
                          </a:rPr>
                          <m:t>𝑇𝑇</m:t>
                        </m:r>
                      </m:sub>
                    </m:sSub>
                    <m:r>
                      <a:rPr lang="en-US" altLang="zh-CN" sz="2000" b="0" i="1" smtClean="0">
                        <a:latin typeface="Cambria Math"/>
                        <a:ea typeface="Cambria Math"/>
                      </a:rPr>
                      <m:t>=∫</m:t>
                    </m:r>
                    <m:sSub>
                      <m:sSubPr>
                        <m:ctrlPr>
                          <a:rPr lang="en-US" altLang="zh-CN" sz="2000" b="0" i="1" smtClean="0">
                            <a:latin typeface="Cambria Math"/>
                            <a:ea typeface="Cambria Math"/>
                          </a:rPr>
                        </m:ctrlPr>
                      </m:sSubPr>
                      <m:e>
                        <m:r>
                          <a:rPr lang="en-US" altLang="zh-CN" sz="2000" b="0" i="1" smtClean="0">
                            <a:latin typeface="Cambria Math"/>
                            <a:ea typeface="Cambria Math"/>
                          </a:rPr>
                          <m:t>𝑁</m:t>
                        </m:r>
                      </m:e>
                      <m:sub>
                        <m:r>
                          <a:rPr lang="en-US" altLang="zh-CN" sz="2000" b="0" i="1" smtClean="0">
                            <a:latin typeface="Cambria Math"/>
                            <a:ea typeface="Cambria Math"/>
                          </a:rPr>
                          <m:t>𝑇𝑇</m:t>
                        </m:r>
                      </m:sub>
                    </m:sSub>
                    <m:r>
                      <a:rPr lang="en-US" altLang="zh-CN" sz="2000" b="0" i="1" smtClean="0">
                        <a:latin typeface="Cambria Math"/>
                        <a:ea typeface="Cambria Math"/>
                      </a:rPr>
                      <m:t>(</m:t>
                    </m:r>
                    <m:r>
                      <a:rPr lang="en-US" altLang="zh-CN" sz="2000" i="1">
                        <a:latin typeface="Cambria Math"/>
                        <a:ea typeface="Cambria Math"/>
                      </a:rPr>
                      <m:t>𝜙</m:t>
                    </m:r>
                    <m:r>
                      <a:rPr lang="en-US" altLang="zh-CN" sz="2000" b="0" i="1" smtClean="0">
                        <a:latin typeface="Cambria Math"/>
                        <a:ea typeface="Cambria Math"/>
                      </a:rPr>
                      <m:t>)</m:t>
                    </m:r>
                    <m:r>
                      <a:rPr lang="en-US" altLang="zh-CN" sz="2000" b="0" i="1" smtClean="0">
                        <a:latin typeface="Cambria Math"/>
                        <a:ea typeface="Cambria Math"/>
                      </a:rPr>
                      <m:t>𝑑</m:t>
                    </m:r>
                    <m:r>
                      <a:rPr lang="en-US" altLang="zh-CN" sz="2000" b="0" i="1" smtClean="0">
                        <a:latin typeface="Cambria Math"/>
                        <a:ea typeface="Cambria Math"/>
                      </a:rPr>
                      <m:t>𝜙</m:t>
                    </m:r>
                    <m:r>
                      <a:rPr lang="en-US" altLang="zh-CN" sz="2000" b="0" i="1" smtClean="0">
                        <a:latin typeface="Cambria Math"/>
                        <a:ea typeface="Cambria Math"/>
                      </a:rPr>
                      <m:t>/(</m:t>
                    </m:r>
                    <m:rad>
                      <m:radPr>
                        <m:degHide m:val="on"/>
                        <m:ctrlPr>
                          <a:rPr lang="en-US" altLang="zh-CN" sz="2000" b="0" i="1" smtClean="0">
                            <a:latin typeface="Cambria Math"/>
                            <a:ea typeface="Cambria Math"/>
                          </a:rPr>
                        </m:ctrlPr>
                      </m:radPr>
                      <m:deg/>
                      <m:e>
                        <m:r>
                          <a:rPr lang="en-US" altLang="zh-CN" sz="2000" b="0" i="1" smtClean="0">
                            <a:latin typeface="Cambria Math"/>
                            <a:ea typeface="Cambria Math"/>
                          </a:rPr>
                          <m:t>𝜋</m:t>
                        </m:r>
                      </m:e>
                    </m:rad>
                    <m:sSub>
                      <m:sSubPr>
                        <m:ctrlPr>
                          <a:rPr lang="en-US" altLang="zh-CN" sz="2000" b="0" i="1" smtClean="0">
                            <a:latin typeface="Cambria Math"/>
                            <a:ea typeface="Cambria Math"/>
                          </a:rPr>
                        </m:ctrlPr>
                      </m:sSubPr>
                      <m:e>
                        <m:r>
                          <a:rPr lang="en-US" altLang="zh-CN" sz="2000" b="0" i="1" smtClean="0">
                            <a:latin typeface="Cambria Math"/>
                            <a:ea typeface="Cambria Math"/>
                          </a:rPr>
                          <m:t>𝑏</m:t>
                        </m:r>
                      </m:e>
                      <m:sub>
                        <m:r>
                          <a:rPr lang="en-US" altLang="zh-CN" sz="2000" b="0" i="1" smtClean="0">
                            <a:latin typeface="Cambria Math"/>
                            <a:ea typeface="Cambria Math"/>
                          </a:rPr>
                          <m:t>𝑇𝑇</m:t>
                        </m:r>
                      </m:sub>
                    </m:sSub>
                    <m:r>
                      <a:rPr lang="en-US" altLang="zh-CN" sz="2000" b="0" i="1" smtClean="0">
                        <a:latin typeface="Cambria Math"/>
                        <a:ea typeface="Cambria Math"/>
                      </a:rPr>
                      <m:t>)</m:t>
                    </m:r>
                  </m:oMath>
                </a14:m>
                <a:r>
                  <a:rPr lang="en-US" altLang="zh-CN" sz="2000" dirty="0" smtClean="0"/>
                  <a:t> </a:t>
                </a:r>
                <a:r>
                  <a:rPr lang="en-US" altLang="zh-CN" sz="2400" dirty="0" smtClean="0"/>
                  <a:t> </a:t>
                </a:r>
              </a:p>
              <a:p>
                <a:pPr marL="0" indent="0">
                  <a:buNone/>
                </a:pPr>
                <a:endParaRPr lang="en-US" altLang="zh-CN" sz="2400" i="1" dirty="0" smtClean="0">
                  <a:latin typeface="Cambria Math"/>
                  <a:ea typeface="Cambria Math"/>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1"/>
                <a:ext cx="8229600" cy="2362199"/>
              </a:xfrm>
              <a:blipFill rotWithShape="1">
                <a:blip r:embed="rId3"/>
                <a:stretch>
                  <a:fillRect l="-9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743200" y="1671935"/>
                <a:ext cx="379328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chemeClr val="bg1"/>
                              </a:solidFill>
                              <a:latin typeface="Cambria Math"/>
                              <a:ea typeface="Cambria Math"/>
                            </a:rPr>
                          </m:ctrlPr>
                        </m:sSubPr>
                        <m:e>
                          <m:r>
                            <a:rPr lang="en-US" altLang="zh-CN" sz="2400" i="1">
                              <a:solidFill>
                                <a:schemeClr val="bg1"/>
                              </a:solidFill>
                              <a:latin typeface="Cambria Math"/>
                              <a:ea typeface="Cambria Math"/>
                            </a:rPr>
                            <m:t>𝑁</m:t>
                          </m:r>
                        </m:e>
                        <m:sub>
                          <m:r>
                            <a:rPr lang="en-US" altLang="zh-CN" sz="2400" i="1">
                              <a:solidFill>
                                <a:schemeClr val="bg1"/>
                              </a:solidFill>
                              <a:latin typeface="Cambria Math"/>
                              <a:ea typeface="Cambria Math"/>
                            </a:rPr>
                            <m:t>𝑇𝑇</m:t>
                          </m:r>
                        </m:sub>
                      </m:sSub>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𝜙</m:t>
                          </m:r>
                        </m:e>
                      </m:d>
                      <m:r>
                        <a:rPr lang="en-US" altLang="zh-CN" sz="2400" i="1">
                          <a:solidFill>
                            <a:schemeClr val="bg1"/>
                          </a:solidFill>
                          <a:latin typeface="Cambria Math"/>
                          <a:ea typeface="Cambria Math"/>
                        </a:rPr>
                        <m:t>≈</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𝑏</m:t>
                          </m:r>
                        </m:e>
                        <m:sub>
                          <m:r>
                            <a:rPr lang="en-US" altLang="zh-CN" sz="2400" i="1">
                              <a:solidFill>
                                <a:schemeClr val="bg1"/>
                              </a:solidFill>
                              <a:latin typeface="Cambria Math"/>
                              <a:ea typeface="Cambria Math"/>
                            </a:rPr>
                            <m:t>𝑇𝑇</m:t>
                          </m:r>
                        </m:sub>
                      </m:sSub>
                      <m:sSup>
                        <m:sSupPr>
                          <m:ctrlPr>
                            <a:rPr lang="en-US" altLang="zh-CN" sz="2400" i="1">
                              <a:solidFill>
                                <a:schemeClr val="bg1"/>
                              </a:solidFill>
                              <a:latin typeface="Cambria Math"/>
                              <a:ea typeface="Cambria Math"/>
                            </a:rPr>
                          </m:ctrlPr>
                        </m:sSupPr>
                        <m:e>
                          <m:r>
                            <a:rPr lang="en-US" altLang="zh-CN" sz="2400" i="1">
                              <a:solidFill>
                                <a:schemeClr val="bg1"/>
                              </a:solidFill>
                              <a:latin typeface="Cambria Math"/>
                              <a:ea typeface="Cambria Math"/>
                            </a:rPr>
                            <m:t>𝑔</m:t>
                          </m:r>
                        </m:e>
                        <m:sup>
                          <m:r>
                            <a:rPr lang="en-US" altLang="zh-CN" sz="2400" i="1">
                              <a:solidFill>
                                <a:schemeClr val="bg1"/>
                              </a:solidFill>
                              <a:latin typeface="Cambria Math"/>
                              <a:ea typeface="Cambria Math"/>
                            </a:rPr>
                            <m:t>𝑐</m:t>
                          </m:r>
                        </m:sup>
                      </m:sSup>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𝜙</m:t>
                      </m:r>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𝜋</m:t>
                      </m:r>
                      <m:r>
                        <a:rPr lang="en-US" altLang="zh-CN" sz="2400" i="1">
                          <a:solidFill>
                            <a:schemeClr val="bg1"/>
                          </a:solidFill>
                          <a:latin typeface="Cambria Math"/>
                          <a:ea typeface="Cambria Math"/>
                        </a:rPr>
                        <m:t>,</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𝜆</m:t>
                          </m:r>
                        </m:e>
                        <m:sub>
                          <m:r>
                            <a:rPr lang="en-US" altLang="zh-CN" sz="2400" i="1">
                              <a:solidFill>
                                <a:schemeClr val="bg1"/>
                              </a:solidFill>
                              <a:latin typeface="Cambria Math"/>
                              <a:ea typeface="Cambria Math"/>
                            </a:rPr>
                            <m:t>𝑇𝑇</m:t>
                          </m:r>
                        </m:sub>
                      </m:sSub>
                      <m:r>
                        <a:rPr lang="en-US" altLang="zh-CN" sz="2400" i="1">
                          <a:solidFill>
                            <a:schemeClr val="bg1"/>
                          </a:solidFill>
                          <a:latin typeface="Cambria Math"/>
                          <a:ea typeface="Cambria Math"/>
                        </a:rPr>
                        <m:t>)</m:t>
                      </m:r>
                    </m:oMath>
                  </m:oMathPara>
                </a14:m>
                <a:endParaRPr lang="zh-CN" altLang="en-US" sz="2400" dirty="0">
                  <a:solidFill>
                    <a:schemeClr val="bg1"/>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2743200" y="1671935"/>
                <a:ext cx="3793283" cy="461665"/>
              </a:xfrm>
              <a:prstGeom prst="rect">
                <a:avLst/>
              </a:prstGeom>
              <a:blipFill rotWithShape="1">
                <a:blip r:embed="rId4"/>
                <a:stretch>
                  <a:fillRect r="-161" b="-17105"/>
                </a:stretch>
              </a:blipFill>
            </p:spPr>
            <p:txBody>
              <a:bodyPr/>
              <a:lstStyle/>
              <a:p>
                <a:r>
                  <a:rPr lang="zh-CN" altLang="en-US">
                    <a:noFill/>
                  </a:rPr>
                  <a:t> </a:t>
                </a:r>
              </a:p>
            </p:txBody>
          </p:sp>
        </mc:Fallback>
      </mc:AlternateContent>
      <p:pic>
        <p:nvPicPr>
          <p:cNvPr id="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676400"/>
            <a:ext cx="2285323" cy="1246541"/>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椭圆 7"/>
          <p:cNvSpPr/>
          <p:nvPr/>
        </p:nvSpPr>
        <p:spPr>
          <a:xfrm>
            <a:off x="7640757" y="1905000"/>
            <a:ext cx="15273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847367" y="1954615"/>
            <a:ext cx="1743740" cy="811000"/>
          </a:xfrm>
          <a:custGeom>
            <a:avLst/>
            <a:gdLst>
              <a:gd name="connsiteX0" fmla="*/ 1743740 w 1743740"/>
              <a:gd name="connsiteY0" fmla="*/ 786825 h 823639"/>
              <a:gd name="connsiteX1" fmla="*/ 1275907 w 1743740"/>
              <a:gd name="connsiteY1" fmla="*/ 712397 h 823639"/>
              <a:gd name="connsiteX2" fmla="*/ 882502 w 1743740"/>
              <a:gd name="connsiteY2" fmla="*/ 16 h 823639"/>
              <a:gd name="connsiteX3" fmla="*/ 457200 w 1743740"/>
              <a:gd name="connsiteY3" fmla="*/ 733662 h 823639"/>
              <a:gd name="connsiteX4" fmla="*/ 0 w 1743740"/>
              <a:gd name="connsiteY4" fmla="*/ 808090 h 823639"/>
              <a:gd name="connsiteX0" fmla="*/ 1743740 w 1743740"/>
              <a:gd name="connsiteY0" fmla="*/ 786877 h 810786"/>
              <a:gd name="connsiteX1" fmla="*/ 1275907 w 1743740"/>
              <a:gd name="connsiteY1" fmla="*/ 712449 h 810786"/>
              <a:gd name="connsiteX2" fmla="*/ 882502 w 1743740"/>
              <a:gd name="connsiteY2" fmla="*/ 68 h 810786"/>
              <a:gd name="connsiteX3" fmla="*/ 457200 w 1743740"/>
              <a:gd name="connsiteY3" fmla="*/ 669919 h 810786"/>
              <a:gd name="connsiteX4" fmla="*/ 0 w 1743740"/>
              <a:gd name="connsiteY4" fmla="*/ 808142 h 810786"/>
              <a:gd name="connsiteX0" fmla="*/ 1743740 w 1743740"/>
              <a:gd name="connsiteY0" fmla="*/ 786826 h 811012"/>
              <a:gd name="connsiteX1" fmla="*/ 1275907 w 1743740"/>
              <a:gd name="connsiteY1" fmla="*/ 712398 h 811012"/>
              <a:gd name="connsiteX2" fmla="*/ 882502 w 1743740"/>
              <a:gd name="connsiteY2" fmla="*/ 17 h 811012"/>
              <a:gd name="connsiteX3" fmla="*/ 520996 w 1743740"/>
              <a:gd name="connsiteY3" fmla="*/ 691133 h 811012"/>
              <a:gd name="connsiteX4" fmla="*/ 0 w 1743740"/>
              <a:gd name="connsiteY4" fmla="*/ 808091 h 811012"/>
              <a:gd name="connsiteX0" fmla="*/ 1743740 w 1743740"/>
              <a:gd name="connsiteY0" fmla="*/ 786921 h 811107"/>
              <a:gd name="connsiteX1" fmla="*/ 1190847 w 1743740"/>
              <a:gd name="connsiteY1" fmla="*/ 638065 h 811107"/>
              <a:gd name="connsiteX2" fmla="*/ 882502 w 1743740"/>
              <a:gd name="connsiteY2" fmla="*/ 112 h 811107"/>
              <a:gd name="connsiteX3" fmla="*/ 520996 w 1743740"/>
              <a:gd name="connsiteY3" fmla="*/ 691228 h 811107"/>
              <a:gd name="connsiteX4" fmla="*/ 0 w 1743740"/>
              <a:gd name="connsiteY4" fmla="*/ 808186 h 811107"/>
              <a:gd name="connsiteX0" fmla="*/ 1743740 w 1743740"/>
              <a:gd name="connsiteY0" fmla="*/ 786827 h 811013"/>
              <a:gd name="connsiteX1" fmla="*/ 1158949 w 1743740"/>
              <a:gd name="connsiteY1" fmla="*/ 669868 h 811013"/>
              <a:gd name="connsiteX2" fmla="*/ 882502 w 1743740"/>
              <a:gd name="connsiteY2" fmla="*/ 18 h 811013"/>
              <a:gd name="connsiteX3" fmla="*/ 520996 w 1743740"/>
              <a:gd name="connsiteY3" fmla="*/ 691134 h 811013"/>
              <a:gd name="connsiteX4" fmla="*/ 0 w 1743740"/>
              <a:gd name="connsiteY4" fmla="*/ 808092 h 811013"/>
              <a:gd name="connsiteX0" fmla="*/ 1743740 w 1743740"/>
              <a:gd name="connsiteY0" fmla="*/ 786814 h 811000"/>
              <a:gd name="connsiteX1" fmla="*/ 1137684 w 1743740"/>
              <a:gd name="connsiteY1" fmla="*/ 701752 h 811000"/>
              <a:gd name="connsiteX2" fmla="*/ 882502 w 1743740"/>
              <a:gd name="connsiteY2" fmla="*/ 5 h 811000"/>
              <a:gd name="connsiteX3" fmla="*/ 520996 w 1743740"/>
              <a:gd name="connsiteY3" fmla="*/ 691121 h 811000"/>
              <a:gd name="connsiteX4" fmla="*/ 0 w 1743740"/>
              <a:gd name="connsiteY4" fmla="*/ 808079 h 811000"/>
              <a:gd name="connsiteX0" fmla="*/ 1743740 w 1743740"/>
              <a:gd name="connsiteY0" fmla="*/ 786814 h 811000"/>
              <a:gd name="connsiteX1" fmla="*/ 1212112 w 1743740"/>
              <a:gd name="connsiteY1" fmla="*/ 680487 h 811000"/>
              <a:gd name="connsiteX2" fmla="*/ 882502 w 1743740"/>
              <a:gd name="connsiteY2" fmla="*/ 5 h 811000"/>
              <a:gd name="connsiteX3" fmla="*/ 520996 w 1743740"/>
              <a:gd name="connsiteY3" fmla="*/ 691121 h 811000"/>
              <a:gd name="connsiteX4" fmla="*/ 0 w 1743740"/>
              <a:gd name="connsiteY4" fmla="*/ 808079 h 81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740" h="811000">
                <a:moveTo>
                  <a:pt x="1743740" y="786814"/>
                </a:moveTo>
                <a:cubicBezTo>
                  <a:pt x="1581593" y="815167"/>
                  <a:pt x="1355652" y="811622"/>
                  <a:pt x="1212112" y="680487"/>
                </a:cubicBezTo>
                <a:cubicBezTo>
                  <a:pt x="1068572" y="549352"/>
                  <a:pt x="997688" y="-1767"/>
                  <a:pt x="882502" y="5"/>
                </a:cubicBezTo>
                <a:cubicBezTo>
                  <a:pt x="767316" y="1777"/>
                  <a:pt x="668080" y="556442"/>
                  <a:pt x="520996" y="691121"/>
                </a:cubicBezTo>
                <a:cubicBezTo>
                  <a:pt x="373912" y="825800"/>
                  <a:pt x="51391" y="813395"/>
                  <a:pt x="0" y="80807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矩形 17"/>
              <p:cNvSpPr/>
              <p:nvPr/>
            </p:nvSpPr>
            <p:spPr>
              <a:xfrm>
                <a:off x="1117968" y="3886200"/>
                <a:ext cx="4628707" cy="475643"/>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altLang="zh-CN" sz="2400" i="1" smtClean="0">
                          <a:solidFill>
                            <a:schemeClr val="bg1"/>
                          </a:solidFill>
                          <a:latin typeface="Cambria Math"/>
                          <a:ea typeface="Cambria Math"/>
                        </a:rPr>
                        <m:t>∫</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𝑁</m:t>
                          </m:r>
                        </m:e>
                        <m:sub>
                          <m:r>
                            <a:rPr lang="en-US" altLang="zh-CN" sz="2400" i="1">
                              <a:solidFill>
                                <a:schemeClr val="bg1"/>
                              </a:solidFill>
                              <a:latin typeface="Cambria Math"/>
                              <a:ea typeface="Cambria Math"/>
                            </a:rPr>
                            <m:t>𝑇𝑇</m:t>
                          </m:r>
                        </m:sub>
                      </m:sSub>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𝜙</m:t>
                          </m:r>
                        </m:e>
                      </m:d>
                      <m:r>
                        <a:rPr lang="en-US" altLang="zh-CN" sz="2400" i="1">
                          <a:solidFill>
                            <a:schemeClr val="bg1"/>
                          </a:solidFill>
                          <a:latin typeface="Cambria Math"/>
                          <a:ea typeface="Cambria Math"/>
                        </a:rPr>
                        <m:t>𝑑</m:t>
                      </m:r>
                      <m:r>
                        <a:rPr lang="en-US" altLang="zh-CN" sz="2400" i="1">
                          <a:solidFill>
                            <a:schemeClr val="bg1"/>
                          </a:solidFill>
                          <a:latin typeface="Cambria Math"/>
                          <a:ea typeface="Cambria Math"/>
                        </a:rPr>
                        <m:t>𝜙</m:t>
                      </m:r>
                    </m:oMath>
                  </m:oMathPara>
                </a14:m>
                <a:endParaRPr lang="en-US" altLang="zh-CN" sz="2400" dirty="0" smtClean="0">
                  <a:solidFill>
                    <a:schemeClr val="bg1"/>
                  </a:solidFill>
                  <a:ea typeface="Cambria Math"/>
                </a:endParaRPr>
              </a:p>
            </p:txBody>
          </p:sp>
        </mc:Choice>
        <mc:Fallback xmlns="">
          <p:sp>
            <p:nvSpPr>
              <p:cNvPr id="18" name="矩形 17"/>
              <p:cNvSpPr>
                <a:spLocks noRot="1" noChangeAspect="1" noMove="1" noResize="1" noEditPoints="1" noAdjustHandles="1" noChangeArrowheads="1" noChangeShapeType="1" noTextEdit="1"/>
              </p:cNvSpPr>
              <p:nvPr/>
            </p:nvSpPr>
            <p:spPr>
              <a:xfrm>
                <a:off x="1117968" y="3886200"/>
                <a:ext cx="4628707" cy="475643"/>
              </a:xfrm>
              <a:prstGeom prst="rect">
                <a:avLst/>
              </a:prstGeom>
              <a:blipFill rotWithShape="1">
                <a:blip r:embed="rId6"/>
                <a:stretch>
                  <a:fillRect b="-205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805676" y="4245396"/>
                <a:ext cx="7500124" cy="783804"/>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altLang="zh-CN" sz="2400" i="1">
                          <a:solidFill>
                            <a:schemeClr val="bg1"/>
                          </a:solidFill>
                          <a:latin typeface="Cambria Math"/>
                          <a:ea typeface="Cambria Math"/>
                        </a:rPr>
                        <m:t>=</m:t>
                      </m:r>
                      <m:f>
                        <m:fPr>
                          <m:ctrlPr>
                            <a:rPr lang="en-US" altLang="zh-CN" sz="2400" i="1">
                              <a:solidFill>
                                <a:schemeClr val="bg1"/>
                              </a:solidFill>
                              <a:latin typeface="Cambria Math"/>
                              <a:ea typeface="Cambria Math"/>
                            </a:rPr>
                          </m:ctrlPr>
                        </m:fPr>
                        <m:num>
                          <m:r>
                            <a:rPr lang="en-US" altLang="zh-CN" sz="2400" i="1">
                              <a:solidFill>
                                <a:schemeClr val="bg1"/>
                              </a:solidFill>
                              <a:latin typeface="Cambria Math"/>
                              <a:ea typeface="Cambria Math"/>
                            </a:rPr>
                            <m:t>1</m:t>
                          </m:r>
                        </m:num>
                        <m:den>
                          <m:r>
                            <a:rPr lang="en-US" altLang="zh-CN" sz="2400" i="1">
                              <a:solidFill>
                                <a:schemeClr val="bg1"/>
                              </a:solidFill>
                              <a:latin typeface="Cambria Math"/>
                              <a:ea typeface="Cambria Math"/>
                            </a:rPr>
                            <m:t>2</m:t>
                          </m:r>
                        </m:den>
                      </m:f>
                      <m:r>
                        <a:rPr lang="en-US" altLang="zh-CN" sz="2400" i="1">
                          <a:solidFill>
                            <a:schemeClr val="bg1"/>
                          </a:solidFill>
                          <a:latin typeface="Cambria Math"/>
                          <a:ea typeface="Cambria Math"/>
                        </a:rPr>
                        <m:t>∫</m:t>
                      </m:r>
                      <m:sSup>
                        <m:sSupPr>
                          <m:ctrlPr>
                            <a:rPr lang="en-US" altLang="zh-CN" sz="2400" i="1">
                              <a:solidFill>
                                <a:schemeClr val="bg1"/>
                              </a:solidFill>
                              <a:latin typeface="Cambria Math"/>
                              <a:ea typeface="Cambria Math"/>
                            </a:rPr>
                          </m:ctrlPr>
                        </m:sSupPr>
                        <m:e>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1−</m:t>
                              </m:r>
                              <m:r>
                                <m:rPr>
                                  <m:sty m:val="p"/>
                                </m:rPr>
                                <a:rPr lang="en-US" altLang="zh-CN" sz="2400" i="1">
                                  <a:solidFill>
                                    <a:schemeClr val="bg1"/>
                                  </a:solidFill>
                                  <a:latin typeface="Cambria Math"/>
                                  <a:ea typeface="Cambria Math"/>
                                </a:rPr>
                                <m:t>F</m:t>
                              </m:r>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𝜂</m:t>
                                  </m:r>
                                  <m:r>
                                    <a:rPr lang="en-US" altLang="zh-CN" sz="2400" i="1">
                                      <a:solidFill>
                                        <a:schemeClr val="bg1"/>
                                      </a:solidFill>
                                      <a:latin typeface="Cambria Math"/>
                                      <a:ea typeface="Cambria Math"/>
                                    </a:rPr>
                                    <m:t>, </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𝜃</m:t>
                                      </m:r>
                                    </m:e>
                                    <m:sub>
                                      <m:r>
                                        <a:rPr lang="en-US" altLang="zh-CN" sz="2400" i="1">
                                          <a:solidFill>
                                            <a:schemeClr val="bg1"/>
                                          </a:solidFill>
                                          <a:latin typeface="Cambria Math"/>
                                          <a:ea typeface="Cambria Math"/>
                                        </a:rPr>
                                        <m:t>𝑑</m:t>
                                      </m:r>
                                    </m:sub>
                                  </m:sSub>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h</m:t>
                                  </m:r>
                                </m:e>
                              </m:d>
                            </m:e>
                          </m:d>
                        </m:e>
                        <m:sup>
                          <m:r>
                            <a:rPr lang="en-US" altLang="zh-CN" sz="2400" i="1">
                              <a:solidFill>
                                <a:schemeClr val="bg1"/>
                              </a:solidFill>
                              <a:latin typeface="Cambria Math"/>
                              <a:ea typeface="Cambria Math"/>
                            </a:rPr>
                            <m:t>2</m:t>
                          </m:r>
                        </m:sup>
                      </m:sSup>
                      <m:r>
                        <a:rPr lang="en-US" altLang="zh-CN" sz="2400" i="1">
                          <a:solidFill>
                            <a:schemeClr val="bg1"/>
                          </a:solidFill>
                          <a:latin typeface="Cambria Math"/>
                          <a:ea typeface="Cambria Math"/>
                        </a:rPr>
                        <m:t>𝑇</m:t>
                      </m:r>
                      <m:d>
                        <m:dPr>
                          <m:ctrlPr>
                            <a:rPr lang="en-US" altLang="zh-CN" sz="2400" i="1">
                              <a:solidFill>
                                <a:schemeClr val="bg1"/>
                              </a:solidFill>
                              <a:latin typeface="Cambria Math"/>
                              <a:ea typeface="Cambria Math"/>
                            </a:rPr>
                          </m:ctrlPr>
                        </m:dPr>
                        <m:e>
                          <m:sSubSup>
                            <m:sSubSupPr>
                              <m:ctrlPr>
                                <a:rPr lang="en-US" altLang="zh-CN" sz="2400" i="1">
                                  <a:solidFill>
                                    <a:schemeClr val="bg1"/>
                                  </a:solidFill>
                                  <a:latin typeface="Cambria Math"/>
                                  <a:ea typeface="Cambria Math"/>
                                </a:rPr>
                              </m:ctrlPr>
                            </m:sSubSupPr>
                            <m:e>
                              <m:r>
                                <a:rPr lang="en-US" altLang="zh-CN" sz="2400" i="1">
                                  <a:solidFill>
                                    <a:schemeClr val="bg1"/>
                                  </a:solidFill>
                                  <a:latin typeface="Cambria Math"/>
                                  <a:ea typeface="Cambria Math"/>
                                </a:rPr>
                                <m:t>𝜎</m:t>
                              </m:r>
                            </m:e>
                            <m:sub>
                              <m:r>
                                <a:rPr lang="en-US" altLang="zh-CN" sz="2400" i="1">
                                  <a:solidFill>
                                    <a:schemeClr val="bg1"/>
                                  </a:solidFill>
                                  <a:latin typeface="Cambria Math"/>
                                  <a:ea typeface="Cambria Math"/>
                                </a:rPr>
                                <m:t>𝑎</m:t>
                              </m:r>
                            </m:sub>
                            <m:sup>
                              <m:r>
                                <a:rPr lang="en-US" altLang="zh-CN" sz="2400" i="1">
                                  <a:solidFill>
                                    <a:schemeClr val="bg1"/>
                                  </a:solidFill>
                                  <a:latin typeface="Cambria Math"/>
                                  <a:ea typeface="Cambria Math"/>
                                </a:rPr>
                                <m:t>′</m:t>
                              </m:r>
                            </m:sup>
                          </m:sSubSup>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h</m:t>
                          </m:r>
                        </m:e>
                      </m:d>
                      <m:r>
                        <a:rPr lang="en-US" altLang="zh-CN" sz="2400" i="1">
                          <a:solidFill>
                            <a:schemeClr val="bg1"/>
                          </a:solidFill>
                          <a:latin typeface="Cambria Math"/>
                          <a:ea typeface="Cambria Math"/>
                        </a:rPr>
                        <m:t>𝑑</m:t>
                      </m:r>
                      <m:r>
                        <a:rPr lang="en-US" altLang="zh-CN" sz="2400" b="0" i="1" smtClean="0">
                          <a:solidFill>
                            <a:schemeClr val="bg1"/>
                          </a:solidFill>
                          <a:latin typeface="Cambria Math"/>
                          <a:ea typeface="Cambria Math"/>
                        </a:rPr>
                        <m:t>h</m:t>
                      </m:r>
                    </m:oMath>
                  </m:oMathPara>
                </a14:m>
                <a:endParaRPr lang="en-US" altLang="zh-CN" sz="2400" i="1" dirty="0">
                  <a:solidFill>
                    <a:schemeClr val="bg1"/>
                  </a:solidFill>
                  <a:latin typeface="Cambria Math"/>
                  <a:ea typeface="Cambria Math"/>
                </a:endParaRPr>
              </a:p>
            </p:txBody>
          </p:sp>
        </mc:Choice>
        <mc:Fallback xmlns="">
          <p:sp>
            <p:nvSpPr>
              <p:cNvPr id="19" name="矩形 18"/>
              <p:cNvSpPr>
                <a:spLocks noRot="1" noChangeAspect="1" noMove="1" noResize="1" noEditPoints="1" noAdjustHandles="1" noChangeArrowheads="1" noChangeShapeType="1" noTextEdit="1"/>
              </p:cNvSpPr>
              <p:nvPr/>
            </p:nvSpPr>
            <p:spPr>
              <a:xfrm>
                <a:off x="805676" y="4245396"/>
                <a:ext cx="7500124" cy="783804"/>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内容占位符 2"/>
              <p:cNvSpPr txBox="1">
                <a:spLocks/>
              </p:cNvSpPr>
              <p:nvPr/>
            </p:nvSpPr>
            <p:spPr bwMode="auto">
              <a:xfrm>
                <a:off x="533400" y="5023614"/>
                <a:ext cx="4844143" cy="996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r>
                      <m:rPr>
                        <m:sty m:val="p"/>
                      </m:rPr>
                      <a:rPr lang="en-US" altLang="zh-CN" sz="2400" i="1">
                        <a:latin typeface="Cambria Math"/>
                        <a:ea typeface="Cambria Math"/>
                      </a:rPr>
                      <m:t>F</m:t>
                    </m:r>
                    <m:d>
                      <m:dPr>
                        <m:ctrlPr>
                          <a:rPr lang="en-US" altLang="zh-CN" sz="2400" i="1">
                            <a:latin typeface="Cambria Math"/>
                            <a:ea typeface="Cambria Math"/>
                          </a:rPr>
                        </m:ctrlPr>
                      </m:dPr>
                      <m:e>
                        <m:r>
                          <a:rPr lang="en-US" altLang="zh-CN" sz="2400" i="1">
                            <a:latin typeface="Cambria Math"/>
                            <a:ea typeface="Cambria Math"/>
                          </a:rPr>
                          <m:t>𝜂</m:t>
                        </m:r>
                        <m:r>
                          <a:rPr lang="en-US" altLang="zh-CN" sz="2400" i="1">
                            <a:latin typeface="Cambria Math"/>
                            <a:ea typeface="Cambria Math"/>
                          </a:rPr>
                          <m:t>, </m:t>
                        </m:r>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𝑑</m:t>
                            </m:r>
                          </m:sub>
                        </m:sSub>
                        <m:r>
                          <a:rPr lang="en-US" altLang="zh-CN" sz="2400" i="1">
                            <a:latin typeface="Cambria Math"/>
                            <a:ea typeface="Cambria Math"/>
                          </a:rPr>
                          <m:t>,</m:t>
                        </m:r>
                        <m:r>
                          <a:rPr lang="en-US" altLang="zh-CN" sz="2400" i="1">
                            <a:latin typeface="Cambria Math"/>
                            <a:ea typeface="Cambria Math"/>
                          </a:rPr>
                          <m:t>h</m:t>
                        </m:r>
                      </m:e>
                    </m:d>
                  </m:oMath>
                </a14:m>
                <a:r>
                  <a:rPr lang="en-US" altLang="zh-CN" sz="2400" dirty="0" smtClean="0"/>
                  <a:t>: fresnel reflection</a:t>
                </a:r>
              </a:p>
              <a:p>
                <a14:m>
                  <m:oMath xmlns:m="http://schemas.openxmlformats.org/officeDocument/2006/math">
                    <m:r>
                      <a:rPr lang="en-US" altLang="zh-CN" sz="2400" i="1">
                        <a:latin typeface="Cambria Math"/>
                        <a:ea typeface="Cambria Math"/>
                      </a:rPr>
                      <m:t>𝑇</m:t>
                    </m:r>
                    <m:d>
                      <m:dPr>
                        <m:ctrlPr>
                          <a:rPr lang="en-US" altLang="zh-CN" sz="2400" i="1">
                            <a:latin typeface="Cambria Math"/>
                            <a:ea typeface="Cambria Math"/>
                          </a:rPr>
                        </m:ctrlPr>
                      </m:dPr>
                      <m:e>
                        <m:sSubSup>
                          <m:sSubSupPr>
                            <m:ctrlPr>
                              <a:rPr lang="en-US" altLang="zh-CN" sz="2400" i="1">
                                <a:latin typeface="Cambria Math"/>
                                <a:ea typeface="Cambria Math"/>
                              </a:rPr>
                            </m:ctrlPr>
                          </m:sSubSupPr>
                          <m:e>
                            <m:r>
                              <a:rPr lang="en-US" altLang="zh-CN" sz="2400" i="1">
                                <a:latin typeface="Cambria Math"/>
                                <a:ea typeface="Cambria Math"/>
                              </a:rPr>
                              <m:t>𝜎</m:t>
                            </m:r>
                          </m:e>
                          <m:sub>
                            <m:r>
                              <a:rPr lang="en-US" altLang="zh-CN" sz="2400" i="1">
                                <a:latin typeface="Cambria Math"/>
                                <a:ea typeface="Cambria Math"/>
                              </a:rPr>
                              <m:t>𝑎</m:t>
                            </m:r>
                          </m:sub>
                          <m:sup>
                            <m:r>
                              <a:rPr lang="en-US" altLang="zh-CN" sz="2400" i="1">
                                <a:latin typeface="Cambria Math"/>
                                <a:ea typeface="Cambria Math"/>
                              </a:rPr>
                              <m:t>′</m:t>
                            </m:r>
                          </m:sup>
                        </m:sSubSup>
                        <m:r>
                          <a:rPr lang="en-US" altLang="zh-CN" sz="2400" i="1">
                            <a:latin typeface="Cambria Math"/>
                            <a:ea typeface="Cambria Math"/>
                          </a:rPr>
                          <m:t>,</m:t>
                        </m:r>
                        <m:r>
                          <a:rPr lang="en-US" altLang="zh-CN" sz="2400" i="1">
                            <a:latin typeface="Cambria Math"/>
                            <a:ea typeface="Cambria Math"/>
                          </a:rPr>
                          <m:t>h</m:t>
                        </m:r>
                      </m:e>
                    </m:d>
                  </m:oMath>
                </a14:m>
                <a:r>
                  <a:rPr lang="en-US" altLang="zh-CN" sz="2400" dirty="0" smtClean="0"/>
                  <a:t>: attenuation function</a:t>
                </a:r>
              </a:p>
            </p:txBody>
          </p:sp>
        </mc:Choice>
        <mc:Fallback xmlns="">
          <p:sp>
            <p:nvSpPr>
              <p:cNvPr id="27" name="内容占位符 2"/>
              <p:cNvSpPr txBox="1">
                <a:spLocks noRot="1" noChangeAspect="1" noMove="1" noResize="1" noEditPoints="1" noAdjustHandles="1" noChangeArrowheads="1" noChangeShapeType="1" noTextEdit="1"/>
              </p:cNvSpPr>
              <p:nvPr/>
            </p:nvSpPr>
            <p:spPr bwMode="auto">
              <a:xfrm>
                <a:off x="533400" y="5023614"/>
                <a:ext cx="4844143" cy="996186"/>
              </a:xfrm>
              <a:prstGeom prst="rect">
                <a:avLst/>
              </a:prstGeom>
              <a:blipFill rotWithShape="1">
                <a:blip r:embed="rId8"/>
                <a:stretch>
                  <a:fillRect l="-1763" t="-4878" b="-36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5" name="Rectangle 4"/>
          <p:cNvSpPr>
            <a:spLocks noChangeArrowheads="1"/>
          </p:cNvSpPr>
          <p:nvPr/>
        </p:nvSpPr>
        <p:spPr bwMode="auto">
          <a:xfrm>
            <a:off x="5452484" y="4327374"/>
            <a:ext cx="2851484" cy="84698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6" name="矩形 5"/>
          <p:cNvSpPr/>
          <p:nvPr/>
        </p:nvSpPr>
        <p:spPr>
          <a:xfrm>
            <a:off x="4799531" y="5510635"/>
            <a:ext cx="33132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hangingPunct="0">
              <a:spcBef>
                <a:spcPct val="20000"/>
              </a:spcBef>
            </a:pPr>
            <a:r>
              <a:rPr lang="en-US" altLang="zh-CN" sz="2000" dirty="0">
                <a:solidFill>
                  <a:srgbClr val="FFC000"/>
                </a:solidFill>
                <a:latin typeface="Cambria Math"/>
                <a:ea typeface="Cambria Math"/>
                <a:cs typeface="+mn-cs"/>
              </a:rPr>
              <a:t>4-th </a:t>
            </a:r>
            <a:r>
              <a:rPr lang="en-US" altLang="zh-CN" sz="2000" dirty="0" smtClean="0">
                <a:solidFill>
                  <a:srgbClr val="FFC000"/>
                </a:solidFill>
                <a:latin typeface="Cambria Math"/>
                <a:ea typeface="Cambria Math"/>
                <a:cs typeface="+mn-cs"/>
              </a:rPr>
              <a:t>order Taylor expansion</a:t>
            </a:r>
            <a:endParaRPr lang="zh-CN" altLang="en-US" sz="2000" dirty="0">
              <a:solidFill>
                <a:srgbClr val="FFC000"/>
              </a:solidFill>
              <a:latin typeface="Cambria Math"/>
              <a:ea typeface="Cambria Math"/>
              <a:cs typeface="+mn-cs"/>
            </a:endParaRPr>
          </a:p>
        </p:txBody>
      </p:sp>
      <mc:AlternateContent xmlns:mc="http://schemas.openxmlformats.org/markup-compatibility/2006" xmlns:a14="http://schemas.microsoft.com/office/drawing/2010/main">
        <mc:Choice Requires="a14">
          <p:sp>
            <p:nvSpPr>
              <p:cNvPr id="20" name="矩形 19"/>
              <p:cNvSpPr/>
              <p:nvPr/>
            </p:nvSpPr>
            <p:spPr>
              <a:xfrm>
                <a:off x="1764475" y="4217233"/>
                <a:ext cx="7500124" cy="1016817"/>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altLang="zh-CN" sz="2400" i="1" smtClean="0">
                          <a:solidFill>
                            <a:schemeClr val="bg1"/>
                          </a:solidFill>
                          <a:latin typeface="Cambria Math"/>
                          <a:ea typeface="Cambria Math"/>
                        </a:rPr>
                        <m:t>=</m:t>
                      </m:r>
                      <m:f>
                        <m:fPr>
                          <m:ctrlPr>
                            <a:rPr lang="en-US" altLang="zh-CN" sz="2400" i="1">
                              <a:solidFill>
                                <a:schemeClr val="bg1"/>
                              </a:solidFill>
                              <a:latin typeface="Cambria Math"/>
                              <a:ea typeface="Cambria Math"/>
                            </a:rPr>
                          </m:ctrlPr>
                        </m:fPr>
                        <m:num>
                          <m:r>
                            <a:rPr lang="en-US" altLang="zh-CN" sz="2400" i="1">
                              <a:solidFill>
                                <a:schemeClr val="bg1"/>
                              </a:solidFill>
                              <a:latin typeface="Cambria Math"/>
                              <a:ea typeface="Cambria Math"/>
                            </a:rPr>
                            <m:t>1</m:t>
                          </m:r>
                        </m:num>
                        <m:den>
                          <m:r>
                            <a:rPr lang="en-US" altLang="zh-CN" sz="2400" i="1">
                              <a:solidFill>
                                <a:schemeClr val="bg1"/>
                              </a:solidFill>
                              <a:latin typeface="Cambria Math"/>
                              <a:ea typeface="Cambria Math"/>
                            </a:rPr>
                            <m:t>2</m:t>
                          </m:r>
                        </m:den>
                      </m:f>
                      <m:r>
                        <a:rPr lang="en-US" altLang="zh-CN" sz="2400" i="1">
                          <a:solidFill>
                            <a:schemeClr val="bg1"/>
                          </a:solidFill>
                          <a:latin typeface="Cambria Math"/>
                          <a:ea typeface="Cambria Math"/>
                        </a:rPr>
                        <m:t>∫</m:t>
                      </m:r>
                      <m:sSup>
                        <m:sSupPr>
                          <m:ctrlPr>
                            <a:rPr lang="en-US" altLang="zh-CN" sz="2400" i="1">
                              <a:solidFill>
                                <a:schemeClr val="bg1"/>
                              </a:solidFill>
                              <a:latin typeface="Cambria Math"/>
                              <a:ea typeface="Cambria Math"/>
                            </a:rPr>
                          </m:ctrlPr>
                        </m:sSupPr>
                        <m:e>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1−</m:t>
                              </m:r>
                              <m:r>
                                <m:rPr>
                                  <m:sty m:val="p"/>
                                </m:rPr>
                                <a:rPr lang="en-US" altLang="zh-CN" sz="2400" i="1">
                                  <a:solidFill>
                                    <a:schemeClr val="bg1"/>
                                  </a:solidFill>
                                  <a:latin typeface="Cambria Math"/>
                                  <a:ea typeface="Cambria Math"/>
                                </a:rPr>
                                <m:t>F</m:t>
                              </m:r>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𝜂</m:t>
                                  </m:r>
                                  <m:r>
                                    <a:rPr lang="en-US" altLang="zh-CN" sz="2400" i="1">
                                      <a:solidFill>
                                        <a:schemeClr val="bg1"/>
                                      </a:solidFill>
                                      <a:latin typeface="Cambria Math"/>
                                      <a:ea typeface="Cambria Math"/>
                                    </a:rPr>
                                    <m:t>, </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𝜃</m:t>
                                      </m:r>
                                    </m:e>
                                    <m:sub>
                                      <m:r>
                                        <a:rPr lang="en-US" altLang="zh-CN" sz="2400" i="1">
                                          <a:solidFill>
                                            <a:schemeClr val="bg1"/>
                                          </a:solidFill>
                                          <a:latin typeface="Cambria Math"/>
                                          <a:ea typeface="Cambria Math"/>
                                        </a:rPr>
                                        <m:t>𝑑</m:t>
                                      </m:r>
                                    </m:sub>
                                  </m:sSub>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h</m:t>
                                  </m:r>
                                </m:e>
                              </m:d>
                            </m:e>
                          </m:d>
                        </m:e>
                        <m:sup>
                          <m:r>
                            <a:rPr lang="en-US" altLang="zh-CN" sz="2400" i="1">
                              <a:solidFill>
                                <a:schemeClr val="bg1"/>
                              </a:solidFill>
                              <a:latin typeface="Cambria Math"/>
                              <a:ea typeface="Cambria Math"/>
                            </a:rPr>
                            <m:t>2</m:t>
                          </m:r>
                        </m:sup>
                      </m:sSup>
                      <m:d>
                        <m:dPr>
                          <m:ctrlPr>
                            <a:rPr lang="en-US" altLang="zh-CN" sz="2400" b="0" i="1" smtClean="0">
                              <a:solidFill>
                                <a:schemeClr val="bg1"/>
                              </a:solidFill>
                              <a:latin typeface="Cambria Math"/>
                              <a:ea typeface="Cambria Math"/>
                            </a:rPr>
                          </m:ctrlPr>
                        </m:dPr>
                        <m:e>
                          <m:nary>
                            <m:naryPr>
                              <m:chr m:val="∑"/>
                              <m:supHide m:val="on"/>
                              <m:ctrlPr>
                                <a:rPr lang="en-US" altLang="zh-CN" sz="2400" b="0" i="1" smtClean="0">
                                  <a:solidFill>
                                    <a:schemeClr val="bg1"/>
                                  </a:solidFill>
                                  <a:latin typeface="Cambria Math"/>
                                  <a:ea typeface="Cambria Math"/>
                                </a:rPr>
                              </m:ctrlPr>
                            </m:naryPr>
                            <m:sub>
                              <m:r>
                                <m:rPr>
                                  <m:brk m:alnAt="7"/>
                                </m:rPr>
                                <a:rPr lang="en-US" altLang="zh-CN" sz="2400" b="0" i="1" smtClean="0">
                                  <a:solidFill>
                                    <a:schemeClr val="bg1"/>
                                  </a:solidFill>
                                  <a:latin typeface="Cambria Math"/>
                                  <a:ea typeface="Cambria Math"/>
                                </a:rPr>
                                <m:t>𝑘</m:t>
                              </m:r>
                              <m:r>
                                <a:rPr lang="en-US" altLang="zh-CN" sz="2400" b="0" i="1" smtClean="0">
                                  <a:solidFill>
                                    <a:schemeClr val="bg1"/>
                                  </a:solidFill>
                                  <a:latin typeface="Cambria Math"/>
                                  <a:ea typeface="Cambria Math"/>
                                </a:rPr>
                                <m:t>=0,2,4</m:t>
                              </m:r>
                            </m:sub>
                            <m:sup/>
                            <m:e>
                              <m:sSub>
                                <m:sSubPr>
                                  <m:ctrlPr>
                                    <a:rPr lang="en-US" altLang="zh-CN" sz="2400" b="0" i="1" smtClean="0">
                                      <a:solidFill>
                                        <a:schemeClr val="bg1"/>
                                      </a:solidFill>
                                      <a:latin typeface="Cambria Math"/>
                                      <a:ea typeface="Cambria Math"/>
                                    </a:rPr>
                                  </m:ctrlPr>
                                </m:sSubPr>
                                <m:e>
                                  <m:r>
                                    <a:rPr lang="en-US" altLang="zh-CN" sz="2400" b="0" i="1" smtClean="0">
                                      <a:solidFill>
                                        <a:schemeClr val="bg1"/>
                                      </a:solidFill>
                                      <a:latin typeface="Cambria Math"/>
                                      <a:ea typeface="Cambria Math"/>
                                    </a:rPr>
                                    <m:t>𝑎</m:t>
                                  </m:r>
                                </m:e>
                                <m:sub>
                                  <m:r>
                                    <a:rPr lang="en-US" altLang="zh-CN" sz="2400" b="0" i="1" smtClean="0">
                                      <a:solidFill>
                                        <a:schemeClr val="bg1"/>
                                      </a:solidFill>
                                      <a:latin typeface="Cambria Math"/>
                                      <a:ea typeface="Cambria Math"/>
                                    </a:rPr>
                                    <m:t>𝑘</m:t>
                                  </m:r>
                                </m:sub>
                              </m:sSub>
                              <m:d>
                                <m:dPr>
                                  <m:ctrlPr>
                                    <a:rPr lang="en-US" altLang="zh-CN" sz="2400" b="0" i="1" smtClean="0">
                                      <a:solidFill>
                                        <a:schemeClr val="bg1"/>
                                      </a:solidFill>
                                      <a:latin typeface="Cambria Math"/>
                                      <a:ea typeface="Cambria Math"/>
                                    </a:rPr>
                                  </m:ctrlPr>
                                </m:dPr>
                                <m:e>
                                  <m:sSub>
                                    <m:sSubPr>
                                      <m:ctrlPr>
                                        <a:rPr lang="en-US" altLang="zh-CN" sz="2400" b="0" i="1" smtClean="0">
                                          <a:solidFill>
                                            <a:schemeClr val="bg1"/>
                                          </a:solidFill>
                                          <a:latin typeface="Cambria Math"/>
                                          <a:ea typeface="Cambria Math"/>
                                        </a:rPr>
                                      </m:ctrlPr>
                                    </m:sSubPr>
                                    <m:e>
                                      <m:r>
                                        <a:rPr lang="en-US" altLang="zh-CN" sz="2400" b="0" i="1" smtClean="0">
                                          <a:solidFill>
                                            <a:schemeClr val="bg1"/>
                                          </a:solidFill>
                                          <a:latin typeface="Cambria Math"/>
                                          <a:ea typeface="Cambria Math"/>
                                        </a:rPr>
                                        <m:t>𝜃</m:t>
                                      </m:r>
                                    </m:e>
                                    <m:sub>
                                      <m:r>
                                        <a:rPr lang="en-US" altLang="zh-CN" sz="2400" b="0" i="1" smtClean="0">
                                          <a:solidFill>
                                            <a:schemeClr val="bg1"/>
                                          </a:solidFill>
                                          <a:latin typeface="Cambria Math"/>
                                          <a:ea typeface="Cambria Math"/>
                                        </a:rPr>
                                        <m:t>𝑑</m:t>
                                      </m:r>
                                    </m:sub>
                                  </m:sSub>
                                  <m:r>
                                    <a:rPr lang="en-US" altLang="zh-CN" sz="2400" b="0" i="1" smtClean="0">
                                      <a:solidFill>
                                        <a:schemeClr val="bg1"/>
                                      </a:solidFill>
                                      <a:latin typeface="Cambria Math"/>
                                      <a:ea typeface="Cambria Math"/>
                                    </a:rPr>
                                    <m:t>,</m:t>
                                  </m:r>
                                  <m:sSub>
                                    <m:sSubPr>
                                      <m:ctrlPr>
                                        <a:rPr lang="en-US" altLang="zh-CN" sz="2400" b="0" i="1" smtClean="0">
                                          <a:solidFill>
                                            <a:schemeClr val="bg1"/>
                                          </a:solidFill>
                                          <a:latin typeface="Cambria Math"/>
                                          <a:ea typeface="Cambria Math"/>
                                        </a:rPr>
                                      </m:ctrlPr>
                                    </m:sSubPr>
                                    <m:e>
                                      <m:r>
                                        <a:rPr lang="en-US" altLang="zh-CN" sz="2400" b="0" i="1" smtClean="0">
                                          <a:solidFill>
                                            <a:schemeClr val="bg1"/>
                                          </a:solidFill>
                                          <a:latin typeface="Cambria Math"/>
                                          <a:ea typeface="Cambria Math"/>
                                        </a:rPr>
                                        <m:t>𝜎</m:t>
                                      </m:r>
                                    </m:e>
                                    <m:sub>
                                      <m:r>
                                        <a:rPr lang="en-US" altLang="zh-CN" sz="2400" b="0" i="1" smtClean="0">
                                          <a:solidFill>
                                            <a:schemeClr val="bg1"/>
                                          </a:solidFill>
                                          <a:latin typeface="Cambria Math"/>
                                          <a:ea typeface="Cambria Math"/>
                                        </a:rPr>
                                        <m:t>𝑎</m:t>
                                      </m:r>
                                    </m:sub>
                                  </m:sSub>
                                </m:e>
                              </m:d>
                              <m:sSup>
                                <m:sSupPr>
                                  <m:ctrlPr>
                                    <a:rPr lang="en-US" altLang="zh-CN" sz="2400" b="0" i="1" smtClean="0">
                                      <a:solidFill>
                                        <a:schemeClr val="bg1"/>
                                      </a:solidFill>
                                      <a:latin typeface="Cambria Math"/>
                                      <a:ea typeface="Cambria Math"/>
                                    </a:rPr>
                                  </m:ctrlPr>
                                </m:sSupPr>
                                <m:e>
                                  <m:r>
                                    <a:rPr lang="en-US" altLang="zh-CN" sz="2400" b="0" i="1" smtClean="0">
                                      <a:solidFill>
                                        <a:schemeClr val="bg1"/>
                                      </a:solidFill>
                                      <a:latin typeface="Cambria Math"/>
                                      <a:ea typeface="Cambria Math"/>
                                    </a:rPr>
                                    <m:t>h</m:t>
                                  </m:r>
                                </m:e>
                                <m:sup>
                                  <m:r>
                                    <a:rPr lang="en-US" altLang="zh-CN" sz="2400" b="0" i="1" smtClean="0">
                                      <a:solidFill>
                                        <a:schemeClr val="bg1"/>
                                      </a:solidFill>
                                      <a:latin typeface="Cambria Math"/>
                                      <a:ea typeface="Cambria Math"/>
                                    </a:rPr>
                                    <m:t>𝑘</m:t>
                                  </m:r>
                                </m:sup>
                              </m:sSup>
                            </m:e>
                          </m:nary>
                        </m:e>
                      </m:d>
                      <m:r>
                        <a:rPr lang="en-US" altLang="zh-CN" sz="2400" i="1">
                          <a:solidFill>
                            <a:schemeClr val="bg1"/>
                          </a:solidFill>
                          <a:latin typeface="Cambria Math"/>
                          <a:ea typeface="Cambria Math"/>
                        </a:rPr>
                        <m:t>𝑑</m:t>
                      </m:r>
                      <m:r>
                        <a:rPr lang="en-US" altLang="zh-CN" sz="2400" b="0" i="1" smtClean="0">
                          <a:solidFill>
                            <a:schemeClr val="bg1"/>
                          </a:solidFill>
                          <a:latin typeface="Cambria Math"/>
                          <a:ea typeface="Cambria Math"/>
                        </a:rPr>
                        <m:t>h</m:t>
                      </m:r>
                    </m:oMath>
                  </m:oMathPara>
                </a14:m>
                <a:endParaRPr lang="en-US" altLang="zh-CN" sz="2400" i="1" dirty="0">
                  <a:solidFill>
                    <a:schemeClr val="bg1"/>
                  </a:solidFill>
                  <a:latin typeface="Cambria Math"/>
                  <a:ea typeface="Cambria Math"/>
                </a:endParaRPr>
              </a:p>
            </p:txBody>
          </p:sp>
        </mc:Choice>
        <mc:Fallback xmlns="">
          <p:sp>
            <p:nvSpPr>
              <p:cNvPr id="20" name="矩形 19"/>
              <p:cNvSpPr>
                <a:spLocks noRot="1" noChangeAspect="1" noMove="1" noResize="1" noEditPoints="1" noAdjustHandles="1" noChangeArrowheads="1" noChangeShapeType="1" noTextEdit="1"/>
              </p:cNvSpPr>
              <p:nvPr/>
            </p:nvSpPr>
            <p:spPr>
              <a:xfrm>
                <a:off x="1764475" y="4217233"/>
                <a:ext cx="7500124" cy="1016817"/>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1559625" y="4179125"/>
                <a:ext cx="7500124" cy="1061060"/>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altLang="zh-CN" sz="2400" i="1" smtClean="0">
                          <a:solidFill>
                            <a:schemeClr val="bg1"/>
                          </a:solidFill>
                          <a:latin typeface="Cambria Math"/>
                          <a:ea typeface="Cambria Math"/>
                        </a:rPr>
                        <m:t>=</m:t>
                      </m:r>
                      <m:f>
                        <m:fPr>
                          <m:ctrlPr>
                            <a:rPr lang="en-US" altLang="zh-CN" sz="2400" i="1">
                              <a:solidFill>
                                <a:schemeClr val="bg1"/>
                              </a:solidFill>
                              <a:latin typeface="Cambria Math"/>
                              <a:ea typeface="Cambria Math"/>
                            </a:rPr>
                          </m:ctrlPr>
                        </m:fPr>
                        <m:num>
                          <m:r>
                            <a:rPr lang="en-US" altLang="zh-CN" sz="2400" i="1">
                              <a:solidFill>
                                <a:schemeClr val="bg1"/>
                              </a:solidFill>
                              <a:latin typeface="Cambria Math"/>
                              <a:ea typeface="Cambria Math"/>
                            </a:rPr>
                            <m:t>1</m:t>
                          </m:r>
                        </m:num>
                        <m:den>
                          <m:r>
                            <a:rPr lang="en-US" altLang="zh-CN" sz="2400" i="1">
                              <a:solidFill>
                                <a:schemeClr val="bg1"/>
                              </a:solidFill>
                              <a:latin typeface="Cambria Math"/>
                              <a:ea typeface="Cambria Math"/>
                            </a:rPr>
                            <m:t>2</m:t>
                          </m:r>
                        </m:den>
                      </m:f>
                      <m:nary>
                        <m:naryPr>
                          <m:chr m:val="∑"/>
                          <m:supHide m:val="on"/>
                          <m:ctrlPr>
                            <a:rPr lang="en-US" altLang="zh-CN" sz="2400" i="1">
                              <a:solidFill>
                                <a:schemeClr val="bg1"/>
                              </a:solidFill>
                              <a:latin typeface="Cambria Math"/>
                              <a:ea typeface="Cambria Math"/>
                            </a:rPr>
                          </m:ctrlPr>
                        </m:naryPr>
                        <m:sub>
                          <m:r>
                            <m:rPr>
                              <m:brk m:alnAt="7"/>
                            </m:rPr>
                            <a:rPr lang="en-US" altLang="zh-CN" sz="2400" i="1">
                              <a:solidFill>
                                <a:schemeClr val="bg1"/>
                              </a:solidFill>
                              <a:latin typeface="Cambria Math"/>
                              <a:ea typeface="Cambria Math"/>
                            </a:rPr>
                            <m:t>𝑘</m:t>
                          </m:r>
                          <m:r>
                            <a:rPr lang="en-US" altLang="zh-CN" sz="2400" i="1">
                              <a:solidFill>
                                <a:schemeClr val="bg1"/>
                              </a:solidFill>
                              <a:latin typeface="Cambria Math"/>
                              <a:ea typeface="Cambria Math"/>
                            </a:rPr>
                            <m:t>=0,2,4</m:t>
                          </m:r>
                        </m:sub>
                        <m:sup/>
                        <m:e>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𝑎</m:t>
                              </m:r>
                            </m:e>
                            <m:sub>
                              <m:r>
                                <a:rPr lang="en-US" altLang="zh-CN" sz="2400" i="1">
                                  <a:solidFill>
                                    <a:schemeClr val="bg1"/>
                                  </a:solidFill>
                                  <a:latin typeface="Cambria Math"/>
                                  <a:ea typeface="Cambria Math"/>
                                </a:rPr>
                                <m:t>𝑘</m:t>
                              </m:r>
                            </m:sub>
                          </m:sSub>
                          <m:d>
                            <m:dPr>
                              <m:ctrlPr>
                                <a:rPr lang="en-US" altLang="zh-CN" sz="2400" i="1">
                                  <a:solidFill>
                                    <a:schemeClr val="bg1"/>
                                  </a:solidFill>
                                  <a:latin typeface="Cambria Math"/>
                                  <a:ea typeface="Cambria Math"/>
                                </a:rPr>
                              </m:ctrlPr>
                            </m:dPr>
                            <m:e>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𝜃</m:t>
                                  </m:r>
                                </m:e>
                                <m:sub>
                                  <m:r>
                                    <a:rPr lang="en-US" altLang="zh-CN" sz="2400" i="1">
                                      <a:solidFill>
                                        <a:schemeClr val="bg1"/>
                                      </a:solidFill>
                                      <a:latin typeface="Cambria Math"/>
                                      <a:ea typeface="Cambria Math"/>
                                    </a:rPr>
                                    <m:t>𝑑</m:t>
                                  </m:r>
                                </m:sub>
                              </m:sSub>
                              <m:r>
                                <a:rPr lang="en-US" altLang="zh-CN" sz="2400" i="1">
                                  <a:solidFill>
                                    <a:schemeClr val="bg1"/>
                                  </a:solidFill>
                                  <a:latin typeface="Cambria Math"/>
                                  <a:ea typeface="Cambria Math"/>
                                </a:rPr>
                                <m:t>,</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𝜎</m:t>
                                  </m:r>
                                </m:e>
                                <m:sub>
                                  <m:r>
                                    <a:rPr lang="en-US" altLang="zh-CN" sz="2400" i="1">
                                      <a:solidFill>
                                        <a:schemeClr val="bg1"/>
                                      </a:solidFill>
                                      <a:latin typeface="Cambria Math"/>
                                      <a:ea typeface="Cambria Math"/>
                                    </a:rPr>
                                    <m:t>𝑎</m:t>
                                  </m:r>
                                </m:sub>
                              </m:sSub>
                            </m:e>
                          </m:d>
                        </m:e>
                      </m:nary>
                      <m:nary>
                        <m:naryPr>
                          <m:limLoc m:val="undOvr"/>
                          <m:subHide m:val="on"/>
                          <m:supHide m:val="on"/>
                          <m:ctrlPr>
                            <a:rPr lang="en-US" altLang="zh-CN" sz="2400" i="1" smtClean="0">
                              <a:solidFill>
                                <a:schemeClr val="bg1"/>
                              </a:solidFill>
                              <a:latin typeface="Cambria Math"/>
                              <a:ea typeface="Cambria Math"/>
                            </a:rPr>
                          </m:ctrlPr>
                        </m:naryPr>
                        <m:sub/>
                        <m:sup/>
                        <m:e>
                          <m:sSup>
                            <m:sSupPr>
                              <m:ctrlPr>
                                <a:rPr lang="en-US" altLang="zh-CN" sz="2400" i="1">
                                  <a:solidFill>
                                    <a:schemeClr val="bg1"/>
                                  </a:solidFill>
                                  <a:latin typeface="Cambria Math"/>
                                  <a:ea typeface="Cambria Math"/>
                                </a:rPr>
                              </m:ctrlPr>
                            </m:sSupPr>
                            <m:e>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1−</m:t>
                                  </m:r>
                                  <m:r>
                                    <m:rPr>
                                      <m:sty m:val="p"/>
                                    </m:rPr>
                                    <a:rPr lang="en-US" altLang="zh-CN" sz="2400" i="1">
                                      <a:solidFill>
                                        <a:schemeClr val="bg1"/>
                                      </a:solidFill>
                                      <a:latin typeface="Cambria Math"/>
                                      <a:ea typeface="Cambria Math"/>
                                    </a:rPr>
                                    <m:t>F</m:t>
                                  </m:r>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𝜂</m:t>
                                      </m:r>
                                      <m:r>
                                        <a:rPr lang="en-US" altLang="zh-CN" sz="2400" i="1">
                                          <a:solidFill>
                                            <a:schemeClr val="bg1"/>
                                          </a:solidFill>
                                          <a:latin typeface="Cambria Math"/>
                                          <a:ea typeface="Cambria Math"/>
                                        </a:rPr>
                                        <m:t>, </m:t>
                                      </m:r>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𝜃</m:t>
                                          </m:r>
                                        </m:e>
                                        <m:sub>
                                          <m:r>
                                            <a:rPr lang="en-US" altLang="zh-CN" sz="2400" i="1">
                                              <a:solidFill>
                                                <a:schemeClr val="bg1"/>
                                              </a:solidFill>
                                              <a:latin typeface="Cambria Math"/>
                                              <a:ea typeface="Cambria Math"/>
                                            </a:rPr>
                                            <m:t>𝑑</m:t>
                                          </m:r>
                                        </m:sub>
                                      </m:sSub>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h</m:t>
                                      </m:r>
                                    </m:e>
                                  </m:d>
                                </m:e>
                              </m:d>
                            </m:e>
                            <m:sup>
                              <m:r>
                                <a:rPr lang="en-US" altLang="zh-CN" sz="2400" i="1">
                                  <a:solidFill>
                                    <a:schemeClr val="bg1"/>
                                  </a:solidFill>
                                  <a:latin typeface="Cambria Math"/>
                                  <a:ea typeface="Cambria Math"/>
                                </a:rPr>
                                <m:t>2</m:t>
                              </m:r>
                            </m:sup>
                          </m:sSup>
                          <m:sSup>
                            <m:sSupPr>
                              <m:ctrlPr>
                                <a:rPr lang="en-US" altLang="zh-CN" sz="2400" i="1">
                                  <a:solidFill>
                                    <a:schemeClr val="bg1"/>
                                  </a:solidFill>
                                  <a:latin typeface="Cambria Math"/>
                                  <a:ea typeface="Cambria Math"/>
                                </a:rPr>
                              </m:ctrlPr>
                            </m:sSupPr>
                            <m:e>
                              <m:r>
                                <a:rPr lang="en-US" altLang="zh-CN" sz="2400" i="1">
                                  <a:solidFill>
                                    <a:schemeClr val="bg1"/>
                                  </a:solidFill>
                                  <a:latin typeface="Cambria Math"/>
                                  <a:ea typeface="Cambria Math"/>
                                </a:rPr>
                                <m:t>h</m:t>
                              </m:r>
                            </m:e>
                            <m:sup>
                              <m:r>
                                <a:rPr lang="en-US" altLang="zh-CN" sz="2400" i="1">
                                  <a:solidFill>
                                    <a:schemeClr val="bg1"/>
                                  </a:solidFill>
                                  <a:latin typeface="Cambria Math"/>
                                  <a:ea typeface="Cambria Math"/>
                                </a:rPr>
                                <m:t>𝑘</m:t>
                              </m:r>
                            </m:sup>
                          </m:sSup>
                          <m:r>
                            <a:rPr lang="en-US" altLang="zh-CN" sz="2400" i="1">
                              <a:solidFill>
                                <a:schemeClr val="bg1"/>
                              </a:solidFill>
                              <a:latin typeface="Cambria Math"/>
                              <a:ea typeface="Cambria Math"/>
                            </a:rPr>
                            <m:t>𝑑h</m:t>
                          </m:r>
                        </m:e>
                      </m:nary>
                    </m:oMath>
                  </m:oMathPara>
                </a14:m>
                <a:endParaRPr lang="en-US" altLang="zh-CN" sz="2400" i="1" dirty="0">
                  <a:solidFill>
                    <a:schemeClr val="bg1"/>
                  </a:solidFill>
                  <a:latin typeface="Cambria Math"/>
                  <a:ea typeface="Cambria Math"/>
                </a:endParaRPr>
              </a:p>
            </p:txBody>
          </p:sp>
        </mc:Choice>
        <mc:Fallback xmlns="">
          <p:sp>
            <p:nvSpPr>
              <p:cNvPr id="22" name="矩形 21"/>
              <p:cNvSpPr>
                <a:spLocks noRot="1" noChangeAspect="1" noMove="1" noResize="1" noEditPoints="1" noAdjustHandles="1" noChangeArrowheads="1" noChangeShapeType="1" noTextEdit="1"/>
              </p:cNvSpPr>
              <p:nvPr/>
            </p:nvSpPr>
            <p:spPr>
              <a:xfrm>
                <a:off x="1559625" y="4179125"/>
                <a:ext cx="7500124" cy="1061060"/>
              </a:xfrm>
              <a:prstGeom prst="rect">
                <a:avLst/>
              </a:prstGeom>
              <a:blipFill rotWithShape="1">
                <a:blip r:embed="rId10"/>
                <a:stretch>
                  <a:fillRect/>
                </a:stretch>
              </a:blipFill>
            </p:spPr>
            <p:txBody>
              <a:bodyPr/>
              <a:lstStyle/>
              <a:p>
                <a:r>
                  <a:rPr lang="zh-CN" altLang="en-US">
                    <a:noFill/>
                  </a:rPr>
                  <a:t> </a:t>
                </a:r>
              </a:p>
            </p:txBody>
          </p:sp>
        </mc:Fallback>
      </mc:AlternateContent>
      <p:sp>
        <p:nvSpPr>
          <p:cNvPr id="26" name="Rectangle 4"/>
          <p:cNvSpPr>
            <a:spLocks noChangeArrowheads="1"/>
          </p:cNvSpPr>
          <p:nvPr/>
        </p:nvSpPr>
        <p:spPr bwMode="auto">
          <a:xfrm>
            <a:off x="5029200" y="5253335"/>
            <a:ext cx="3581401" cy="461665"/>
          </a:xfrm>
          <a:prstGeom prst="rect">
            <a:avLst/>
          </a:prstGeom>
          <a:solidFill>
            <a:srgbClr val="FFC000"/>
          </a:solidFill>
          <a:ln w="28575" algn="ctr">
            <a:solidFill>
              <a:schemeClr val="bg1"/>
            </a:solidFill>
            <a:miter lim="800000"/>
            <a:headEnd/>
            <a:tailEnd/>
          </a:ln>
          <a:effectLst/>
        </p:spPr>
        <p:txBody>
          <a:bodyPr wrap="square" anchor="ctr">
            <a:spAutoFit/>
          </a:bodyPr>
          <a:lstStyle/>
          <a:p>
            <a:r>
              <a:rPr lang="en-US" altLang="zh-CN" sz="2400" b="1" dirty="0" err="1" smtClean="0">
                <a:solidFill>
                  <a:schemeClr val="bg1"/>
                </a:solidFill>
              </a:rPr>
              <a:t>Precompute</a:t>
            </a:r>
            <a:r>
              <a:rPr lang="en-US" altLang="zh-CN" sz="2400" b="1" dirty="0" smtClean="0">
                <a:solidFill>
                  <a:schemeClr val="bg1"/>
                </a:solidFill>
              </a:rPr>
              <a:t> into 2D tables</a:t>
            </a:r>
            <a:endParaRPr lang="zh-CN" altLang="en-US" sz="2400" b="1" dirty="0">
              <a:solidFill>
                <a:schemeClr val="bg1"/>
              </a:solidFill>
            </a:endParaRPr>
          </a:p>
        </p:txBody>
      </p:sp>
    </p:spTree>
    <p:extLst>
      <p:ext uri="{BB962C8B-B14F-4D97-AF65-F5344CB8AC3E}">
        <p14:creationId xmlns:p14="http://schemas.microsoft.com/office/powerpoint/2010/main" val="26508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animBg="1"/>
      <p:bldP spid="19" grpId="0"/>
      <p:bldP spid="15" grpId="0" animBg="1"/>
      <p:bldP spid="15" grpId="1" animBg="1"/>
      <p:bldP spid="6" grpId="0"/>
      <p:bldP spid="20" grpId="0"/>
      <p:bldP spid="20" grpId="1"/>
      <p:bldP spid="22" grpId="0"/>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Azimuthal Functions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2400" dirty="0" smtClean="0"/>
                  <a:t>TRT mode:</a:t>
                </a:r>
              </a:p>
              <a:p>
                <a:pPr marL="0" indent="0">
                  <a:buNone/>
                </a:pPr>
                <a14:m>
                  <m:oMathPara xmlns:m="http://schemas.openxmlformats.org/officeDocument/2006/math">
                    <m:oMathParaPr>
                      <m:jc m:val="centerGroup"/>
                    </m:oMathParaPr>
                    <m:oMath xmlns:m="http://schemas.openxmlformats.org/officeDocument/2006/math">
                      <m:sSub>
                        <m:sSubPr>
                          <m:ctrlPr>
                            <a:rPr lang="en-US" altLang="zh-CN" sz="1800" i="1">
                              <a:latin typeface="Cambria Math"/>
                              <a:ea typeface="Cambria Math"/>
                            </a:rPr>
                          </m:ctrlPr>
                        </m:sSubPr>
                        <m:e>
                          <m:r>
                            <a:rPr lang="en-US" altLang="zh-CN" sz="1800" i="1">
                              <a:latin typeface="Cambria Math"/>
                              <a:ea typeface="Cambria Math"/>
                            </a:rPr>
                            <m:t>𝑁</m:t>
                          </m:r>
                        </m:e>
                        <m:sub>
                          <m:r>
                            <a:rPr lang="en-US" altLang="zh-CN" sz="1800" i="1">
                              <a:latin typeface="Cambria Math"/>
                              <a:ea typeface="Cambria Math"/>
                            </a:rPr>
                            <m:t>𝑇</m:t>
                          </m:r>
                          <m:r>
                            <a:rPr lang="en-US" altLang="zh-CN" sz="1800" b="0" i="1" smtClean="0">
                              <a:latin typeface="Cambria Math"/>
                              <a:ea typeface="Cambria Math"/>
                            </a:rPr>
                            <m:t>𝑅</m:t>
                          </m:r>
                          <m:r>
                            <a:rPr lang="en-US" altLang="zh-CN" sz="1800" i="1">
                              <a:latin typeface="Cambria Math"/>
                              <a:ea typeface="Cambria Math"/>
                            </a:rPr>
                            <m:t>𝑇</m:t>
                          </m:r>
                        </m:sub>
                      </m:sSub>
                      <m:d>
                        <m:dPr>
                          <m:ctrlPr>
                            <a:rPr lang="en-US" altLang="zh-CN" sz="1800" i="1">
                              <a:latin typeface="Cambria Math"/>
                              <a:ea typeface="Cambria Math"/>
                            </a:rPr>
                          </m:ctrlPr>
                        </m:dPr>
                        <m:e>
                          <m:r>
                            <a:rPr lang="en-US" altLang="zh-CN" sz="1800" i="1">
                              <a:latin typeface="Cambria Math"/>
                              <a:ea typeface="Cambria Math"/>
                            </a:rPr>
                            <m:t>𝜙</m:t>
                          </m:r>
                        </m:e>
                      </m:d>
                      <m:r>
                        <a:rPr lang="en-US" altLang="zh-CN" sz="1800" i="1">
                          <a:latin typeface="Cambria Math"/>
                          <a:ea typeface="Cambria Math"/>
                        </a:rPr>
                        <m:t>=</m:t>
                      </m:r>
                      <m:nary>
                        <m:naryPr>
                          <m:chr m:val="∑"/>
                          <m:supHide m:val="on"/>
                          <m:ctrlPr>
                            <a:rPr lang="en-US" altLang="zh-CN" sz="1800" i="1">
                              <a:latin typeface="Cambria Math"/>
                              <a:ea typeface="Cambria Math"/>
                            </a:rPr>
                          </m:ctrlPr>
                        </m:naryPr>
                        <m:sub>
                          <m:r>
                            <a:rPr lang="en-US" altLang="zh-CN" sz="1800" i="1">
                              <a:latin typeface="Cambria Math"/>
                              <a:ea typeface="Cambria Math"/>
                            </a:rPr>
                            <m:t>h</m:t>
                          </m:r>
                        </m:sub>
                        <m:sup/>
                        <m:e>
                          <m:f>
                            <m:fPr>
                              <m:ctrlPr>
                                <a:rPr lang="en-US" altLang="zh-CN" sz="1800" i="1">
                                  <a:latin typeface="Cambria Math"/>
                                  <a:ea typeface="Cambria Math"/>
                                </a:rPr>
                              </m:ctrlPr>
                            </m:fPr>
                            <m:num>
                              <m:r>
                                <a:rPr lang="en-US" altLang="zh-CN" sz="1800" i="1">
                                  <a:latin typeface="Cambria Math"/>
                                  <a:ea typeface="Cambria Math"/>
                                </a:rPr>
                                <m:t>1</m:t>
                              </m:r>
                            </m:num>
                            <m:den>
                              <m:r>
                                <a:rPr lang="en-US" altLang="zh-CN" sz="1800" i="1">
                                  <a:latin typeface="Cambria Math"/>
                                  <a:ea typeface="Cambria Math"/>
                                </a:rPr>
                                <m:t>2</m:t>
                              </m:r>
                            </m:den>
                          </m:f>
                          <m:sSup>
                            <m:sSupPr>
                              <m:ctrlPr>
                                <a:rPr lang="en-US" altLang="zh-CN" sz="1800" i="1">
                                  <a:latin typeface="Cambria Math"/>
                                  <a:ea typeface="Cambria Math"/>
                                </a:rPr>
                              </m:ctrlPr>
                            </m:sSupPr>
                            <m:e>
                              <m:d>
                                <m:dPr>
                                  <m:begChr m:val="‖"/>
                                  <m:endChr m:val="‖"/>
                                  <m:ctrlPr>
                                    <a:rPr lang="en-US" altLang="zh-CN" sz="1800" i="1">
                                      <a:latin typeface="Cambria Math"/>
                                      <a:ea typeface="Cambria Math"/>
                                    </a:rPr>
                                  </m:ctrlPr>
                                </m:dPr>
                                <m:e>
                                  <m:f>
                                    <m:fPr>
                                      <m:ctrlPr>
                                        <a:rPr lang="en-US" altLang="zh-CN" sz="1800" i="1">
                                          <a:latin typeface="Cambria Math"/>
                                          <a:ea typeface="Cambria Math"/>
                                        </a:rPr>
                                      </m:ctrlPr>
                                    </m:fPr>
                                    <m:num>
                                      <m:r>
                                        <a:rPr lang="en-US" altLang="zh-CN" sz="1800" i="1">
                                          <a:latin typeface="Cambria Math"/>
                                          <a:ea typeface="Cambria Math"/>
                                        </a:rPr>
                                        <m:t>𝑑</m:t>
                                      </m:r>
                                      <m:r>
                                        <a:rPr lang="en-US" altLang="zh-CN" sz="1800" i="1">
                                          <a:latin typeface="Cambria Math"/>
                                          <a:ea typeface="Cambria Math"/>
                                        </a:rPr>
                                        <m:t>𝜙</m:t>
                                      </m:r>
                                    </m:num>
                                    <m:den>
                                      <m:r>
                                        <a:rPr lang="en-US" altLang="zh-CN" sz="1800" i="1">
                                          <a:latin typeface="Cambria Math"/>
                                          <a:ea typeface="Cambria Math"/>
                                        </a:rPr>
                                        <m:t>𝑑h</m:t>
                                      </m:r>
                                    </m:den>
                                  </m:f>
                                </m:e>
                              </m:d>
                            </m:e>
                            <m:sup>
                              <m:r>
                                <a:rPr lang="en-US" altLang="zh-CN" sz="1800" i="1">
                                  <a:latin typeface="Cambria Math"/>
                                  <a:ea typeface="Cambria Math"/>
                                </a:rPr>
                                <m:t>−1</m:t>
                              </m:r>
                            </m:sup>
                          </m:sSup>
                          <m:r>
                            <m:rPr>
                              <m:sty m:val="p"/>
                            </m:rPr>
                            <a:rPr lang="en-US" altLang="zh-CN" sz="2000">
                              <a:latin typeface="Cambria Math"/>
                            </a:rPr>
                            <m:t>F</m:t>
                          </m:r>
                          <m:d>
                            <m:dPr>
                              <m:ctrlPr>
                                <a:rPr lang="en-US" altLang="zh-CN" sz="2000" i="1">
                                  <a:latin typeface="Cambria Math"/>
                                </a:rPr>
                              </m:ctrlPr>
                            </m:dPr>
                            <m:e>
                              <m:r>
                                <a:rPr lang="en-US" altLang="zh-CN" sz="2000" i="1">
                                  <a:latin typeface="Cambria Math"/>
                                </a:rPr>
                                <m:t>𝜂</m:t>
                              </m:r>
                              <m:r>
                                <a:rPr lang="en-US" altLang="zh-CN" sz="2000" i="1">
                                  <a:latin typeface="Cambria Math"/>
                                </a:rPr>
                                <m:t>, </m:t>
                              </m:r>
                              <m:sSub>
                                <m:sSubPr>
                                  <m:ctrlPr>
                                    <a:rPr lang="en-US" altLang="zh-CN" sz="2000" i="1">
                                      <a:latin typeface="Cambria Math"/>
                                    </a:rPr>
                                  </m:ctrlPr>
                                </m:sSubPr>
                                <m:e>
                                  <m:r>
                                    <a:rPr lang="en-US" altLang="zh-CN" sz="2000" i="1">
                                      <a:latin typeface="Cambria Math"/>
                                    </a:rPr>
                                    <m:t>𝜃</m:t>
                                  </m:r>
                                </m:e>
                                <m:sub>
                                  <m:r>
                                    <a:rPr lang="en-US" altLang="zh-CN" sz="2000" i="1">
                                      <a:latin typeface="Cambria Math"/>
                                    </a:rPr>
                                    <m:t>𝑑</m:t>
                                  </m:r>
                                </m:sub>
                              </m:sSub>
                              <m:r>
                                <a:rPr lang="en-US" altLang="zh-CN" sz="2000" i="1">
                                  <a:latin typeface="Cambria Math"/>
                                </a:rPr>
                                <m:t>,</m:t>
                              </m:r>
                              <m:r>
                                <a:rPr lang="en-US" altLang="zh-CN" sz="2000" i="1">
                                  <a:latin typeface="Cambria Math"/>
                                </a:rPr>
                                <m:t>h</m:t>
                              </m:r>
                            </m:e>
                          </m:d>
                          <m:sSup>
                            <m:sSupPr>
                              <m:ctrlPr>
                                <a:rPr lang="en-US" altLang="zh-CN" sz="2000" i="1">
                                  <a:latin typeface="Cambria Math"/>
                                  <a:ea typeface="Cambria Math"/>
                                </a:rPr>
                              </m:ctrlPr>
                            </m:sSupPr>
                            <m:e>
                              <m:d>
                                <m:dPr>
                                  <m:ctrlPr>
                                    <a:rPr lang="en-US" altLang="zh-CN" sz="2000" i="1">
                                      <a:latin typeface="Cambria Math"/>
                                      <a:ea typeface="Cambria Math"/>
                                    </a:rPr>
                                  </m:ctrlPr>
                                </m:dPr>
                                <m:e>
                                  <m:r>
                                    <a:rPr lang="en-US" altLang="zh-CN" sz="2000" i="1">
                                      <a:latin typeface="Cambria Math"/>
                                      <a:ea typeface="Cambria Math"/>
                                    </a:rPr>
                                    <m:t>1−</m:t>
                                  </m:r>
                                  <m:r>
                                    <m:rPr>
                                      <m:sty m:val="p"/>
                                    </m:rPr>
                                    <a:rPr lang="en-US" altLang="zh-CN" sz="2000">
                                      <a:latin typeface="Cambria Math"/>
                                    </a:rPr>
                                    <m:t>F</m:t>
                                  </m:r>
                                  <m:d>
                                    <m:dPr>
                                      <m:ctrlPr>
                                        <a:rPr lang="en-US" altLang="zh-CN" sz="2000" i="1">
                                          <a:latin typeface="Cambria Math"/>
                                        </a:rPr>
                                      </m:ctrlPr>
                                    </m:dPr>
                                    <m:e>
                                      <m:r>
                                        <a:rPr lang="en-US" altLang="zh-CN" sz="2000" i="1">
                                          <a:latin typeface="Cambria Math"/>
                                        </a:rPr>
                                        <m:t>𝜂</m:t>
                                      </m:r>
                                      <m:r>
                                        <a:rPr lang="en-US" altLang="zh-CN" sz="2000" i="1">
                                          <a:latin typeface="Cambria Math"/>
                                        </a:rPr>
                                        <m:t>, </m:t>
                                      </m:r>
                                      <m:sSub>
                                        <m:sSubPr>
                                          <m:ctrlPr>
                                            <a:rPr lang="en-US" altLang="zh-CN" sz="2000" i="1">
                                              <a:latin typeface="Cambria Math"/>
                                            </a:rPr>
                                          </m:ctrlPr>
                                        </m:sSubPr>
                                        <m:e>
                                          <m:r>
                                            <a:rPr lang="en-US" altLang="zh-CN" sz="2000" i="1">
                                              <a:latin typeface="Cambria Math"/>
                                            </a:rPr>
                                            <m:t>𝜃</m:t>
                                          </m:r>
                                        </m:e>
                                        <m:sub>
                                          <m:r>
                                            <a:rPr lang="en-US" altLang="zh-CN" sz="2000" i="1">
                                              <a:latin typeface="Cambria Math"/>
                                            </a:rPr>
                                            <m:t>𝑑</m:t>
                                          </m:r>
                                        </m:sub>
                                      </m:sSub>
                                      <m:r>
                                        <a:rPr lang="en-US" altLang="zh-CN" sz="2000" i="1">
                                          <a:latin typeface="Cambria Math"/>
                                        </a:rPr>
                                        <m:t>,</m:t>
                                      </m:r>
                                      <m:r>
                                        <a:rPr lang="en-US" altLang="zh-CN" sz="2000" i="1">
                                          <a:latin typeface="Cambria Math"/>
                                        </a:rPr>
                                        <m:t>h</m:t>
                                      </m:r>
                                    </m:e>
                                  </m:d>
                                </m:e>
                              </m:d>
                            </m:e>
                            <m:sup>
                              <m:r>
                                <a:rPr lang="en-US" altLang="zh-CN" sz="2000" i="1">
                                  <a:latin typeface="Cambria Math"/>
                                  <a:ea typeface="Cambria Math"/>
                                </a:rPr>
                                <m:t>2</m:t>
                              </m:r>
                            </m:sup>
                          </m:sSup>
                          <m:sSup>
                            <m:sSupPr>
                              <m:ctrlPr>
                                <a:rPr lang="en-US" altLang="zh-CN" sz="2000" b="0" i="1" smtClean="0">
                                  <a:latin typeface="Cambria Math"/>
                                  <a:ea typeface="Cambria Math"/>
                                </a:rPr>
                              </m:ctrlPr>
                            </m:sSupPr>
                            <m:e>
                              <m:r>
                                <a:rPr lang="en-US" altLang="zh-CN" sz="2000" i="1">
                                  <a:latin typeface="Cambria Math"/>
                                  <a:ea typeface="Cambria Math"/>
                                </a:rPr>
                                <m:t>𝑇</m:t>
                              </m:r>
                            </m:e>
                            <m:sup>
                              <m:r>
                                <a:rPr lang="en-US" altLang="zh-CN" sz="2000" b="0" i="1" smtClean="0">
                                  <a:latin typeface="Cambria Math"/>
                                  <a:ea typeface="Cambria Math"/>
                                </a:rPr>
                                <m:t>2</m:t>
                              </m:r>
                            </m:sup>
                          </m:sSup>
                          <m:d>
                            <m:dPr>
                              <m:ctrlPr>
                                <a:rPr lang="en-US" altLang="zh-CN" sz="2000" i="1">
                                  <a:latin typeface="Cambria Math"/>
                                  <a:ea typeface="Cambria Math"/>
                                </a:rPr>
                              </m:ctrlPr>
                            </m:dPr>
                            <m:e>
                              <m:sSubSup>
                                <m:sSubSupPr>
                                  <m:ctrlPr>
                                    <a:rPr lang="en-US" altLang="zh-CN" sz="2000" i="1">
                                      <a:latin typeface="Cambria Math"/>
                                      <a:ea typeface="Cambria Math"/>
                                    </a:rPr>
                                  </m:ctrlPr>
                                </m:sSubSupPr>
                                <m:e>
                                  <m:r>
                                    <a:rPr lang="en-US" altLang="zh-CN" sz="2000" i="1">
                                      <a:latin typeface="Cambria Math"/>
                                      <a:ea typeface="Cambria Math"/>
                                    </a:rPr>
                                    <m:t>𝜎</m:t>
                                  </m:r>
                                </m:e>
                                <m:sub>
                                  <m:r>
                                    <a:rPr lang="en-US" altLang="zh-CN" sz="2000" i="1">
                                      <a:latin typeface="Cambria Math"/>
                                      <a:ea typeface="Cambria Math"/>
                                    </a:rPr>
                                    <m:t>𝑎</m:t>
                                  </m:r>
                                </m:sub>
                                <m:sup>
                                  <m:r>
                                    <a:rPr lang="en-US" altLang="zh-CN" sz="2000" i="1">
                                      <a:latin typeface="Cambria Math"/>
                                      <a:ea typeface="Cambria Math"/>
                                    </a:rPr>
                                    <m:t>′</m:t>
                                  </m:r>
                                </m:sup>
                              </m:sSubSup>
                              <m:r>
                                <a:rPr lang="en-US" altLang="zh-CN" sz="2000" i="1">
                                  <a:latin typeface="Cambria Math"/>
                                  <a:ea typeface="Cambria Math"/>
                                </a:rPr>
                                <m:t>,</m:t>
                              </m:r>
                              <m:r>
                                <a:rPr lang="en-US" altLang="zh-CN" sz="2000" i="1">
                                  <a:latin typeface="Cambria Math"/>
                                  <a:ea typeface="Cambria Math"/>
                                </a:rPr>
                                <m:t>h</m:t>
                              </m:r>
                            </m:e>
                          </m:d>
                        </m:e>
                      </m:nary>
                    </m:oMath>
                  </m:oMathPara>
                </a14:m>
                <a:endParaRPr lang="en-US" altLang="zh-CN" sz="2800" dirty="0"/>
              </a:p>
              <a:p>
                <a:endParaRPr lang="en-US" altLang="zh-CN" sz="2400" dirty="0" smtClean="0"/>
              </a:p>
              <a:p>
                <a:endParaRPr lang="en-US" altLang="zh-CN" sz="2400" dirty="0"/>
              </a:p>
              <a:p>
                <a:endParaRPr lang="en-US" altLang="zh-CN" sz="2400" dirty="0" smtClean="0"/>
              </a:p>
              <a:p>
                <a:pPr marL="0" indent="0">
                  <a:buNone/>
                </a:pPr>
                <a:endParaRPr lang="en-US" altLang="zh-CN" sz="2400" dirty="0" smtClean="0"/>
              </a:p>
              <a:p>
                <a:pPr lvl="1"/>
                <a:r>
                  <a:rPr lang="en-US" altLang="zh-CN" sz="2400" dirty="0" smtClean="0"/>
                  <a:t>Shape: sum of Circular Gaussians </a:t>
                </a:r>
              </a:p>
              <a:p>
                <a:pPr lvl="2"/>
                <a14:m>
                  <m:oMath xmlns:m="http://schemas.openxmlformats.org/officeDocument/2006/math">
                    <m:sSup>
                      <m:sSupPr>
                        <m:ctrlPr>
                          <a:rPr lang="en-US" altLang="zh-CN" sz="1800" b="0" i="1" smtClean="0">
                            <a:latin typeface="Cambria Math"/>
                          </a:rPr>
                        </m:ctrlPr>
                      </m:sSupPr>
                      <m:e>
                        <m:r>
                          <a:rPr lang="en-US" altLang="zh-CN" sz="1800" b="0" i="1" smtClean="0">
                            <a:latin typeface="Cambria Math"/>
                          </a:rPr>
                          <m:t>𝜂</m:t>
                        </m:r>
                      </m:e>
                      <m:sup>
                        <m:r>
                          <a:rPr lang="en-US" altLang="zh-CN" sz="1800" b="0" i="1" smtClean="0">
                            <a:latin typeface="Cambria Math"/>
                          </a:rPr>
                          <m:t>′</m:t>
                        </m:r>
                      </m:sup>
                    </m:sSup>
                    <m:r>
                      <a:rPr lang="en-US" altLang="zh-CN" sz="1800" b="0" i="1" smtClean="0">
                        <a:latin typeface="Cambria Math"/>
                      </a:rPr>
                      <m:t>&lt;2</m:t>
                    </m:r>
                  </m:oMath>
                </a14:m>
                <a:r>
                  <a:rPr lang="en-US" altLang="zh-CN" sz="1800" dirty="0" smtClean="0"/>
                  <a:t>:  approximated by 3 circular Gaussians</a:t>
                </a:r>
                <a:endParaRPr lang="en-US" altLang="zh-CN" sz="1800" dirty="0"/>
              </a:p>
              <a:p>
                <a:pPr lvl="2"/>
                <a14:m>
                  <m:oMath xmlns:m="http://schemas.openxmlformats.org/officeDocument/2006/math">
                    <m:sSup>
                      <m:sSupPr>
                        <m:ctrlPr>
                          <a:rPr lang="en-US" altLang="zh-CN" sz="1800" i="1">
                            <a:latin typeface="Cambria Math"/>
                          </a:rPr>
                        </m:ctrlPr>
                      </m:sSupPr>
                      <m:e>
                        <m:r>
                          <a:rPr lang="en-US" altLang="zh-CN" sz="1800" i="1">
                            <a:latin typeface="Cambria Math"/>
                          </a:rPr>
                          <m:t>𝜂</m:t>
                        </m:r>
                      </m:e>
                      <m:sup>
                        <m:r>
                          <a:rPr lang="en-US" altLang="zh-CN" sz="1800" i="1">
                            <a:latin typeface="Cambria Math"/>
                          </a:rPr>
                          <m:t>′</m:t>
                        </m:r>
                      </m:sup>
                    </m:sSup>
                    <m:r>
                      <a:rPr lang="en-US" altLang="zh-CN" sz="1800" b="0" i="1" smtClean="0">
                        <a:latin typeface="Cambria Math"/>
                      </a:rPr>
                      <m:t>&gt;</m:t>
                    </m:r>
                    <m:r>
                      <a:rPr lang="en-US" altLang="zh-CN" sz="1800" i="1">
                        <a:latin typeface="Cambria Math"/>
                      </a:rPr>
                      <m:t>2</m:t>
                    </m:r>
                    <m:r>
                      <a:rPr lang="en-US" altLang="zh-CN" sz="1800" b="0" i="1" smtClean="0">
                        <a:latin typeface="Cambria Math"/>
                      </a:rPr>
                      <m:t>: </m:t>
                    </m:r>
                  </m:oMath>
                </a14:m>
                <a:r>
                  <a:rPr lang="en-US" altLang="zh-CN" sz="1800" dirty="0" smtClean="0"/>
                  <a:t> approximated by 1 circular Gaussian</a:t>
                </a:r>
              </a:p>
              <a:p>
                <a:pPr lvl="1"/>
                <a:r>
                  <a:rPr lang="en-US" altLang="zh-CN" sz="2400" dirty="0"/>
                  <a:t>Fitted by preserving </a:t>
                </a:r>
                <a:r>
                  <a:rPr lang="en-US" altLang="zh-CN" sz="2400" dirty="0" smtClean="0"/>
                  <a:t>energy similar as TT mode</a:t>
                </a:r>
                <a:endParaRPr lang="en-US" altLang="zh-CN" sz="2400" dirty="0"/>
              </a:p>
              <a:p>
                <a:pPr lvl="1"/>
                <a:endParaRPr lang="en-US" altLang="zh-CN"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963" t="-1078" b="-2022"/>
                </a:stretch>
              </a:blipFill>
            </p:spPr>
            <p:txBody>
              <a:bodyPr/>
              <a:lstStyle/>
              <a:p>
                <a:r>
                  <a:rPr lang="zh-CN" altLang="en-US">
                    <a:noFill/>
                  </a:rPr>
                  <a:t> </a:t>
                </a:r>
              </a:p>
            </p:txBody>
          </p:sp>
        </mc:Fallback>
      </mc:AlternateContent>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600" y="2893223"/>
            <a:ext cx="2277000" cy="1242000"/>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7075" y="2900447"/>
            <a:ext cx="2277000" cy="1242000"/>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25" y="2893223"/>
            <a:ext cx="2277000" cy="1242000"/>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Box 2"/>
              <p:cNvSpPr txBox="1"/>
              <p:nvPr/>
            </p:nvSpPr>
            <p:spPr>
              <a:xfrm>
                <a:off x="1587869" y="4255118"/>
                <a:ext cx="1152619" cy="369332"/>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𝜃</m:t>
                          </m:r>
                        </m:e>
                        <m:sub>
                          <m:r>
                            <a:rPr lang="en-US" b="0" i="1" smtClean="0">
                              <a:solidFill>
                                <a:schemeClr val="bg1"/>
                              </a:solidFill>
                              <a:latin typeface="Cambria Math"/>
                            </a:rPr>
                            <m:t>𝑑</m:t>
                          </m:r>
                        </m:sub>
                      </m:sSub>
                      <m:r>
                        <a:rPr lang="en-US" b="0" i="1" smtClean="0">
                          <a:solidFill>
                            <a:schemeClr val="bg1"/>
                          </a:solidFill>
                          <a:latin typeface="Cambria Math"/>
                        </a:rPr>
                        <m:t>=0</m:t>
                      </m:r>
                    </m:oMath>
                  </m:oMathPara>
                </a14:m>
                <a:endParaRPr lang="en-US" dirty="0">
                  <a:solidFill>
                    <a:schemeClr val="bg1"/>
                  </a:solidFill>
                </a:endParaRPr>
              </a:p>
            </p:txBody>
          </p:sp>
        </mc:Choice>
        <mc:Fallback xmlns="">
          <p:sp>
            <p:nvSpPr>
              <p:cNvPr id="13" name="TextBox 2"/>
              <p:cNvSpPr txBox="1">
                <a:spLocks noRot="1" noChangeAspect="1" noMove="1" noResize="1" noEditPoints="1" noAdjustHandles="1" noChangeArrowheads="1" noChangeShapeType="1" noTextEdit="1"/>
              </p:cNvSpPr>
              <p:nvPr/>
            </p:nvSpPr>
            <p:spPr>
              <a:xfrm>
                <a:off x="1587869" y="4255118"/>
                <a:ext cx="1152619" cy="369332"/>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2"/>
              <p:cNvSpPr txBox="1"/>
              <p:nvPr/>
            </p:nvSpPr>
            <p:spPr>
              <a:xfrm>
                <a:off x="4010084" y="4159630"/>
                <a:ext cx="1168804" cy="564770"/>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𝜃</m:t>
                          </m:r>
                        </m:e>
                        <m:sub>
                          <m:r>
                            <a:rPr lang="en-US" b="0" i="1" smtClean="0">
                              <a:solidFill>
                                <a:schemeClr val="bg1"/>
                              </a:solidFill>
                              <a:latin typeface="Cambria Math"/>
                            </a:rPr>
                            <m:t>𝑑</m:t>
                          </m:r>
                        </m:sub>
                      </m:sSub>
                      <m:r>
                        <a:rPr lang="en-US" b="0" i="1" smtClean="0">
                          <a:solidFill>
                            <a:schemeClr val="bg1"/>
                          </a:solidFill>
                          <a:latin typeface="Cambria Math"/>
                        </a:rPr>
                        <m:t>=</m:t>
                      </m:r>
                      <m:f>
                        <m:fPr>
                          <m:ctrlPr>
                            <a:rPr lang="en-US" b="0" i="1" smtClean="0">
                              <a:solidFill>
                                <a:schemeClr val="bg1"/>
                              </a:solidFill>
                              <a:latin typeface="Cambria Math"/>
                            </a:rPr>
                          </m:ctrlPr>
                        </m:fPr>
                        <m:num>
                          <m:r>
                            <a:rPr lang="en-US" b="0" i="1" smtClean="0">
                              <a:solidFill>
                                <a:schemeClr val="bg1"/>
                              </a:solidFill>
                              <a:latin typeface="Cambria Math"/>
                            </a:rPr>
                            <m:t>𝜋</m:t>
                          </m:r>
                        </m:num>
                        <m:den>
                          <m:r>
                            <a:rPr lang="en-US" b="0" i="1" smtClean="0">
                              <a:solidFill>
                                <a:schemeClr val="bg1"/>
                              </a:solidFill>
                              <a:latin typeface="Cambria Math"/>
                            </a:rPr>
                            <m:t>6</m:t>
                          </m:r>
                        </m:den>
                      </m:f>
                    </m:oMath>
                  </m:oMathPara>
                </a14:m>
                <a:endParaRPr lang="en-US" dirty="0">
                  <a:solidFill>
                    <a:schemeClr val="bg1"/>
                  </a:solidFill>
                </a:endParaRPr>
              </a:p>
            </p:txBody>
          </p:sp>
        </mc:Choice>
        <mc:Fallback xmlns="">
          <p:sp>
            <p:nvSpPr>
              <p:cNvPr id="14" name="TextBox 2"/>
              <p:cNvSpPr txBox="1">
                <a:spLocks noRot="1" noChangeAspect="1" noMove="1" noResize="1" noEditPoints="1" noAdjustHandles="1" noChangeArrowheads="1" noChangeShapeType="1" noTextEdit="1"/>
              </p:cNvSpPr>
              <p:nvPr/>
            </p:nvSpPr>
            <p:spPr>
              <a:xfrm>
                <a:off x="4010084" y="4159630"/>
                <a:ext cx="1168804" cy="564770"/>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2"/>
              <p:cNvSpPr txBox="1"/>
              <p:nvPr/>
            </p:nvSpPr>
            <p:spPr>
              <a:xfrm>
                <a:off x="6612982" y="4159629"/>
                <a:ext cx="1232906" cy="564770"/>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𝜃</m:t>
                          </m:r>
                        </m:e>
                        <m:sub>
                          <m:r>
                            <a:rPr lang="en-US" b="0" i="1" smtClean="0">
                              <a:solidFill>
                                <a:schemeClr val="bg1"/>
                              </a:solidFill>
                              <a:latin typeface="Cambria Math"/>
                            </a:rPr>
                            <m:t>𝑑</m:t>
                          </m:r>
                        </m:sub>
                      </m:sSub>
                      <m:r>
                        <a:rPr lang="en-US" b="0" i="1" smtClean="0">
                          <a:solidFill>
                            <a:schemeClr val="bg1"/>
                          </a:solidFill>
                          <a:latin typeface="Cambria Math"/>
                        </a:rPr>
                        <m:t>=</m:t>
                      </m:r>
                      <m:f>
                        <m:fPr>
                          <m:ctrlPr>
                            <a:rPr lang="en-US" b="0" i="1" smtClean="0">
                              <a:solidFill>
                                <a:schemeClr val="bg1"/>
                              </a:solidFill>
                              <a:latin typeface="Cambria Math"/>
                            </a:rPr>
                          </m:ctrlPr>
                        </m:fPr>
                        <m:num>
                          <m:r>
                            <m:rPr>
                              <m:lit/>
                            </m:rPr>
                            <a:rPr lang="en-US" b="0" i="1" smtClean="0">
                              <a:solidFill>
                                <a:schemeClr val="bg1"/>
                              </a:solidFill>
                              <a:latin typeface="Cambria Math"/>
                            </a:rPr>
                            <m:t> </m:t>
                          </m:r>
                          <m:r>
                            <a:rPr lang="en-US" b="0" i="1" smtClean="0">
                              <a:solidFill>
                                <a:schemeClr val="bg1"/>
                              </a:solidFill>
                              <a:latin typeface="Cambria Math"/>
                            </a:rPr>
                            <m:t>𝜋</m:t>
                          </m:r>
                        </m:num>
                        <m:den>
                          <m:r>
                            <a:rPr lang="en-US" b="0" i="1" smtClean="0">
                              <a:solidFill>
                                <a:schemeClr val="bg1"/>
                              </a:solidFill>
                              <a:latin typeface="Cambria Math"/>
                            </a:rPr>
                            <m:t>3</m:t>
                          </m:r>
                        </m:den>
                      </m:f>
                    </m:oMath>
                  </m:oMathPara>
                </a14:m>
                <a:endParaRPr lang="en-US" dirty="0">
                  <a:solidFill>
                    <a:schemeClr val="bg1"/>
                  </a:solidFill>
                </a:endParaRPr>
              </a:p>
            </p:txBody>
          </p:sp>
        </mc:Choice>
        <mc:Fallback xmlns="">
          <p:sp>
            <p:nvSpPr>
              <p:cNvPr id="15" name="TextBox 2"/>
              <p:cNvSpPr txBox="1">
                <a:spLocks noRot="1" noChangeAspect="1" noMove="1" noResize="1" noEditPoints="1" noAdjustHandles="1" noChangeArrowheads="1" noChangeShapeType="1" noTextEdit="1"/>
              </p:cNvSpPr>
              <p:nvPr/>
            </p:nvSpPr>
            <p:spPr>
              <a:xfrm>
                <a:off x="6612982" y="4159629"/>
                <a:ext cx="1232906" cy="564770"/>
              </a:xfrm>
              <a:prstGeom prst="rect">
                <a:avLst/>
              </a:prstGeom>
              <a:blipFill rotWithShape="1">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38983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Single Scattering</a:t>
            </a:r>
            <a:br>
              <a:rPr lang="en-US" altLang="zh-CN" dirty="0"/>
            </a:br>
            <a:r>
              <a:rPr lang="en-US" altLang="zh-CN" dirty="0"/>
              <a:t>Integral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447801"/>
                <a:ext cx="8229600" cy="990599"/>
              </a:xfrm>
            </p:spPr>
            <p:txBody>
              <a:bodyPr/>
              <a:lstStyle/>
              <a:p>
                <a:pPr marL="0" indent="0">
                  <a:buNone/>
                </a:pPr>
                <a14:m>
                  <m:oMathPara xmlns:m="http://schemas.openxmlformats.org/officeDocument/2006/math">
                    <m:oMathParaPr>
                      <m:jc m:val="centerGroup"/>
                    </m:oMathParaPr>
                    <m:oMath xmlns:m="http://schemas.openxmlformats.org/officeDocument/2006/math">
                      <m:nary>
                        <m:naryPr>
                          <m:ctrlPr>
                            <a:rPr lang="en-US" altLang="zh-CN" sz="2400" i="1" smtClean="0">
                              <a:latin typeface="Cambria Math"/>
                              <a:ea typeface="Cambria Math"/>
                            </a:rPr>
                          </m:ctrlPr>
                        </m:naryPr>
                        <m:sub>
                          <m:r>
                            <m:rPr>
                              <m:sty m:val="p"/>
                              <m:brk m:alnAt="23"/>
                            </m:rPr>
                            <a:rPr lang="el-GR" altLang="zh-CN" sz="2400" i="1">
                              <a:latin typeface="Cambria Math"/>
                              <a:ea typeface="Cambria Math"/>
                            </a:rPr>
                            <m:t>Ω</m:t>
                          </m:r>
                        </m:sub>
                        <m:sup/>
                        <m:e>
                          <m:sSub>
                            <m:sSubPr>
                              <m:ctrlPr>
                                <a:rPr lang="en-US" altLang="zh-CN" sz="2400" i="1">
                                  <a:effectLst>
                                    <a:outerShdw blurRad="38100" dist="38100" dir="2700000" algn="tl">
                                      <a:srgbClr val="000000">
                                        <a:alpha val="43137"/>
                                      </a:srgbClr>
                                    </a:outerShdw>
                                  </a:effectLst>
                                  <a:latin typeface="Cambria Math"/>
                                  <a:ea typeface="Cambria Math"/>
                                </a:rPr>
                              </m:ctrlPr>
                            </m:sSubPr>
                            <m:e>
                              <m:r>
                                <a:rPr lang="en-US" altLang="zh-CN" sz="2400" i="1">
                                  <a:effectLst>
                                    <a:outerShdw blurRad="38100" dist="38100" dir="2700000" algn="tl">
                                      <a:srgbClr val="000000">
                                        <a:alpha val="43137"/>
                                      </a:srgbClr>
                                    </a:outerShdw>
                                  </a:effectLst>
                                  <a:latin typeface="Cambria Math"/>
                                  <a:ea typeface="Cambria Math"/>
                                </a:rPr>
                                <m:t>𝐺</m:t>
                              </m:r>
                            </m:e>
                            <m:sub>
                              <m:r>
                                <a:rPr lang="en-US" altLang="zh-CN" sz="2400" i="1">
                                  <a:effectLst>
                                    <a:outerShdw blurRad="38100" dist="38100" dir="2700000" algn="tl">
                                      <a:srgbClr val="000000">
                                        <a:alpha val="43137"/>
                                      </a:srgbClr>
                                    </a:outerShdw>
                                  </a:effectLst>
                                  <a:latin typeface="Cambria Math"/>
                                  <a:ea typeface="Cambria Math"/>
                                </a:rPr>
                                <m:t>𝑗</m:t>
                              </m:r>
                            </m:sub>
                          </m:sSub>
                          <m:d>
                            <m:dPr>
                              <m:ctrlPr>
                                <a:rPr lang="en-US" altLang="zh-CN" sz="2400" i="1">
                                  <a:effectLst>
                                    <a:outerShdw blurRad="38100" dist="38100" dir="2700000" algn="tl">
                                      <a:srgbClr val="000000">
                                        <a:alpha val="43137"/>
                                      </a:srgbClr>
                                    </a:outerShdw>
                                  </a:effectLst>
                                  <a:latin typeface="Cambria Math"/>
                                  <a:ea typeface="Cambria Math"/>
                                </a:rPr>
                              </m:ctrlPr>
                            </m:dPr>
                            <m:e>
                              <m:r>
                                <a:rPr lang="en-US" altLang="zh-CN" sz="2400" i="1">
                                  <a:effectLst>
                                    <a:outerShdw blurRad="38100" dist="38100" dir="2700000" algn="tl">
                                      <a:srgbClr val="000000">
                                        <a:alpha val="43137"/>
                                      </a:srgbClr>
                                    </a:outerShdw>
                                  </a:effectLst>
                                  <a:latin typeface="Cambria Math"/>
                                  <a:ea typeface="Cambria Math"/>
                                </a:rPr>
                                <m:t>𝜔</m:t>
                              </m:r>
                              <m:r>
                                <a:rPr lang="en-US" altLang="zh-CN" sz="2400" i="1" baseline="-25000">
                                  <a:effectLst>
                                    <a:outerShdw blurRad="38100" dist="38100" dir="2700000" algn="tl">
                                      <a:srgbClr val="000000">
                                        <a:alpha val="43137"/>
                                      </a:srgbClr>
                                    </a:outerShdw>
                                  </a:effectLst>
                                  <a:latin typeface="Cambria Math"/>
                                  <a:ea typeface="Cambria Math"/>
                                </a:rPr>
                                <m:t>𝑖</m:t>
                              </m:r>
                            </m:e>
                          </m:d>
                          <m:r>
                            <a:rPr lang="en-US" altLang="zh-CN" sz="2400" i="1">
                              <a:latin typeface="Cambria Math"/>
                              <a:ea typeface="Cambria Math"/>
                            </a:rPr>
                            <m:t>𝑆</m:t>
                          </m:r>
                          <m:d>
                            <m:dPr>
                              <m:ctrlPr>
                                <a:rPr lang="en-US" altLang="zh-CN" sz="2400" i="1">
                                  <a:latin typeface="Cambria Math"/>
                                  <a:ea typeface="Cambria Math"/>
                                </a:rPr>
                              </m:ctrlPr>
                            </m:dPr>
                            <m:e>
                              <m:r>
                                <a:rPr lang="en-US" altLang="zh-CN" sz="2400" i="1">
                                  <a:latin typeface="Cambria Math"/>
                                  <a:ea typeface="Cambria Math"/>
                                </a:rPr>
                                <m:t>𝜔</m:t>
                              </m:r>
                              <m:r>
                                <a:rPr lang="en-US" altLang="zh-CN" sz="2400" i="1" baseline="-25000">
                                  <a:latin typeface="Cambria Math"/>
                                  <a:ea typeface="Cambria Math"/>
                                </a:rPr>
                                <m:t>𝑖</m:t>
                              </m:r>
                              <m:r>
                                <a:rPr lang="en-US" altLang="zh-CN" sz="2400" i="1">
                                  <a:latin typeface="Cambria Math"/>
                                  <a:ea typeface="Cambria Math"/>
                                </a:rPr>
                                <m:t>,</m:t>
                              </m:r>
                              <m:r>
                                <a:rPr lang="en-US" altLang="zh-CN" sz="2400" i="1">
                                  <a:latin typeface="Cambria Math"/>
                                  <a:ea typeface="Cambria Math"/>
                                </a:rPr>
                                <m:t>𝜔</m:t>
                              </m:r>
                              <m:r>
                                <a:rPr lang="en-US" altLang="zh-CN" sz="2400" i="1" baseline="-25000">
                                  <a:latin typeface="Cambria Math"/>
                                  <a:ea typeface="Cambria Math"/>
                                </a:rPr>
                                <m:t>𝑜</m:t>
                              </m:r>
                            </m:e>
                          </m:d>
                          <m:func>
                            <m:funcPr>
                              <m:ctrlPr>
                                <a:rPr lang="en-US" altLang="zh-CN" sz="2400" i="1">
                                  <a:latin typeface="Cambria Math"/>
                                  <a:ea typeface="Cambria Math"/>
                                </a:rPr>
                              </m:ctrlPr>
                            </m:funcPr>
                            <m:fName>
                              <m:r>
                                <m:rPr>
                                  <m:sty m:val="p"/>
                                </m:rPr>
                                <a:rPr lang="en-US" altLang="zh-CN" sz="2400">
                                  <a:latin typeface="Cambria Math"/>
                                  <a:ea typeface="Cambria Math"/>
                                </a:rPr>
                                <m:t>cos</m:t>
                              </m:r>
                            </m:fName>
                            <m:e>
                              <m:r>
                                <a:rPr lang="en-US" altLang="zh-CN" sz="2400" i="1">
                                  <a:latin typeface="Cambria Math"/>
                                  <a:ea typeface="Cambria Math"/>
                                </a:rPr>
                                <m:t>𝜃</m:t>
                              </m:r>
                              <m:r>
                                <a:rPr lang="en-US" altLang="zh-CN" sz="2400" i="1" baseline="-25000">
                                  <a:latin typeface="Cambria Math"/>
                                  <a:ea typeface="Cambria Math"/>
                                </a:rPr>
                                <m:t>𝑖</m:t>
                              </m:r>
                            </m:e>
                          </m:func>
                          <m:r>
                            <a:rPr lang="en-US" altLang="zh-CN" sz="2400" i="1">
                              <a:latin typeface="Cambria Math"/>
                              <a:ea typeface="Cambria Math"/>
                            </a:rPr>
                            <m:t>𝑑</m:t>
                          </m:r>
                          <m:r>
                            <a:rPr lang="en-US" altLang="zh-CN" sz="2400" i="1">
                              <a:latin typeface="Cambria Math"/>
                              <a:ea typeface="Cambria Math"/>
                            </a:rPr>
                            <m:t>𝜔</m:t>
                          </m:r>
                          <m:r>
                            <a:rPr lang="en-US" altLang="zh-CN" sz="2400" i="1" baseline="-25000">
                              <a:latin typeface="Cambria Math"/>
                              <a:ea typeface="Cambria Math"/>
                            </a:rPr>
                            <m:t>𝑖</m:t>
                          </m:r>
                        </m:e>
                      </m:nary>
                    </m:oMath>
                  </m:oMathPara>
                </a14:m>
                <a:endParaRPr lang="en-US" altLang="zh-CN" sz="2400" dirty="0" smtClean="0"/>
              </a:p>
              <a:p>
                <a:pPr marL="0" indent="0">
                  <a:buNone/>
                </a:pPr>
                <a:endParaRPr lang="en-US" altLang="zh-CN" sz="1800" dirty="0"/>
              </a:p>
              <a:p>
                <a:pPr marL="0" indent="0">
                  <a:buNone/>
                </a:pP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447801"/>
                <a:ext cx="8229600" cy="990599"/>
              </a:xfr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内容占位符 2"/>
              <p:cNvSpPr txBox="1">
                <a:spLocks/>
              </p:cNvSpPr>
              <p:nvPr/>
            </p:nvSpPr>
            <p:spPr bwMode="auto">
              <a:xfrm>
                <a:off x="538655" y="4724400"/>
                <a:ext cx="8894797" cy="205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sSub>
                      <m:sSubPr>
                        <m:ctrlPr>
                          <a:rPr lang="en-US" altLang="zh-CN" sz="2400" i="1" smtClean="0">
                            <a:effectLst>
                              <a:outerShdw blurRad="38100" dist="38100" dir="2700000" algn="tl">
                                <a:srgbClr val="000000">
                                  <a:alpha val="43137"/>
                                </a:srgbClr>
                              </a:outerShdw>
                            </a:effectLst>
                            <a:latin typeface="Cambria Math"/>
                            <a:ea typeface="Cambria Math"/>
                          </a:rPr>
                        </m:ctrlPr>
                      </m:sSubPr>
                      <m:e>
                        <m:r>
                          <a:rPr lang="en-US" altLang="zh-CN" sz="2400" i="1">
                            <a:effectLst>
                              <a:outerShdw blurRad="38100" dist="38100" dir="2700000" algn="tl">
                                <a:srgbClr val="000000">
                                  <a:alpha val="43137"/>
                                </a:srgbClr>
                              </a:outerShdw>
                            </a:effectLst>
                            <a:latin typeface="Cambria Math"/>
                            <a:ea typeface="Cambria Math"/>
                          </a:rPr>
                          <m:t>𝐺</m:t>
                        </m:r>
                      </m:e>
                      <m:sub>
                        <m:r>
                          <a:rPr lang="en-US" altLang="zh-CN" sz="2400" i="1">
                            <a:effectLst>
                              <a:outerShdw blurRad="38100" dist="38100" dir="2700000" algn="tl">
                                <a:srgbClr val="000000">
                                  <a:alpha val="43137"/>
                                </a:srgbClr>
                              </a:outerShdw>
                            </a:effectLst>
                            <a:latin typeface="Cambria Math"/>
                            <a:ea typeface="Cambria Math"/>
                          </a:rPr>
                          <m:t>𝑗</m:t>
                        </m:r>
                      </m:sub>
                    </m:sSub>
                    <m:d>
                      <m:dPr>
                        <m:ctrlPr>
                          <a:rPr lang="en-US" altLang="zh-CN" sz="2400" i="1">
                            <a:effectLst>
                              <a:outerShdw blurRad="38100" dist="38100" dir="2700000" algn="tl">
                                <a:srgbClr val="000000">
                                  <a:alpha val="43137"/>
                                </a:srgbClr>
                              </a:outerShdw>
                            </a:effectLst>
                            <a:latin typeface="Cambria Math"/>
                            <a:ea typeface="Cambria Math"/>
                          </a:rPr>
                        </m:ctrlPr>
                      </m:dPr>
                      <m:e>
                        <m:r>
                          <a:rPr lang="en-US" altLang="zh-CN" sz="2400" i="1">
                            <a:effectLst>
                              <a:outerShdw blurRad="38100" dist="38100" dir="2700000" algn="tl">
                                <a:srgbClr val="000000">
                                  <a:alpha val="43137"/>
                                </a:srgbClr>
                              </a:outerShdw>
                            </a:effectLst>
                            <a:latin typeface="Cambria Math"/>
                            <a:ea typeface="Cambria Math"/>
                          </a:rPr>
                          <m:t>𝜔</m:t>
                        </m:r>
                        <m:r>
                          <a:rPr lang="en-US" altLang="zh-CN" sz="2400" i="1" baseline="-25000">
                            <a:effectLst>
                              <a:outerShdw blurRad="38100" dist="38100" dir="2700000" algn="tl">
                                <a:srgbClr val="000000">
                                  <a:alpha val="43137"/>
                                </a:srgbClr>
                              </a:outerShdw>
                            </a:effectLst>
                            <a:latin typeface="Cambria Math"/>
                            <a:ea typeface="Cambria Math"/>
                          </a:rPr>
                          <m:t>𝑖</m:t>
                        </m:r>
                      </m:e>
                    </m:d>
                  </m:oMath>
                </a14:m>
                <a:r>
                  <a:rPr lang="en-US" altLang="zh-CN" sz="2400" dirty="0" smtClean="0"/>
                  <a:t>=</a:t>
                </a:r>
                <a14:m>
                  <m:oMath xmlns:m="http://schemas.openxmlformats.org/officeDocument/2006/math">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𝑖</m:t>
                            </m:r>
                          </m:sub>
                        </m:sSub>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𝜃</m:t>
                            </m:r>
                          </m:e>
                          <m:sub>
                            <m:r>
                              <a:rPr lang="en-US" altLang="zh-CN" sz="2400" b="0" i="1" smtClean="0">
                                <a:latin typeface="Cambria Math"/>
                                <a:ea typeface="Cambria Math"/>
                              </a:rPr>
                              <m:t>𝑗</m:t>
                            </m:r>
                          </m:sub>
                        </m:sSub>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𝜆</m:t>
                            </m:r>
                          </m:e>
                          <m:sub>
                            <m:r>
                              <a:rPr lang="en-US" altLang="zh-CN" sz="2400" b="0" i="1" smtClean="0">
                                <a:latin typeface="Cambria Math"/>
                                <a:ea typeface="Cambria Math"/>
                              </a:rPr>
                              <m:t>𝑗</m:t>
                            </m:r>
                          </m:sub>
                        </m:sSub>
                      </m:e>
                    </m:d>
                    <m:r>
                      <a:rPr lang="en-US" altLang="zh-CN" sz="2400" i="1">
                        <a:latin typeface="Cambria Math"/>
                        <a:ea typeface="Cambria Math"/>
                      </a:rPr>
                      <m:t>⋅</m:t>
                    </m:r>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b="0" i="1" smtClean="0">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b="0" i="1" smtClean="0">
                                <a:latin typeface="Cambria Math"/>
                                <a:ea typeface="Cambria Math"/>
                              </a:rPr>
                              <m:t>𝑗</m:t>
                            </m:r>
                          </m:sub>
                        </m:sSub>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𝜆</m:t>
                            </m:r>
                          </m:e>
                          <m:sub>
                            <m:r>
                              <a:rPr lang="en-US" altLang="zh-CN" sz="2400" b="0" i="1" smtClean="0">
                                <a:latin typeface="Cambria Math"/>
                                <a:ea typeface="Cambria Math"/>
                              </a:rPr>
                              <m:t>𝑗</m:t>
                            </m:r>
                          </m:sub>
                        </m:sSub>
                        <m:r>
                          <a:rPr lang="en-US" altLang="zh-CN" sz="2400" b="0" i="1" smtClean="0">
                            <a:latin typeface="Cambria Math"/>
                            <a:ea typeface="Cambria Math"/>
                          </a:rPr>
                          <m:t>′</m:t>
                        </m:r>
                      </m:e>
                    </m:d>
                  </m:oMath>
                </a14:m>
                <a:r>
                  <a:rPr lang="en-US" altLang="zh-CN" sz="2400" dirty="0" smtClean="0"/>
                  <a:t>: SRBF decomposition</a:t>
                </a:r>
              </a:p>
              <a:p>
                <a14:m>
                  <m:oMath xmlns:m="http://schemas.openxmlformats.org/officeDocument/2006/math">
                    <m:r>
                      <a:rPr lang="en-US" altLang="zh-CN" sz="2400" i="1">
                        <a:latin typeface="Cambria Math"/>
                        <a:ea typeface="Cambria Math"/>
                      </a:rPr>
                      <m:t>𝑆</m:t>
                    </m:r>
                    <m:d>
                      <m:dPr>
                        <m:ctrlPr>
                          <a:rPr lang="en-US" altLang="zh-CN" sz="2400" i="1">
                            <a:latin typeface="Cambria Math"/>
                            <a:ea typeface="Cambria Math"/>
                          </a:rPr>
                        </m:ctrlPr>
                      </m:dPr>
                      <m:e>
                        <m:r>
                          <a:rPr lang="en-US" altLang="zh-CN" sz="2400" i="1">
                            <a:latin typeface="Cambria Math"/>
                            <a:ea typeface="Cambria Math"/>
                          </a:rPr>
                          <m:t>𝜔</m:t>
                        </m:r>
                        <m:r>
                          <a:rPr lang="en-US" altLang="zh-CN" sz="2400" i="1" baseline="-25000">
                            <a:latin typeface="Cambria Math"/>
                            <a:ea typeface="Cambria Math"/>
                          </a:rPr>
                          <m:t>𝑖</m:t>
                        </m:r>
                        <m:r>
                          <a:rPr lang="en-US" altLang="zh-CN" sz="2400" i="1">
                            <a:latin typeface="Cambria Math"/>
                            <a:ea typeface="Cambria Math"/>
                          </a:rPr>
                          <m:t>,</m:t>
                        </m:r>
                        <m:r>
                          <a:rPr lang="en-US" altLang="zh-CN" sz="2400" i="1">
                            <a:latin typeface="Cambria Math"/>
                            <a:ea typeface="Cambria Math"/>
                          </a:rPr>
                          <m:t>𝜔</m:t>
                        </m:r>
                        <m:r>
                          <a:rPr lang="en-US" altLang="zh-CN" sz="2400" i="1" baseline="-25000">
                            <a:latin typeface="Cambria Math"/>
                            <a:ea typeface="Cambria Math"/>
                          </a:rPr>
                          <m:t>𝑜</m:t>
                        </m:r>
                      </m:e>
                    </m:d>
                    <m:r>
                      <a:rPr lang="en-US" altLang="zh-CN" sz="2400" b="0" i="1" smtClean="0">
                        <a:latin typeface="Cambria Math"/>
                        <a:ea typeface="Cambria Math"/>
                      </a:rPr>
                      <m:t>=</m:t>
                    </m:r>
                    <m:nary>
                      <m:naryPr>
                        <m:chr m:val="∑"/>
                        <m:subHide m:val="on"/>
                        <m:supHide m:val="on"/>
                        <m:ctrlPr>
                          <a:rPr lang="en-US" altLang="zh-CN" sz="2400" i="1">
                            <a:latin typeface="Cambria Math"/>
                            <a:ea typeface="Cambria Math"/>
                          </a:rPr>
                        </m:ctrlPr>
                      </m:naryPr>
                      <m:sub/>
                      <m:sup/>
                      <m:e>
                        <m:f>
                          <m:fPr>
                            <m:type m:val="lin"/>
                            <m:ctrlPr>
                              <a:rPr lang="en-US" altLang="zh-CN" sz="2400" i="1">
                                <a:latin typeface="Cambria Math"/>
                                <a:ea typeface="Cambria Math"/>
                              </a:rPr>
                            </m:ctrlPr>
                          </m:fPr>
                          <m:num>
                            <m:sSub>
                              <m:sSubPr>
                                <m:ctrlPr>
                                  <a:rPr lang="en-US" altLang="zh-CN" sz="2400" i="1">
                                    <a:latin typeface="Cambria Math"/>
                                    <a:ea typeface="Cambria Math"/>
                                  </a:rPr>
                                </m:ctrlPr>
                              </m:sSubPr>
                              <m:e>
                                <m:r>
                                  <a:rPr lang="en-US" altLang="zh-CN" sz="2400" i="1">
                                    <a:latin typeface="Cambria Math"/>
                                    <a:ea typeface="Cambria Math"/>
                                  </a:rPr>
                                  <m:t>𝑀</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h</m:t>
                                    </m:r>
                                  </m:sub>
                                </m:sSub>
                              </m:e>
                            </m:d>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𝑜</m:t>
                                    </m:r>
                                  </m:sub>
                                </m:sSub>
                              </m:e>
                            </m:d>
                          </m:num>
                          <m:den>
                            <m:func>
                              <m:funcPr>
                                <m:ctrlPr>
                                  <a:rPr lang="en-US" altLang="zh-CN" sz="2400" i="1">
                                    <a:latin typeface="Cambria Math"/>
                                    <a:ea typeface="Cambria Math"/>
                                  </a:rPr>
                                </m:ctrlPr>
                              </m:funcPr>
                              <m:fName>
                                <m:sSup>
                                  <m:sSupPr>
                                    <m:ctrlPr>
                                      <a:rPr lang="en-US" altLang="zh-CN" sz="2400" i="1">
                                        <a:latin typeface="Cambria Math"/>
                                        <a:ea typeface="Cambria Math"/>
                                      </a:rPr>
                                    </m:ctrlPr>
                                  </m:sSupPr>
                                  <m:e>
                                    <m:r>
                                      <m:rPr>
                                        <m:sty m:val="p"/>
                                      </m:rPr>
                                      <a:rPr lang="en-US" altLang="zh-CN" sz="2400">
                                        <a:latin typeface="Cambria Math"/>
                                        <a:ea typeface="Cambria Math"/>
                                      </a:rPr>
                                      <m:t>cos</m:t>
                                    </m:r>
                                  </m:e>
                                  <m:sup>
                                    <m:r>
                                      <a:rPr lang="en-US" altLang="zh-CN" sz="2400" i="1">
                                        <a:latin typeface="Cambria Math"/>
                                        <a:ea typeface="Cambria Math"/>
                                      </a:rPr>
                                      <m:t>2</m:t>
                                    </m:r>
                                  </m:sup>
                                </m:sSup>
                              </m:fName>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𝑑</m:t>
                                    </m:r>
                                  </m:sub>
                                </m:sSub>
                              </m:e>
                            </m:func>
                          </m:den>
                        </m:f>
                      </m:e>
                    </m:nary>
                  </m:oMath>
                </a14:m>
                <a:r>
                  <a:rPr lang="en-US" altLang="zh-CN" sz="2400" dirty="0" smtClean="0"/>
                  <a:t>: scattering </a:t>
                </a:r>
                <a:r>
                  <a:rPr lang="en-US" altLang="zh-CN" sz="2400" dirty="0" err="1" smtClean="0"/>
                  <a:t>func</a:t>
                </a:r>
                <a:r>
                  <a:rPr lang="en-US" altLang="zh-CN" sz="2400" dirty="0" smtClean="0"/>
                  <a:t>. </a:t>
                </a:r>
                <a:r>
                  <a:rPr lang="en-US" altLang="zh-CN" sz="2400" dirty="0"/>
                  <a:t>d</a:t>
                </a:r>
                <a:r>
                  <a:rPr lang="en-US" altLang="zh-CN" sz="2400" dirty="0" smtClean="0"/>
                  <a:t>ef.</a:t>
                </a:r>
              </a:p>
            </p:txBody>
          </p:sp>
        </mc:Choice>
        <mc:Fallback xmlns="">
          <p:sp>
            <p:nvSpPr>
              <p:cNvPr id="11" name="内容占位符 2"/>
              <p:cNvSpPr txBox="1">
                <a:spLocks noRot="1" noChangeAspect="1" noMove="1" noResize="1" noEditPoints="1" noAdjustHandles="1" noChangeArrowheads="1" noChangeShapeType="1" noTextEdit="1"/>
              </p:cNvSpPr>
              <p:nvPr/>
            </p:nvSpPr>
            <p:spPr bwMode="auto">
              <a:xfrm>
                <a:off x="538655" y="4724400"/>
                <a:ext cx="8894797" cy="2057400"/>
              </a:xfrm>
              <a:prstGeom prst="rect">
                <a:avLst/>
              </a:prstGeom>
              <a:blipFill rotWithShape="1">
                <a:blip r:embed="rId4"/>
                <a:stretch>
                  <a:fillRect l="-891" t="-53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内容占位符 2"/>
              <p:cNvSpPr txBox="1">
                <a:spLocks/>
              </p:cNvSpPr>
              <p:nvPr/>
            </p:nvSpPr>
            <p:spPr bwMode="auto">
              <a:xfrm>
                <a:off x="-228600" y="2133600"/>
                <a:ext cx="9819289" cy="990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a:ea typeface="Cambria Math"/>
                        </a:rPr>
                        <m:t>=</m:t>
                      </m:r>
                      <m:nary>
                        <m:naryPr>
                          <m:ctrlPr>
                            <a:rPr lang="en-US" altLang="zh-CN" sz="2400" i="1" smtClean="0">
                              <a:latin typeface="Cambria Math"/>
                              <a:ea typeface="Cambria Math"/>
                            </a:rPr>
                          </m:ctrlPr>
                        </m:naryPr>
                        <m:sub>
                          <m:r>
                            <m:rPr>
                              <m:sty m:val="p"/>
                              <m:brk m:alnAt="23"/>
                            </m:rPr>
                            <a:rPr lang="el-GR" altLang="zh-CN" sz="2400" i="1">
                              <a:latin typeface="Cambria Math"/>
                              <a:ea typeface="Cambria Math"/>
                            </a:rPr>
                            <m:t>Ω</m:t>
                          </m:r>
                        </m:sub>
                        <m:sup/>
                        <m:e>
                          <m:d>
                            <m:dPr>
                              <m:ctrlPr>
                                <a:rPr lang="en-US" altLang="zh-CN" sz="2400" i="1">
                                  <a:latin typeface="Cambria Math"/>
                                  <a:ea typeface="Cambria Math"/>
                                </a:rPr>
                              </m:ctrlPr>
                            </m:dPr>
                            <m:e>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𝑖</m:t>
                                      </m:r>
                                    </m:sub>
                                  </m:sSub>
                                </m:e>
                              </m:d>
                              <m:r>
                                <a:rPr lang="en-US" altLang="zh-CN" sz="2400" i="1">
                                  <a:latin typeface="Cambria Math"/>
                                  <a:ea typeface="Cambria Math"/>
                                </a:rPr>
                                <m:t>⋅</m:t>
                              </m:r>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e>
                              </m:d>
                            </m:e>
                          </m:d>
                          <m:d>
                            <m:dPr>
                              <m:ctrlPr>
                                <a:rPr lang="en-US" altLang="zh-CN" sz="2400" i="1">
                                  <a:latin typeface="Cambria Math"/>
                                  <a:ea typeface="Cambria Math"/>
                                </a:rPr>
                              </m:ctrlPr>
                            </m:dPr>
                            <m:e>
                              <m:nary>
                                <m:naryPr>
                                  <m:chr m:val="∑"/>
                                  <m:subHide m:val="on"/>
                                  <m:supHide m:val="on"/>
                                  <m:ctrlPr>
                                    <a:rPr lang="en-US" altLang="zh-CN" sz="2400" i="1">
                                      <a:latin typeface="Cambria Math"/>
                                      <a:ea typeface="Cambria Math"/>
                                    </a:rPr>
                                  </m:ctrlPr>
                                </m:naryPr>
                                <m:sub/>
                                <m:sup/>
                                <m:e>
                                  <m:f>
                                    <m:fPr>
                                      <m:type m:val="lin"/>
                                      <m:ctrlPr>
                                        <a:rPr lang="en-US" altLang="zh-CN" sz="2400" i="1">
                                          <a:latin typeface="Cambria Math"/>
                                          <a:ea typeface="Cambria Math"/>
                                        </a:rPr>
                                      </m:ctrlPr>
                                    </m:fPr>
                                    <m:num>
                                      <m:sSub>
                                        <m:sSubPr>
                                          <m:ctrlPr>
                                            <a:rPr lang="en-US" altLang="zh-CN" sz="2400" i="1">
                                              <a:latin typeface="Cambria Math"/>
                                              <a:ea typeface="Cambria Math"/>
                                            </a:rPr>
                                          </m:ctrlPr>
                                        </m:sSubPr>
                                        <m:e>
                                          <m:r>
                                            <a:rPr lang="en-US" altLang="zh-CN" sz="2400" i="1">
                                              <a:latin typeface="Cambria Math"/>
                                              <a:ea typeface="Cambria Math"/>
                                            </a:rPr>
                                            <m:t>𝑀</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h</m:t>
                                              </m:r>
                                            </m:sub>
                                          </m:sSub>
                                        </m:e>
                                      </m:d>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𝑜</m:t>
                                              </m:r>
                                            </m:sub>
                                          </m:sSub>
                                        </m:e>
                                      </m:d>
                                    </m:num>
                                    <m:den>
                                      <m:func>
                                        <m:funcPr>
                                          <m:ctrlPr>
                                            <a:rPr lang="en-US" altLang="zh-CN" sz="2400" i="1">
                                              <a:latin typeface="Cambria Math"/>
                                              <a:ea typeface="Cambria Math"/>
                                            </a:rPr>
                                          </m:ctrlPr>
                                        </m:funcPr>
                                        <m:fName>
                                          <m:sSup>
                                            <m:sSupPr>
                                              <m:ctrlPr>
                                                <a:rPr lang="en-US" altLang="zh-CN" sz="2400" i="1">
                                                  <a:latin typeface="Cambria Math"/>
                                                  <a:ea typeface="Cambria Math"/>
                                                </a:rPr>
                                              </m:ctrlPr>
                                            </m:sSupPr>
                                            <m:e>
                                              <m:r>
                                                <m:rPr>
                                                  <m:sty m:val="p"/>
                                                </m:rPr>
                                                <a:rPr lang="en-US" altLang="zh-CN" sz="2400">
                                                  <a:latin typeface="Cambria Math"/>
                                                  <a:ea typeface="Cambria Math"/>
                                                </a:rPr>
                                                <m:t>cos</m:t>
                                              </m:r>
                                            </m:e>
                                            <m:sup>
                                              <m:r>
                                                <a:rPr lang="en-US" altLang="zh-CN" sz="2400" i="1">
                                                  <a:latin typeface="Cambria Math"/>
                                                  <a:ea typeface="Cambria Math"/>
                                                </a:rPr>
                                                <m:t>2</m:t>
                                              </m:r>
                                            </m:sup>
                                          </m:sSup>
                                        </m:fName>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𝑑</m:t>
                                              </m:r>
                                            </m:sub>
                                          </m:sSub>
                                        </m:e>
                                      </m:func>
                                    </m:den>
                                  </m:f>
                                </m:e>
                              </m:nary>
                            </m:e>
                          </m:d>
                          <m:func>
                            <m:funcPr>
                              <m:ctrlPr>
                                <a:rPr lang="en-US" altLang="zh-CN" sz="2400" i="1">
                                  <a:latin typeface="Cambria Math"/>
                                  <a:ea typeface="Cambria Math"/>
                                </a:rPr>
                              </m:ctrlPr>
                            </m:funcPr>
                            <m:fName>
                              <m:r>
                                <m:rPr>
                                  <m:sty m:val="p"/>
                                </m:rPr>
                                <a:rPr lang="en-US" altLang="zh-CN" sz="2400">
                                  <a:latin typeface="Cambria Math"/>
                                  <a:ea typeface="Cambria Math"/>
                                </a:rPr>
                                <m:t>cos</m:t>
                              </m:r>
                            </m:fName>
                            <m:e>
                              <m:r>
                                <a:rPr lang="en-US" altLang="zh-CN" sz="2400" i="1">
                                  <a:latin typeface="Cambria Math"/>
                                  <a:ea typeface="Cambria Math"/>
                                </a:rPr>
                                <m:t>𝜃</m:t>
                              </m:r>
                              <m:r>
                                <a:rPr lang="en-US" altLang="zh-CN" sz="2400" i="1" baseline="-25000">
                                  <a:latin typeface="Cambria Math"/>
                                  <a:ea typeface="Cambria Math"/>
                                </a:rPr>
                                <m:t>𝑖</m:t>
                              </m:r>
                            </m:e>
                          </m:func>
                          <m:r>
                            <a:rPr lang="en-US" altLang="zh-CN" sz="2400" i="1">
                              <a:latin typeface="Cambria Math"/>
                              <a:ea typeface="Cambria Math"/>
                            </a:rPr>
                            <m:t>𝑑</m:t>
                          </m:r>
                          <m:r>
                            <a:rPr lang="en-US" altLang="zh-CN" sz="2400" i="1">
                              <a:latin typeface="Cambria Math"/>
                              <a:ea typeface="Cambria Math"/>
                            </a:rPr>
                            <m:t>𝜔</m:t>
                          </m:r>
                          <m:r>
                            <a:rPr lang="en-US" altLang="zh-CN" sz="2400" i="1" baseline="-25000">
                              <a:latin typeface="Cambria Math"/>
                              <a:ea typeface="Cambria Math"/>
                            </a:rPr>
                            <m:t>𝑖</m:t>
                          </m:r>
                        </m:e>
                      </m:nary>
                    </m:oMath>
                  </m:oMathPara>
                </a14:m>
                <a:endParaRPr lang="en-US" altLang="zh-CN" sz="2400" dirty="0" smtClean="0"/>
              </a:p>
              <a:p>
                <a:pPr marL="0" indent="0">
                  <a:buFont typeface="Arial" pitchFamily="34" charset="0"/>
                  <a:buNone/>
                </a:pPr>
                <a:endParaRPr lang="en-US" altLang="zh-CN" sz="1800" dirty="0"/>
              </a:p>
              <a:p>
                <a:pPr marL="0" indent="0">
                  <a:buFont typeface="Arial" pitchFamily="34" charset="0"/>
                  <a:buNone/>
                </a:pPr>
                <a:endParaRPr lang="zh-CN" altLang="en-US" sz="2400" dirty="0"/>
              </a:p>
            </p:txBody>
          </p:sp>
        </mc:Choice>
        <mc:Fallback xmlns="">
          <p:sp>
            <p:nvSpPr>
              <p:cNvPr id="14" name="内容占位符 2"/>
              <p:cNvSpPr txBox="1">
                <a:spLocks noRot="1" noChangeAspect="1" noMove="1" noResize="1" noEditPoints="1" noAdjustHandles="1" noChangeArrowheads="1" noChangeShapeType="1" noTextEdit="1"/>
              </p:cNvSpPr>
              <p:nvPr/>
            </p:nvSpPr>
            <p:spPr bwMode="auto">
              <a:xfrm>
                <a:off x="-228600" y="2133600"/>
                <a:ext cx="9819289" cy="990599"/>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cxnSp>
        <p:nvCxnSpPr>
          <p:cNvPr id="24" name="Straight Arrow Connector 13"/>
          <p:cNvCxnSpPr/>
          <p:nvPr/>
        </p:nvCxnSpPr>
        <p:spPr>
          <a:xfrm>
            <a:off x="1600200" y="2977579"/>
            <a:ext cx="0" cy="37653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1734" y="3354114"/>
            <a:ext cx="1776666" cy="707886"/>
          </a:xfrm>
          <a:prstGeom prst="rect">
            <a:avLst/>
          </a:prstGeom>
          <a:noFill/>
        </p:spPr>
        <p:txBody>
          <a:bodyPr wrap="square" rtlCol="0">
            <a:spAutoFit/>
          </a:bodyPr>
          <a:lstStyle/>
          <a:p>
            <a:pPr algn="ctr"/>
            <a:r>
              <a:rPr lang="en-US" sz="2000" dirty="0" smtClean="0">
                <a:solidFill>
                  <a:srgbClr val="FFC000"/>
                </a:solidFill>
              </a:rPr>
              <a:t>Circular Gaussian</a:t>
            </a:r>
            <a:endParaRPr lang="en-US" sz="2000" dirty="0">
              <a:solidFill>
                <a:srgbClr val="FFC000"/>
              </a:solidFill>
            </a:endParaRPr>
          </a:p>
        </p:txBody>
      </p:sp>
      <p:cxnSp>
        <p:nvCxnSpPr>
          <p:cNvPr id="16" name="Straight Arrow Connector 13"/>
          <p:cNvCxnSpPr/>
          <p:nvPr/>
        </p:nvCxnSpPr>
        <p:spPr>
          <a:xfrm>
            <a:off x="2819400" y="2977579"/>
            <a:ext cx="0" cy="37653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3"/>
          <p:cNvCxnSpPr/>
          <p:nvPr/>
        </p:nvCxnSpPr>
        <p:spPr>
          <a:xfrm>
            <a:off x="4495800" y="3200400"/>
            <a:ext cx="0" cy="37653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3"/>
          <p:cNvCxnSpPr/>
          <p:nvPr/>
        </p:nvCxnSpPr>
        <p:spPr>
          <a:xfrm>
            <a:off x="6248400" y="3200400"/>
            <a:ext cx="0" cy="37653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81200" y="3354114"/>
            <a:ext cx="1776666" cy="707886"/>
          </a:xfrm>
          <a:prstGeom prst="rect">
            <a:avLst/>
          </a:prstGeom>
          <a:noFill/>
        </p:spPr>
        <p:txBody>
          <a:bodyPr wrap="square" rtlCol="0">
            <a:spAutoFit/>
          </a:bodyPr>
          <a:lstStyle/>
          <a:p>
            <a:pPr algn="ctr"/>
            <a:r>
              <a:rPr lang="en-US" sz="2000" dirty="0" smtClean="0">
                <a:solidFill>
                  <a:srgbClr val="FFC000"/>
                </a:solidFill>
              </a:rPr>
              <a:t>Circular Gaussian</a:t>
            </a:r>
            <a:endParaRPr lang="en-US" sz="2000" dirty="0">
              <a:solidFill>
                <a:srgbClr val="FFC000"/>
              </a:solidFill>
            </a:endParaRPr>
          </a:p>
        </p:txBody>
      </p:sp>
      <p:sp>
        <p:nvSpPr>
          <p:cNvPr id="27" name="TextBox 26"/>
          <p:cNvSpPr txBox="1"/>
          <p:nvPr/>
        </p:nvSpPr>
        <p:spPr>
          <a:xfrm>
            <a:off x="3657600" y="3576935"/>
            <a:ext cx="1776666" cy="400110"/>
          </a:xfrm>
          <a:prstGeom prst="rect">
            <a:avLst/>
          </a:prstGeom>
          <a:noFill/>
        </p:spPr>
        <p:txBody>
          <a:bodyPr wrap="square" rtlCol="0">
            <a:spAutoFit/>
          </a:bodyPr>
          <a:lstStyle/>
          <a:p>
            <a:pPr algn="ctr"/>
            <a:r>
              <a:rPr lang="en-US" sz="2000" dirty="0" smtClean="0">
                <a:solidFill>
                  <a:srgbClr val="FFC000"/>
                </a:solidFill>
              </a:rPr>
              <a:t>Gaussian</a:t>
            </a:r>
            <a:endParaRPr lang="en-US" sz="2000" dirty="0">
              <a:solidFill>
                <a:srgbClr val="FFC000"/>
              </a:solidFill>
            </a:endParaRPr>
          </a:p>
        </p:txBody>
      </p:sp>
      <p:sp>
        <p:nvSpPr>
          <p:cNvPr id="28" name="TextBox 27"/>
          <p:cNvSpPr txBox="1"/>
          <p:nvPr/>
        </p:nvSpPr>
        <p:spPr>
          <a:xfrm>
            <a:off x="5105400" y="3576935"/>
            <a:ext cx="2209800" cy="707886"/>
          </a:xfrm>
          <a:prstGeom prst="rect">
            <a:avLst/>
          </a:prstGeom>
          <a:noFill/>
        </p:spPr>
        <p:txBody>
          <a:bodyPr wrap="square" rtlCol="0">
            <a:spAutoFit/>
          </a:bodyPr>
          <a:lstStyle/>
          <a:p>
            <a:pPr algn="ctr"/>
            <a:r>
              <a:rPr lang="en-US" sz="2000" dirty="0" smtClean="0">
                <a:solidFill>
                  <a:srgbClr val="FFC000"/>
                </a:solidFill>
              </a:rPr>
              <a:t>Cosine / </a:t>
            </a:r>
            <a:br>
              <a:rPr lang="en-US" sz="2000" dirty="0" smtClean="0">
                <a:solidFill>
                  <a:srgbClr val="FFC000"/>
                </a:solidFill>
              </a:rPr>
            </a:br>
            <a:r>
              <a:rPr lang="en-US" sz="2000" dirty="0" smtClean="0">
                <a:solidFill>
                  <a:srgbClr val="FFC000"/>
                </a:solidFill>
              </a:rPr>
              <a:t>Circular Gaussian</a:t>
            </a:r>
            <a:endParaRPr lang="en-US" sz="2000" dirty="0">
              <a:solidFill>
                <a:srgbClr val="FFC000"/>
              </a:solidFill>
            </a:endParaRPr>
          </a:p>
        </p:txBody>
      </p:sp>
      <p:sp>
        <p:nvSpPr>
          <p:cNvPr id="29" name="Rectangle 4"/>
          <p:cNvSpPr>
            <a:spLocks noChangeArrowheads="1"/>
          </p:cNvSpPr>
          <p:nvPr/>
        </p:nvSpPr>
        <p:spPr bwMode="auto">
          <a:xfrm>
            <a:off x="6751438" y="3276600"/>
            <a:ext cx="2316362" cy="461665"/>
          </a:xfrm>
          <a:prstGeom prst="rect">
            <a:avLst/>
          </a:prstGeom>
          <a:solidFill>
            <a:srgbClr val="FFC000"/>
          </a:solidFill>
          <a:ln w="28575" algn="ctr">
            <a:solidFill>
              <a:schemeClr val="bg1"/>
            </a:solidFill>
            <a:miter lim="800000"/>
            <a:headEnd/>
            <a:tailEnd/>
          </a:ln>
          <a:effectLst/>
        </p:spPr>
        <p:txBody>
          <a:bodyPr wrap="square" anchor="ctr">
            <a:spAutoFit/>
          </a:bodyPr>
          <a:lstStyle/>
          <a:p>
            <a:pPr algn="ctr"/>
            <a:r>
              <a:rPr lang="en-US" altLang="zh-CN" sz="2400" b="1" dirty="0" smtClean="0">
                <a:solidFill>
                  <a:schemeClr val="bg1"/>
                </a:solidFill>
              </a:rPr>
              <a:t>Analytic Integral</a:t>
            </a:r>
            <a:endParaRPr lang="zh-CN" altLang="en-US" sz="2400" b="1" dirty="0">
              <a:solidFill>
                <a:schemeClr val="bg1"/>
              </a:solidFill>
            </a:endParaRPr>
          </a:p>
        </p:txBody>
      </p:sp>
      <p:sp>
        <p:nvSpPr>
          <p:cNvPr id="31" name="TextBox 30"/>
          <p:cNvSpPr txBox="1"/>
          <p:nvPr/>
        </p:nvSpPr>
        <p:spPr>
          <a:xfrm>
            <a:off x="917639" y="4728805"/>
            <a:ext cx="7388161" cy="508171"/>
          </a:xfrm>
          <a:prstGeom prst="rect">
            <a:avLst/>
          </a:prstGeom>
          <a:noFill/>
          <a:ln w="28575">
            <a:solidFill>
              <a:srgbClr val="00B0F0"/>
            </a:solidFill>
          </a:ln>
        </p:spPr>
        <p:txBody>
          <a:bodyPr wrap="square" rtlCol="0">
            <a:spAutoFit/>
          </a:bodyPr>
          <a:lstStyle/>
          <a:p>
            <a:endParaRPr lang="zh-CN" altLang="en-US" dirty="0"/>
          </a:p>
        </p:txBody>
      </p:sp>
      <p:sp>
        <p:nvSpPr>
          <p:cNvPr id="32" name="TextBox 31"/>
          <p:cNvSpPr txBox="1"/>
          <p:nvPr/>
        </p:nvSpPr>
        <p:spPr>
          <a:xfrm>
            <a:off x="3308132" y="2133600"/>
            <a:ext cx="4437409" cy="1032246"/>
          </a:xfrm>
          <a:prstGeom prst="rect">
            <a:avLst/>
          </a:prstGeom>
          <a:noFill/>
          <a:ln w="28575">
            <a:solidFill>
              <a:srgbClr val="C00000"/>
            </a:solidFill>
          </a:ln>
        </p:spPr>
        <p:txBody>
          <a:bodyPr wrap="square" rtlCol="0">
            <a:spAutoFit/>
          </a:bodyPr>
          <a:lstStyle/>
          <a:p>
            <a:endParaRPr lang="zh-CN" altLang="en-US" dirty="0"/>
          </a:p>
        </p:txBody>
      </p:sp>
      <p:sp>
        <p:nvSpPr>
          <p:cNvPr id="33" name="TextBox 32"/>
          <p:cNvSpPr txBox="1"/>
          <p:nvPr/>
        </p:nvSpPr>
        <p:spPr>
          <a:xfrm>
            <a:off x="990600" y="2366059"/>
            <a:ext cx="2286000" cy="611520"/>
          </a:xfrm>
          <a:prstGeom prst="rect">
            <a:avLst/>
          </a:prstGeom>
          <a:noFill/>
          <a:ln w="28575">
            <a:solidFill>
              <a:srgbClr val="00B0F0"/>
            </a:solidFill>
          </a:ln>
        </p:spPr>
        <p:txBody>
          <a:bodyPr wrap="square" rtlCol="0">
            <a:spAutoFit/>
          </a:bodyPr>
          <a:lstStyle/>
          <a:p>
            <a:endParaRPr lang="zh-CN" altLang="en-US" dirty="0"/>
          </a:p>
        </p:txBody>
      </p:sp>
      <p:sp>
        <p:nvSpPr>
          <p:cNvPr id="34" name="TextBox 33"/>
          <p:cNvSpPr txBox="1"/>
          <p:nvPr/>
        </p:nvSpPr>
        <p:spPr>
          <a:xfrm>
            <a:off x="907937" y="5275077"/>
            <a:ext cx="8236063" cy="516123"/>
          </a:xfrm>
          <a:prstGeom prst="rect">
            <a:avLst/>
          </a:prstGeom>
          <a:noFill/>
          <a:ln w="28575">
            <a:solidFill>
              <a:srgbClr val="C00000"/>
            </a:solidFill>
          </a:ln>
        </p:spPr>
        <p:txBody>
          <a:bodyPr wrap="square" rtlCol="0">
            <a:spAutoFit/>
          </a:bodyPr>
          <a:lstStyle/>
          <a:p>
            <a:endParaRPr lang="zh-CN" altLang="en-US" dirty="0"/>
          </a:p>
        </p:txBody>
      </p:sp>
    </p:spTree>
    <p:extLst>
      <p:ext uri="{BB962C8B-B14F-4D97-AF65-F5344CB8AC3E}">
        <p14:creationId xmlns:p14="http://schemas.microsoft.com/office/powerpoint/2010/main" val="53574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5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5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5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5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5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25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5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5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P spid="27" grpId="0"/>
      <p:bldP spid="28" grpId="0"/>
      <p:bldP spid="29" grpId="0" animBg="1"/>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
          <p:cNvSpPr>
            <a:spLocks noChangeArrowheads="1"/>
          </p:cNvSpPr>
          <p:nvPr/>
        </p:nvSpPr>
        <p:spPr bwMode="auto">
          <a:xfrm>
            <a:off x="3713353" y="2843151"/>
            <a:ext cx="3806696" cy="84698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t>Light Integration</a:t>
            </a:r>
            <a:endParaRPr lang="zh-CN" altLang="en-US" dirty="0"/>
          </a:p>
        </p:txBody>
      </p:sp>
      <p:grpSp>
        <p:nvGrpSpPr>
          <p:cNvPr id="4" name="组合 3"/>
          <p:cNvGrpSpPr/>
          <p:nvPr/>
        </p:nvGrpSpPr>
        <p:grpSpPr>
          <a:xfrm>
            <a:off x="5481436" y="1066800"/>
            <a:ext cx="3205364" cy="3200400"/>
            <a:chOff x="312685" y="1905000"/>
            <a:chExt cx="3505200" cy="3499771"/>
          </a:xfrm>
        </p:grpSpPr>
        <p:sp>
          <p:nvSpPr>
            <p:cNvPr id="23" name="弧形 22"/>
            <p:cNvSpPr>
              <a:spLocks noChangeAspect="1"/>
            </p:cNvSpPr>
            <p:nvPr/>
          </p:nvSpPr>
          <p:spPr>
            <a:xfrm>
              <a:off x="316889" y="1905000"/>
              <a:ext cx="3500996" cy="3499771"/>
            </a:xfrm>
            <a:prstGeom prst="arc">
              <a:avLst>
                <a:gd name="adj1" fmla="val 10777980"/>
                <a:gd name="adj2" fmla="val 8871"/>
              </a:avLst>
            </a:prstGeom>
            <a:solidFill>
              <a:schemeClr val="bg1"/>
            </a:solidFill>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p>
          </p:txBody>
        </p:sp>
        <p:cxnSp>
          <p:nvCxnSpPr>
            <p:cNvPr id="24" name="直接箭头连接符 23"/>
            <p:cNvCxnSpPr/>
            <p:nvPr/>
          </p:nvCxnSpPr>
          <p:spPr>
            <a:xfrm>
              <a:off x="629478" y="2657665"/>
              <a:ext cx="182650" cy="129939"/>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5" name="直接箭头连接符 24"/>
            <p:cNvCxnSpPr/>
            <p:nvPr/>
          </p:nvCxnSpPr>
          <p:spPr>
            <a:xfrm>
              <a:off x="1170073" y="2137909"/>
              <a:ext cx="109100" cy="181424"/>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6" name="直接箭头连接符 25"/>
            <p:cNvCxnSpPr/>
            <p:nvPr/>
          </p:nvCxnSpPr>
          <p:spPr>
            <a:xfrm rot="5400000">
              <a:off x="3724721" y="3561721"/>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7" name="直接箭头连接符 26"/>
            <p:cNvCxnSpPr/>
            <p:nvPr/>
          </p:nvCxnSpPr>
          <p:spPr>
            <a:xfrm flipH="1">
              <a:off x="2805342" y="2137909"/>
              <a:ext cx="106648" cy="134842"/>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8" name="直接箭头连接符 27"/>
            <p:cNvCxnSpPr/>
            <p:nvPr/>
          </p:nvCxnSpPr>
          <p:spPr>
            <a:xfrm flipH="1">
              <a:off x="3323872" y="2657665"/>
              <a:ext cx="187553" cy="107874"/>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33" name="直接箭头连接符 32"/>
            <p:cNvCxnSpPr/>
            <p:nvPr/>
          </p:nvCxnSpPr>
          <p:spPr>
            <a:xfrm>
              <a:off x="2067387" y="1905000"/>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34" name="直接箭头连接符 33"/>
            <p:cNvCxnSpPr/>
            <p:nvPr/>
          </p:nvCxnSpPr>
          <p:spPr>
            <a:xfrm rot="16200000">
              <a:off x="405849" y="3573804"/>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pic>
          <p:nvPicPr>
            <p:cNvPr id="29" name="Picture 19" descr="D:\Documents\Projects\Hair\docs\slides\slides\tmp\hair.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2453541"/>
              <a:ext cx="1279986" cy="127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内容占位符 2"/>
          <p:cNvSpPr>
            <a:spLocks noGrp="1"/>
          </p:cNvSpPr>
          <p:nvPr>
            <p:ph idx="1"/>
          </p:nvPr>
        </p:nvSpPr>
        <p:spPr>
          <a:xfrm>
            <a:off x="418916" y="1590177"/>
            <a:ext cx="3772084" cy="1000623"/>
          </a:xfrm>
        </p:spPr>
        <p:txBody>
          <a:bodyPr/>
          <a:lstStyle/>
          <a:p>
            <a:pPr marL="0" indent="0">
              <a:buNone/>
            </a:pPr>
            <a:r>
              <a:rPr lang="en-US" altLang="zh-CN" dirty="0" smtClean="0"/>
              <a:t>Multiple scattering</a:t>
            </a:r>
          </a:p>
        </p:txBody>
      </p:sp>
      <mc:AlternateContent xmlns:mc="http://schemas.openxmlformats.org/markup-compatibility/2006" xmlns:a14="http://schemas.microsoft.com/office/drawing/2010/main">
        <mc:Choice Requires="a14">
          <p:sp>
            <p:nvSpPr>
              <p:cNvPr id="44" name="TextBox 2"/>
              <p:cNvSpPr txBox="1"/>
              <p:nvPr/>
            </p:nvSpPr>
            <p:spPr>
              <a:xfrm>
                <a:off x="990599" y="2743201"/>
                <a:ext cx="6707734" cy="959750"/>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𝐿</m:t>
                      </m:r>
                      <m:d>
                        <m:dPr>
                          <m:ctrlPr>
                            <a:rPr lang="en-US" sz="2400" b="0" i="1" smtClean="0">
                              <a:solidFill>
                                <a:schemeClr val="bg1"/>
                              </a:solidFill>
                              <a:latin typeface="Cambria Math"/>
                            </a:rPr>
                          </m:ctrlPr>
                        </m:dPr>
                        <m:e>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𝑜</m:t>
                          </m:r>
                        </m:e>
                      </m:d>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𝐷</m:t>
                      </m:r>
                      <m:nary>
                        <m:naryPr>
                          <m:chr m:val="∑"/>
                          <m:limLoc m:val="subSup"/>
                          <m:supHide m:val="on"/>
                          <m:ctrlPr>
                            <a:rPr lang="en-US" altLang="zh-CN" sz="2400" i="1">
                              <a:solidFill>
                                <a:schemeClr val="bg1"/>
                              </a:solidFill>
                              <a:latin typeface="Cambria Math"/>
                              <a:ea typeface="Cambria Math"/>
                            </a:rPr>
                          </m:ctrlPr>
                        </m:naryPr>
                        <m:sub>
                          <m:r>
                            <m:rPr>
                              <m:brk m:alnAt="9"/>
                            </m:rPr>
                            <a:rPr lang="en-US" altLang="zh-CN" sz="2400" i="1">
                              <a:solidFill>
                                <a:schemeClr val="bg1"/>
                              </a:solidFill>
                              <a:latin typeface="Cambria Math"/>
                              <a:ea typeface="Cambria Math"/>
                            </a:rPr>
                            <m:t>𝑗</m:t>
                          </m:r>
                        </m:sub>
                        <m:sup/>
                        <m:e>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𝑙</m:t>
                              </m:r>
                            </m:e>
                            <m:sub>
                              <m:r>
                                <a:rPr lang="en-US" altLang="zh-CN" sz="2400" i="1">
                                  <a:solidFill>
                                    <a:schemeClr val="bg1"/>
                                  </a:solidFill>
                                  <a:latin typeface="Cambria Math"/>
                                  <a:ea typeface="Cambria Math"/>
                                </a:rPr>
                                <m:t>𝑗</m:t>
                              </m:r>
                            </m:sub>
                          </m:sSub>
                          <m:sSub>
                            <m:sSubPr>
                              <m:ctrlPr>
                                <a:rPr lang="en-US" altLang="zh-CN" sz="2400" b="0" i="1" smtClean="0">
                                  <a:solidFill>
                                    <a:schemeClr val="bg1"/>
                                  </a:solidFill>
                                  <a:latin typeface="Cambria Math"/>
                                  <a:ea typeface="Cambria Math"/>
                                </a:rPr>
                              </m:ctrlPr>
                            </m:sSubPr>
                            <m:e>
                              <m:r>
                                <a:rPr lang="en-US" altLang="zh-CN" sz="2400" b="0" i="1" smtClean="0">
                                  <a:solidFill>
                                    <a:schemeClr val="bg1"/>
                                  </a:solidFill>
                                  <a:latin typeface="Cambria Math"/>
                                  <a:ea typeface="Cambria Math"/>
                                </a:rPr>
                                <m:t>𝑇</m:t>
                              </m:r>
                            </m:e>
                            <m:sub>
                              <m:r>
                                <a:rPr lang="en-US" altLang="zh-CN" sz="2400" b="0" i="1" smtClean="0">
                                  <a:solidFill>
                                    <a:schemeClr val="bg1"/>
                                  </a:solidFill>
                                  <a:latin typeface="Cambria Math"/>
                                  <a:ea typeface="Cambria Math"/>
                                </a:rPr>
                                <m:t>𝑓</m:t>
                              </m:r>
                            </m:sub>
                          </m:sSub>
                          <m:nary>
                            <m:naryPr>
                              <m:ctrlPr>
                                <a:rPr lang="en-US" altLang="zh-CN" sz="2400" i="1">
                                  <a:solidFill>
                                    <a:schemeClr val="bg1"/>
                                  </a:solidFill>
                                  <a:latin typeface="Cambria Math"/>
                                  <a:ea typeface="Cambria Math"/>
                                </a:rPr>
                              </m:ctrlPr>
                            </m:naryPr>
                            <m:sub>
                              <m:r>
                                <m:rPr>
                                  <m:sty m:val="p"/>
                                  <m:brk m:alnAt="23"/>
                                </m:rPr>
                                <a:rPr lang="el-GR" altLang="zh-CN" sz="2400" i="1">
                                  <a:solidFill>
                                    <a:schemeClr val="bg1"/>
                                  </a:solidFill>
                                  <a:latin typeface="Cambria Math"/>
                                  <a:ea typeface="Cambria Math"/>
                                </a:rPr>
                                <m:t>Ω</m:t>
                              </m:r>
                            </m:sub>
                            <m:sup/>
                            <m:e>
                              <m:r>
                                <m:rPr>
                                  <m:sty m:val="p"/>
                                </m:rPr>
                                <a:rPr lang="en-US" altLang="zh-CN" sz="2400" smtClean="0">
                                  <a:solidFill>
                                    <a:schemeClr val="bg1"/>
                                  </a:solidFill>
                                  <a:latin typeface="Cambria Math"/>
                                  <a:ea typeface="Cambria Math"/>
                                </a:rPr>
                                <m:t>ψ</m:t>
                              </m:r>
                              <m:d>
                                <m:dPr>
                                  <m:ctrlPr>
                                    <a:rPr lang="en-US" altLang="zh-CN" sz="2400" b="0" i="1" smtClean="0">
                                      <a:solidFill>
                                        <a:schemeClr val="bg1"/>
                                      </a:solidFill>
                                      <a:latin typeface="Cambria Math"/>
                                      <a:ea typeface="Cambria Math"/>
                                    </a:rPr>
                                  </m:ctrlPr>
                                </m:dPr>
                                <m:e>
                                  <m:r>
                                    <a:rPr lang="en-US" altLang="zh-CN" sz="2400" b="0" i="1" smtClean="0">
                                      <a:solidFill>
                                        <a:schemeClr val="bg1"/>
                                      </a:solidFill>
                                      <a:latin typeface="Cambria Math"/>
                                      <a:ea typeface="Cambria Math"/>
                                    </a:rPr>
                                    <m:t>⋅</m:t>
                                  </m:r>
                                </m:e>
                              </m:d>
                              <m:sSup>
                                <m:sSupPr>
                                  <m:ctrlPr>
                                    <a:rPr lang="en-US" altLang="zh-CN" sz="2400" b="0" i="1" smtClean="0">
                                      <a:solidFill>
                                        <a:schemeClr val="bg1"/>
                                      </a:solidFill>
                                      <a:latin typeface="Cambria Math"/>
                                      <a:ea typeface="Cambria Math"/>
                                    </a:rPr>
                                  </m:ctrlPr>
                                </m:sSupPr>
                                <m:e>
                                  <m:r>
                                    <a:rPr lang="en-US" altLang="zh-CN" sz="2400" i="1">
                                      <a:solidFill>
                                        <a:schemeClr val="bg1"/>
                                      </a:solidFill>
                                      <a:latin typeface="Cambria Math"/>
                                      <a:ea typeface="Cambria Math"/>
                                    </a:rPr>
                                    <m:t>𝑆</m:t>
                                  </m:r>
                                </m:e>
                                <m:sup>
                                  <m:r>
                                    <a:rPr lang="en-US" altLang="zh-CN" sz="2400" b="0" i="1" smtClean="0">
                                      <a:solidFill>
                                        <a:schemeClr val="bg1"/>
                                      </a:solidFill>
                                      <a:latin typeface="Cambria Math"/>
                                      <a:ea typeface="Cambria Math"/>
                                    </a:rPr>
                                    <m:t>𝐷</m:t>
                                  </m:r>
                                </m:sup>
                              </m:sSup>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𝑜</m:t>
                                  </m:r>
                                </m:e>
                              </m:d>
                              <m:func>
                                <m:funcPr>
                                  <m:ctrlPr>
                                    <a:rPr lang="en-US" altLang="zh-CN" sz="2400" i="1">
                                      <a:solidFill>
                                        <a:schemeClr val="bg1"/>
                                      </a:solidFill>
                                      <a:latin typeface="Cambria Math"/>
                                      <a:ea typeface="Cambria Math"/>
                                    </a:rPr>
                                  </m:ctrlPr>
                                </m:funcPr>
                                <m:fName>
                                  <m:r>
                                    <m:rPr>
                                      <m:sty m:val="p"/>
                                    </m:rPr>
                                    <a:rPr lang="en-US" altLang="zh-CN" sz="2400">
                                      <a:solidFill>
                                        <a:schemeClr val="bg1"/>
                                      </a:solidFill>
                                      <a:latin typeface="Cambria Math"/>
                                      <a:ea typeface="Cambria Math"/>
                                    </a:rPr>
                                    <m:t>cos</m:t>
                                  </m:r>
                                </m:fName>
                                <m:e>
                                  <m:r>
                                    <a:rPr lang="en-US" altLang="zh-CN" sz="2400" i="1">
                                      <a:solidFill>
                                        <a:schemeClr val="bg1"/>
                                      </a:solidFill>
                                      <a:latin typeface="Cambria Math"/>
                                      <a:ea typeface="Cambria Math"/>
                                    </a:rPr>
                                    <m:t>𝜃</m:t>
                                  </m:r>
                                  <m:r>
                                    <a:rPr lang="en-US" altLang="zh-CN" sz="2400" i="1" baseline="-25000">
                                      <a:solidFill>
                                        <a:schemeClr val="bg1"/>
                                      </a:solidFill>
                                      <a:latin typeface="Cambria Math"/>
                                      <a:ea typeface="Cambria Math"/>
                                    </a:rPr>
                                    <m:t>𝑖</m:t>
                                  </m:r>
                                </m:e>
                              </m:func>
                              <m:r>
                                <a:rPr lang="en-US" altLang="zh-CN" sz="2400" i="1">
                                  <a:solidFill>
                                    <a:schemeClr val="bg1"/>
                                  </a:solidFill>
                                  <a:latin typeface="Cambria Math"/>
                                  <a:ea typeface="Cambria Math"/>
                                </a:rPr>
                                <m:t>𝑑</m:t>
                              </m:r>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e>
                          </m:nary>
                        </m:e>
                      </m:nary>
                    </m:oMath>
                  </m:oMathPara>
                </a14:m>
                <a:endParaRPr lang="en-US" dirty="0">
                  <a:solidFill>
                    <a:schemeClr val="bg1"/>
                  </a:solidFill>
                </a:endParaRPr>
              </a:p>
            </p:txBody>
          </p:sp>
        </mc:Choice>
        <mc:Fallback xmlns="">
          <p:sp>
            <p:nvSpPr>
              <p:cNvPr id="44" name="TextBox 2"/>
              <p:cNvSpPr txBox="1">
                <a:spLocks noRot="1" noChangeAspect="1" noMove="1" noResize="1" noEditPoints="1" noAdjustHandles="1" noChangeArrowheads="1" noChangeShapeType="1" noTextEdit="1"/>
              </p:cNvSpPr>
              <p:nvPr/>
            </p:nvSpPr>
            <p:spPr>
              <a:xfrm>
                <a:off x="990599" y="2743201"/>
                <a:ext cx="6707734" cy="959750"/>
              </a:xfrm>
              <a:prstGeom prst="rect">
                <a:avLst/>
              </a:prstGeom>
              <a:blipFill rotWithShape="1">
                <a:blip r:embed="rId4"/>
                <a:stretch>
                  <a:fillRect/>
                </a:stretch>
              </a:blipFill>
            </p:spPr>
            <p:txBody>
              <a:bodyPr/>
              <a:lstStyle/>
              <a:p>
                <a:r>
                  <a:rPr lang="zh-CN" altLang="en-US">
                    <a:noFill/>
                  </a:rPr>
                  <a:t> </a:t>
                </a:r>
              </a:p>
            </p:txBody>
          </p:sp>
        </mc:Fallback>
      </mc:AlternateContent>
      <p:sp>
        <p:nvSpPr>
          <p:cNvPr id="20" name="矩形 19"/>
          <p:cNvSpPr/>
          <p:nvPr/>
        </p:nvSpPr>
        <p:spPr>
          <a:xfrm>
            <a:off x="7437944" y="3071751"/>
            <a:ext cx="1438214" cy="400110"/>
          </a:xfrm>
          <a:prstGeom prst="rect">
            <a:avLst/>
          </a:prstGeom>
        </p:spPr>
        <p:txBody>
          <a:bodyPr wrap="none">
            <a:spAutoFit/>
          </a:bodyPr>
          <a:lstStyle/>
          <a:p>
            <a:r>
              <a:rPr lang="en-US" altLang="zh-CN" sz="2000" dirty="0">
                <a:solidFill>
                  <a:srgbClr val="FFC000"/>
                </a:solidFill>
                <a:latin typeface="Arial" charset="0"/>
                <a:ea typeface="ＭＳ Ｐゴシック" pitchFamily="-112" charset="-128"/>
                <a:cs typeface="Arial" charset="0"/>
              </a:rPr>
              <a:t>[Ren 2010]</a:t>
            </a:r>
            <a:endParaRPr lang="zh-CN" altLang="en-US" sz="2000" dirty="0"/>
          </a:p>
        </p:txBody>
      </p:sp>
      <mc:AlternateContent xmlns:mc="http://schemas.openxmlformats.org/markup-compatibility/2006" xmlns:a14="http://schemas.microsoft.com/office/drawing/2010/main">
        <mc:Choice Requires="a14">
          <p:sp>
            <p:nvSpPr>
              <p:cNvPr id="22" name="内容占位符 2"/>
              <p:cNvSpPr txBox="1">
                <a:spLocks/>
              </p:cNvSpPr>
              <p:nvPr/>
            </p:nvSpPr>
            <p:spPr bwMode="auto">
              <a:xfrm>
                <a:off x="228601" y="3733800"/>
                <a:ext cx="8686800" cy="2514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t>Spread function:  </a:t>
                </a:r>
                <a14:m>
                  <m:oMath xmlns:m="http://schemas.openxmlformats.org/officeDocument/2006/math">
                    <m:r>
                      <m:rPr>
                        <m:sty m:val="p"/>
                      </m:rPr>
                      <a:rPr lang="en-US" altLang="zh-CN" sz="2400">
                        <a:latin typeface="Cambria Math"/>
                      </a:rPr>
                      <m:t>ψ</m:t>
                    </m:r>
                    <m:d>
                      <m:dPr>
                        <m:ctrlPr>
                          <a:rPr lang="en-US" altLang="zh-CN" sz="2400" i="1">
                            <a:latin typeface="Cambria Math"/>
                          </a:rPr>
                        </m:ctrlPr>
                      </m:dPr>
                      <m:e>
                        <m:r>
                          <a:rPr lang="en-US" altLang="zh-CN" sz="2400">
                            <a:latin typeface="Cambria Math"/>
                          </a:rPr>
                          <m:t>⋅</m:t>
                        </m:r>
                      </m:e>
                    </m:d>
                    <m:r>
                      <a:rPr lang="en-US" altLang="zh-CN" sz="2400">
                        <a:latin typeface="Cambria Math"/>
                      </a:rPr>
                      <m:t>=</m:t>
                    </m:r>
                    <m:sSub>
                      <m:sSubPr>
                        <m:ctrlPr>
                          <a:rPr lang="en-US" altLang="zh-CN" sz="2400" i="1">
                            <a:latin typeface="Cambria Math"/>
                          </a:rPr>
                        </m:ctrlPr>
                      </m:sSubPr>
                      <m:e>
                        <m:r>
                          <a:rPr lang="en-US" altLang="zh-CN" sz="2400">
                            <a:latin typeface="Cambria Math"/>
                          </a:rPr>
                          <m:t>𝑠</m:t>
                        </m:r>
                      </m:e>
                      <m:sub>
                        <m:r>
                          <a:rPr lang="en-US" altLang="zh-CN" sz="2400">
                            <a:latin typeface="Cambria Math"/>
                          </a:rPr>
                          <m:t>𝑓</m:t>
                        </m:r>
                      </m:sub>
                    </m:sSub>
                    <m:d>
                      <m:dPr>
                        <m:ctrlPr>
                          <a:rPr lang="en-US" altLang="zh-CN" sz="2400" i="1">
                            <a:latin typeface="Cambria Math"/>
                          </a:rPr>
                        </m:ctrlPr>
                      </m:dPr>
                      <m:e>
                        <m:sSub>
                          <m:sSubPr>
                            <m:ctrlPr>
                              <a:rPr lang="en-US" altLang="zh-CN" sz="2400" i="1">
                                <a:latin typeface="Cambria Math"/>
                              </a:rPr>
                            </m:ctrlPr>
                          </m:sSubPr>
                          <m:e>
                            <m:r>
                              <a:rPr lang="en-US" altLang="zh-CN" sz="2400">
                                <a:latin typeface="Cambria Math"/>
                              </a:rPr>
                              <m:t>𝜙</m:t>
                            </m:r>
                          </m:e>
                          <m:sub>
                            <m:r>
                              <a:rPr lang="en-US" altLang="zh-CN" sz="2400">
                                <a:latin typeface="Cambria Math"/>
                              </a:rPr>
                              <m:t>𝑖</m:t>
                            </m:r>
                          </m:sub>
                        </m:sSub>
                        <m:r>
                          <a:rPr lang="en-US" altLang="zh-CN" sz="2400">
                            <a:latin typeface="Cambria Math"/>
                          </a:rPr>
                          <m:t>,</m:t>
                        </m:r>
                        <m:sSub>
                          <m:sSubPr>
                            <m:ctrlPr>
                              <a:rPr lang="en-US" altLang="zh-CN" sz="2400" i="1">
                                <a:latin typeface="Cambria Math"/>
                              </a:rPr>
                            </m:ctrlPr>
                          </m:sSubPr>
                          <m:e>
                            <m:r>
                              <a:rPr lang="en-US" altLang="zh-CN" sz="2400">
                                <a:latin typeface="Cambria Math"/>
                              </a:rPr>
                              <m:t>𝜙</m:t>
                            </m:r>
                          </m:e>
                          <m:sub>
                            <m:r>
                              <a:rPr lang="en-US" altLang="zh-CN" sz="2400">
                                <a:latin typeface="Cambria Math"/>
                              </a:rPr>
                              <m:t>𝑗</m:t>
                            </m:r>
                          </m:sub>
                        </m:sSub>
                      </m:e>
                    </m:d>
                    <m:sSup>
                      <m:sSupPr>
                        <m:ctrlPr>
                          <a:rPr lang="en-US" altLang="zh-CN" sz="2400" i="1">
                            <a:latin typeface="Cambria Math"/>
                          </a:rPr>
                        </m:ctrlPr>
                      </m:sSupPr>
                      <m:e>
                        <m:r>
                          <a:rPr lang="en-US" altLang="zh-CN" sz="2400">
                            <a:latin typeface="Cambria Math"/>
                          </a:rPr>
                          <m:t>𝑔</m:t>
                        </m:r>
                      </m:e>
                      <m:sup>
                        <m:r>
                          <a:rPr lang="en-US" altLang="zh-CN" sz="2400">
                            <a:latin typeface="Cambria Math"/>
                          </a:rPr>
                          <m:t>𝑢</m:t>
                        </m:r>
                      </m:sup>
                    </m:sSup>
                    <m:r>
                      <a:rPr lang="en-US" altLang="zh-CN" sz="2400">
                        <a:latin typeface="Cambria Math"/>
                      </a:rPr>
                      <m:t>(</m:t>
                    </m:r>
                    <m:sSub>
                      <m:sSubPr>
                        <m:ctrlPr>
                          <a:rPr lang="en-US" altLang="zh-CN" sz="2400" i="1">
                            <a:latin typeface="Cambria Math"/>
                          </a:rPr>
                        </m:ctrlPr>
                      </m:sSubPr>
                      <m:e>
                        <m:r>
                          <a:rPr lang="en-US" altLang="zh-CN" sz="2400">
                            <a:latin typeface="Cambria Math"/>
                          </a:rPr>
                          <m:t>𝜃</m:t>
                        </m:r>
                      </m:e>
                      <m:sub>
                        <m:r>
                          <a:rPr lang="en-US" altLang="zh-CN" sz="2400">
                            <a:latin typeface="Cambria Math"/>
                          </a:rPr>
                          <m:t>𝑖</m:t>
                        </m:r>
                      </m:sub>
                    </m:sSub>
                    <m:r>
                      <a:rPr lang="en-US" altLang="zh-CN" sz="2400">
                        <a:latin typeface="Cambria Math"/>
                      </a:rPr>
                      <m:t>;</m:t>
                    </m:r>
                    <m:sSub>
                      <m:sSubPr>
                        <m:ctrlPr>
                          <a:rPr lang="en-US" altLang="zh-CN" sz="2400" i="1">
                            <a:latin typeface="Cambria Math"/>
                          </a:rPr>
                        </m:ctrlPr>
                      </m:sSubPr>
                      <m:e>
                        <m:r>
                          <a:rPr lang="en-US" altLang="zh-CN" sz="2400">
                            <a:latin typeface="Cambria Math"/>
                          </a:rPr>
                          <m:t>𝜃</m:t>
                        </m:r>
                      </m:e>
                      <m:sub>
                        <m:r>
                          <a:rPr lang="en-US" altLang="zh-CN" sz="2400">
                            <a:latin typeface="Cambria Math"/>
                          </a:rPr>
                          <m:t>𝑗</m:t>
                        </m:r>
                      </m:sub>
                    </m:sSub>
                    <m:r>
                      <a:rPr lang="en-US" altLang="zh-CN" sz="2400">
                        <a:latin typeface="Cambria Math"/>
                      </a:rPr>
                      <m:t>,</m:t>
                    </m:r>
                    <m:sSub>
                      <m:sSubPr>
                        <m:ctrlPr>
                          <a:rPr lang="en-US" altLang="zh-CN" sz="2400" i="1">
                            <a:latin typeface="Cambria Math"/>
                          </a:rPr>
                        </m:ctrlPr>
                      </m:sSubPr>
                      <m:e>
                        <m:r>
                          <a:rPr lang="en-US" altLang="zh-CN" sz="2400">
                            <a:latin typeface="Cambria Math"/>
                          </a:rPr>
                          <m:t>𝜎</m:t>
                        </m:r>
                      </m:e>
                      <m:sub>
                        <m:r>
                          <a:rPr lang="en-US" altLang="zh-CN" sz="2400">
                            <a:latin typeface="Cambria Math"/>
                          </a:rPr>
                          <m:t>𝑓</m:t>
                        </m:r>
                      </m:sub>
                    </m:sSub>
                    <m:r>
                      <a:rPr lang="en-US" altLang="zh-CN" sz="2400">
                        <a:latin typeface="Cambria Math"/>
                      </a:rPr>
                      <m:t>)</m:t>
                    </m:r>
                  </m:oMath>
                </a14:m>
                <a:r>
                  <a:rPr lang="en-US" altLang="zh-CN" sz="2400" dirty="0"/>
                  <a:t> </a:t>
                </a:r>
                <a:endParaRPr lang="en-US" altLang="zh-CN" sz="2400" dirty="0" smtClean="0"/>
              </a:p>
              <a:p>
                <a:r>
                  <a:rPr lang="en-US" altLang="zh-CN" sz="2400" b="0" dirty="0" smtClean="0"/>
                  <a:t>BCSDF: </a:t>
                </a:r>
                <a14:m>
                  <m:oMath xmlns:m="http://schemas.openxmlformats.org/officeDocument/2006/math">
                    <m:sSup>
                      <m:sSupPr>
                        <m:ctrlPr>
                          <a:rPr lang="en-US" altLang="zh-CN" sz="2400" b="0" i="1" smtClean="0">
                            <a:latin typeface="Cambria Math"/>
                          </a:rPr>
                        </m:ctrlPr>
                      </m:sSupPr>
                      <m:e>
                        <m:r>
                          <a:rPr lang="en-US" altLang="zh-CN" sz="2400" b="0" i="1" smtClean="0">
                            <a:latin typeface="Cambria Math"/>
                          </a:rPr>
                          <m:t>𝑆</m:t>
                        </m:r>
                      </m:e>
                      <m:sup>
                        <m:r>
                          <a:rPr lang="en-US" altLang="zh-CN" sz="2400" b="0" i="1" smtClean="0">
                            <a:latin typeface="Cambria Math"/>
                          </a:rPr>
                          <m:t>𝐷</m:t>
                        </m:r>
                      </m:sup>
                    </m:sSup>
                    <m:d>
                      <m:dPr>
                        <m:ctrlPr>
                          <a:rPr lang="en-US" altLang="zh-CN" sz="2400" b="0" i="1" smtClean="0">
                            <a:latin typeface="Cambria Math"/>
                          </a:rPr>
                        </m:ctrlPr>
                      </m:dPr>
                      <m:e>
                        <m:sSub>
                          <m:sSubPr>
                            <m:ctrlPr>
                              <a:rPr lang="en-US" altLang="zh-CN" sz="2400" b="0" i="1" smtClean="0">
                                <a:latin typeface="Cambria Math"/>
                              </a:rPr>
                            </m:ctrlPr>
                          </m:sSubPr>
                          <m:e>
                            <m:r>
                              <a:rPr lang="en-US" altLang="zh-CN" sz="2400" b="0" i="1" smtClean="0">
                                <a:latin typeface="Cambria Math"/>
                              </a:rPr>
                              <m:t>𝜔</m:t>
                            </m:r>
                          </m:e>
                          <m:sub>
                            <m:r>
                              <a:rPr lang="en-US" altLang="zh-CN" sz="2400" b="0" i="1" smtClean="0">
                                <a:latin typeface="Cambria Math"/>
                              </a:rPr>
                              <m:t>𝑖</m:t>
                            </m:r>
                          </m:sub>
                        </m:sSub>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𝜔</m:t>
                            </m:r>
                          </m:e>
                          <m:sub>
                            <m:r>
                              <a:rPr lang="en-US" altLang="zh-CN" sz="2400" b="0" i="1" smtClean="0">
                                <a:latin typeface="Cambria Math"/>
                              </a:rPr>
                              <m:t>𝑜</m:t>
                            </m:r>
                          </m:sub>
                        </m:sSub>
                      </m:e>
                    </m:d>
                    <m:r>
                      <a:rPr lang="en-US" altLang="zh-CN" sz="2400" b="0" i="1" smtClean="0">
                        <a:latin typeface="Cambria Math"/>
                      </a:rPr>
                      <m:t>=</m:t>
                    </m:r>
                    <m:r>
                      <a:rPr lang="en-US" altLang="zh-CN" sz="2400" b="0" i="1" smtClean="0">
                        <a:latin typeface="Cambria Math"/>
                      </a:rPr>
                      <m:t>𝑆</m:t>
                    </m:r>
                    <m:d>
                      <m:dPr>
                        <m:ctrlPr>
                          <a:rPr lang="en-US" altLang="zh-CN" sz="2400" b="0" i="1" smtClean="0">
                            <a:latin typeface="Cambria Math"/>
                          </a:rPr>
                        </m:ctrlPr>
                      </m:dPr>
                      <m:e>
                        <m:sSub>
                          <m:sSubPr>
                            <m:ctrlPr>
                              <a:rPr lang="en-US" altLang="zh-CN" sz="2400" i="1">
                                <a:latin typeface="Cambria Math"/>
                              </a:rPr>
                            </m:ctrlPr>
                          </m:sSubPr>
                          <m:e>
                            <m:r>
                              <a:rPr lang="en-US" altLang="zh-CN" sz="2400" i="1">
                                <a:latin typeface="Cambria Math"/>
                              </a:rPr>
                              <m:t>𝜔</m:t>
                            </m:r>
                          </m:e>
                          <m:sub>
                            <m:r>
                              <a:rPr lang="en-US" altLang="zh-CN" sz="2400" i="1">
                                <a:latin typeface="Cambria Math"/>
                              </a:rPr>
                              <m:t>𝑖</m:t>
                            </m:r>
                          </m:sub>
                        </m:sSub>
                        <m:r>
                          <a:rPr lang="en-US" altLang="zh-CN" sz="2400" i="1">
                            <a:latin typeface="Cambria Math"/>
                          </a:rPr>
                          <m:t>,</m:t>
                        </m:r>
                        <m:sSub>
                          <m:sSubPr>
                            <m:ctrlPr>
                              <a:rPr lang="en-US" altLang="zh-CN" sz="2400" i="1">
                                <a:latin typeface="Cambria Math"/>
                              </a:rPr>
                            </m:ctrlPr>
                          </m:sSubPr>
                          <m:e>
                            <m:r>
                              <a:rPr lang="en-US" altLang="zh-CN" sz="2400" i="1">
                                <a:latin typeface="Cambria Math"/>
                              </a:rPr>
                              <m:t>𝜔</m:t>
                            </m:r>
                          </m:e>
                          <m:sub>
                            <m:r>
                              <a:rPr lang="en-US" altLang="zh-CN" sz="2400" i="1">
                                <a:latin typeface="Cambria Math"/>
                              </a:rPr>
                              <m:t>𝑜</m:t>
                            </m:r>
                          </m:sub>
                        </m:sSub>
                      </m:e>
                    </m:d>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𝑑</m:t>
                        </m:r>
                      </m:e>
                      <m:sub>
                        <m:r>
                          <a:rPr lang="en-US" altLang="zh-CN" sz="2400" b="0" i="1" smtClean="0">
                            <a:latin typeface="Cambria Math"/>
                          </a:rPr>
                          <m:t>𝑏</m:t>
                        </m:r>
                      </m:sub>
                    </m:sSub>
                    <m:sSub>
                      <m:sSubPr>
                        <m:ctrlPr>
                          <a:rPr lang="en-US" altLang="zh-CN" sz="2400" b="0" i="1" smtClean="0">
                            <a:latin typeface="Cambria Math"/>
                          </a:rPr>
                        </m:ctrlPr>
                      </m:sSubPr>
                      <m:e>
                        <m:r>
                          <a:rPr lang="en-US" altLang="zh-CN" sz="2400" b="0" i="1" smtClean="0">
                            <a:latin typeface="Cambria Math"/>
                          </a:rPr>
                          <m:t>𝑆</m:t>
                        </m:r>
                      </m:e>
                      <m:sub>
                        <m:r>
                          <a:rPr lang="en-US" altLang="zh-CN" sz="2400" b="0" i="1" smtClean="0">
                            <a:latin typeface="Cambria Math"/>
                          </a:rPr>
                          <m:t>𝑏𝑎𝑐𝑘</m:t>
                        </m:r>
                      </m:sub>
                    </m:sSub>
                    <m:d>
                      <m:dPr>
                        <m:ctrlPr>
                          <a:rPr lang="en-US" altLang="zh-CN" sz="2400" i="1">
                            <a:latin typeface="Cambria Math"/>
                          </a:rPr>
                        </m:ctrlPr>
                      </m:dPr>
                      <m:e>
                        <m:sSub>
                          <m:sSubPr>
                            <m:ctrlPr>
                              <a:rPr lang="en-US" altLang="zh-CN" sz="2400" i="1">
                                <a:latin typeface="Cambria Math"/>
                              </a:rPr>
                            </m:ctrlPr>
                          </m:sSubPr>
                          <m:e>
                            <m:r>
                              <a:rPr lang="en-US" altLang="zh-CN" sz="2400" i="1">
                                <a:latin typeface="Cambria Math"/>
                              </a:rPr>
                              <m:t>𝜔</m:t>
                            </m:r>
                          </m:e>
                          <m:sub>
                            <m:r>
                              <a:rPr lang="en-US" altLang="zh-CN" sz="2400" i="1">
                                <a:latin typeface="Cambria Math"/>
                              </a:rPr>
                              <m:t>𝑖</m:t>
                            </m:r>
                          </m:sub>
                        </m:sSub>
                        <m:r>
                          <a:rPr lang="en-US" altLang="zh-CN" sz="2400" i="1">
                            <a:latin typeface="Cambria Math"/>
                          </a:rPr>
                          <m:t>,</m:t>
                        </m:r>
                        <m:sSub>
                          <m:sSubPr>
                            <m:ctrlPr>
                              <a:rPr lang="en-US" altLang="zh-CN" sz="2400" i="1">
                                <a:latin typeface="Cambria Math"/>
                              </a:rPr>
                            </m:ctrlPr>
                          </m:sSubPr>
                          <m:e>
                            <m:r>
                              <a:rPr lang="en-US" altLang="zh-CN" sz="2400" i="1">
                                <a:latin typeface="Cambria Math"/>
                              </a:rPr>
                              <m:t>𝜔</m:t>
                            </m:r>
                          </m:e>
                          <m:sub>
                            <m:r>
                              <a:rPr lang="en-US" altLang="zh-CN" sz="2400" i="1">
                                <a:latin typeface="Cambria Math"/>
                              </a:rPr>
                              <m:t>𝑜</m:t>
                            </m:r>
                          </m:sub>
                        </m:sSub>
                      </m:e>
                    </m:d>
                  </m:oMath>
                </a14:m>
                <a:r>
                  <a:rPr lang="en-US" altLang="zh-CN" sz="2400" dirty="0" smtClean="0"/>
                  <a:t> </a:t>
                </a:r>
                <a:r>
                  <a:rPr lang="en-US" altLang="zh-CN" sz="2000" dirty="0" smtClean="0">
                    <a:solidFill>
                      <a:srgbClr val="FFC000"/>
                    </a:solidFill>
                    <a:latin typeface="Arial" charset="0"/>
                    <a:ea typeface="ＭＳ Ｐゴシック" pitchFamily="-112" charset="-128"/>
                    <a:cs typeface="Arial" charset="0"/>
                  </a:rPr>
                  <a:t>[</a:t>
                </a:r>
                <a:r>
                  <a:rPr lang="en-US" altLang="zh-CN" sz="2000" dirty="0" err="1" smtClean="0">
                    <a:solidFill>
                      <a:srgbClr val="FFC000"/>
                    </a:solidFill>
                    <a:latin typeface="Arial" charset="0"/>
                    <a:ea typeface="ＭＳ Ｐゴシック" pitchFamily="-112" charset="-128"/>
                    <a:cs typeface="Arial" charset="0"/>
                  </a:rPr>
                  <a:t>Zinke</a:t>
                </a:r>
                <a:r>
                  <a:rPr lang="en-US" altLang="zh-CN" sz="2000" dirty="0" smtClean="0">
                    <a:solidFill>
                      <a:srgbClr val="FFC000"/>
                    </a:solidFill>
                    <a:latin typeface="Arial" charset="0"/>
                    <a:ea typeface="ＭＳ Ｐゴシック" pitchFamily="-112" charset="-128"/>
                    <a:cs typeface="Arial" charset="0"/>
                  </a:rPr>
                  <a:t> </a:t>
                </a:r>
                <a:r>
                  <a:rPr lang="en-US" altLang="zh-CN" sz="2000" dirty="0">
                    <a:solidFill>
                      <a:srgbClr val="FFC000"/>
                    </a:solidFill>
                    <a:latin typeface="Arial" charset="0"/>
                    <a:ea typeface="ＭＳ Ｐゴシック" pitchFamily="-112" charset="-128"/>
                    <a:cs typeface="Arial" charset="0"/>
                  </a:rPr>
                  <a:t>2010</a:t>
                </a:r>
                <a:r>
                  <a:rPr lang="en-US" altLang="zh-CN" sz="2000" dirty="0" smtClean="0">
                    <a:solidFill>
                      <a:srgbClr val="FFC000"/>
                    </a:solidFill>
                    <a:latin typeface="Arial" charset="0"/>
                    <a:ea typeface="ＭＳ Ｐゴシック" pitchFamily="-112" charset="-128"/>
                    <a:cs typeface="Arial" charset="0"/>
                  </a:rPr>
                  <a:t>]</a:t>
                </a:r>
                <a:endParaRPr lang="en-US" altLang="zh-CN" sz="2400" dirty="0" smtClean="0">
                  <a:solidFill>
                    <a:srgbClr val="FFC000"/>
                  </a:solidFill>
                  <a:latin typeface="Arial" charset="0"/>
                  <a:ea typeface="ＭＳ Ｐゴシック" pitchFamily="-112" charset="-128"/>
                  <a:cs typeface="Arial" charset="0"/>
                </a:endParaRPr>
              </a:p>
              <a:p>
                <a:endParaRPr lang="en-US" altLang="zh-CN" sz="2400" dirty="0">
                  <a:solidFill>
                    <a:srgbClr val="FFC000"/>
                  </a:solidFill>
                  <a:latin typeface="Arial" charset="0"/>
                  <a:ea typeface="ＭＳ Ｐゴシック" pitchFamily="-112" charset="-128"/>
                  <a:cs typeface="Arial" charset="0"/>
                </a:endParaRPr>
              </a:p>
              <a:p>
                <a:r>
                  <a:rPr lang="en-US" altLang="zh-CN" sz="2400" dirty="0" smtClean="0"/>
                  <a:t>Approximate </a:t>
                </a:r>
                <a:r>
                  <a:rPr lang="en-US" altLang="zh-CN" sz="2400" dirty="0"/>
                  <a:t>s</a:t>
                </a:r>
                <a:r>
                  <a:rPr lang="en-US" altLang="zh-CN" sz="2400" dirty="0" smtClean="0"/>
                  <a:t>cattering function similarly</a:t>
                </a:r>
              </a:p>
            </p:txBody>
          </p:sp>
        </mc:Choice>
        <mc:Fallback xmlns="">
          <p:sp>
            <p:nvSpPr>
              <p:cNvPr id="22" name="内容占位符 2"/>
              <p:cNvSpPr txBox="1">
                <a:spLocks noRot="1" noChangeAspect="1" noMove="1" noResize="1" noEditPoints="1" noAdjustHandles="1" noChangeArrowheads="1" noChangeShapeType="1" noTextEdit="1"/>
              </p:cNvSpPr>
              <p:nvPr/>
            </p:nvSpPr>
            <p:spPr bwMode="auto">
              <a:xfrm>
                <a:off x="228601" y="3733800"/>
                <a:ext cx="8686800" cy="2514600"/>
              </a:xfrm>
              <a:prstGeom prst="rect">
                <a:avLst/>
              </a:prstGeom>
              <a:blipFill rotWithShape="1">
                <a:blip r:embed="rId5"/>
                <a:stretch>
                  <a:fillRect l="-9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0" name="Rectangle 4"/>
          <p:cNvSpPr>
            <a:spLocks noChangeArrowheads="1"/>
          </p:cNvSpPr>
          <p:nvPr/>
        </p:nvSpPr>
        <p:spPr bwMode="auto">
          <a:xfrm>
            <a:off x="6751438" y="3805535"/>
            <a:ext cx="2316362" cy="461665"/>
          </a:xfrm>
          <a:prstGeom prst="rect">
            <a:avLst/>
          </a:prstGeom>
          <a:solidFill>
            <a:srgbClr val="FFC000"/>
          </a:solidFill>
          <a:ln w="28575" algn="ctr">
            <a:solidFill>
              <a:schemeClr val="bg1"/>
            </a:solidFill>
            <a:miter lim="800000"/>
            <a:headEnd/>
            <a:tailEnd/>
          </a:ln>
          <a:effectLst/>
        </p:spPr>
        <p:txBody>
          <a:bodyPr wrap="square" anchor="ctr">
            <a:spAutoFit/>
          </a:bodyPr>
          <a:lstStyle/>
          <a:p>
            <a:pPr algn="ctr"/>
            <a:r>
              <a:rPr lang="en-US" altLang="zh-CN" sz="2400" b="1" dirty="0" smtClean="0">
                <a:solidFill>
                  <a:schemeClr val="bg1"/>
                </a:solidFill>
              </a:rPr>
              <a:t>Analytic Integral</a:t>
            </a:r>
            <a:endParaRPr lang="zh-CN" altLang="en-US" sz="2400" b="1" dirty="0">
              <a:solidFill>
                <a:schemeClr val="bg1"/>
              </a:solidFill>
            </a:endParaRPr>
          </a:p>
        </p:txBody>
      </p:sp>
    </p:spTree>
    <p:extLst>
      <p:ext uri="{BB962C8B-B14F-4D97-AF65-F5344CB8AC3E}">
        <p14:creationId xmlns:p14="http://schemas.microsoft.com/office/powerpoint/2010/main" val="26380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500"/>
                                        <p:tgtEl>
                                          <p:spTgt spid="2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xEl>
                                              <p:pRg st="3" end="3"/>
                                            </p:txEl>
                                          </p:spTgt>
                                        </p:tgtEl>
                                        <p:attrNameLst>
                                          <p:attrName>style.visibility</p:attrName>
                                        </p:attrNameLst>
                                      </p:cBhvr>
                                      <p:to>
                                        <p:strVal val="visible"/>
                                      </p:to>
                                    </p:set>
                                    <p:animEffect transition="in" filter="fade">
                                      <p:cBhvr>
                                        <p:cTn id="18" dur="500"/>
                                        <p:tgtEl>
                                          <p:spTgt spid="2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pic>
        <p:nvPicPr>
          <p:cNvPr id="3" name="内容占位符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8441" y="1600809"/>
            <a:ext cx="6787117" cy="4524745"/>
          </a:xfrm>
        </p:spPr>
      </p:pic>
    </p:spTree>
    <p:extLst>
      <p:ext uri="{BB962C8B-B14F-4D97-AF65-F5344CB8AC3E}">
        <p14:creationId xmlns:p14="http://schemas.microsoft.com/office/powerpoint/2010/main" val="2189744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441" y="1600809"/>
            <a:ext cx="6787117" cy="4524745"/>
          </a:xfrm>
        </p:spPr>
      </p:pic>
    </p:spTree>
    <p:extLst>
      <p:ext uri="{BB962C8B-B14F-4D97-AF65-F5344CB8AC3E}">
        <p14:creationId xmlns:p14="http://schemas.microsoft.com/office/powerpoint/2010/main" val="982108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441" y="1600809"/>
            <a:ext cx="6787117" cy="4524745"/>
          </a:xfrm>
        </p:spPr>
      </p:pic>
    </p:spTree>
    <p:extLst>
      <p:ext uri="{BB962C8B-B14F-4D97-AF65-F5344CB8AC3E}">
        <p14:creationId xmlns:p14="http://schemas.microsoft.com/office/powerpoint/2010/main" val="1773401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Performance</a:t>
            </a:r>
            <a:endParaRPr lang="zh-CN" altLang="en-US" dirty="0"/>
          </a:p>
        </p:txBody>
      </p:sp>
      <p:sp>
        <p:nvSpPr>
          <p:cNvPr id="3" name="内容占位符 2"/>
          <p:cNvSpPr>
            <a:spLocks noGrp="1"/>
          </p:cNvSpPr>
          <p:nvPr>
            <p:ph idx="1"/>
          </p:nvPr>
        </p:nvSpPr>
        <p:spPr/>
        <p:txBody>
          <a:bodyPr/>
          <a:lstStyle/>
          <a:p>
            <a:endParaRPr lang="zh-CN" altLang="en-US" dirty="0"/>
          </a:p>
        </p:txBody>
      </p:sp>
      <p:graphicFrame>
        <p:nvGraphicFramePr>
          <p:cNvPr id="5" name="内容占位符 5"/>
          <p:cNvGraphicFramePr>
            <a:graphicFrameLocks/>
          </p:cNvGraphicFramePr>
          <p:nvPr>
            <p:extLst>
              <p:ext uri="{D42A27DB-BD31-4B8C-83A1-F6EECF244321}">
                <p14:modId xmlns:p14="http://schemas.microsoft.com/office/powerpoint/2010/main" val="3407859199"/>
              </p:ext>
            </p:extLst>
          </p:nvPr>
        </p:nvGraphicFramePr>
        <p:xfrm>
          <a:off x="533400" y="1645394"/>
          <a:ext cx="8077200" cy="2072640"/>
        </p:xfrm>
        <a:graphic>
          <a:graphicData uri="http://schemas.openxmlformats.org/drawingml/2006/table">
            <a:tbl>
              <a:tblPr firstRow="1" bandRow="1">
                <a:tableStyleId>{5C22544A-7EE6-4342-B048-85BDC9FD1C3A}</a:tableStyleId>
              </a:tblPr>
              <a:tblGrid>
                <a:gridCol w="1853610"/>
                <a:gridCol w="1853610"/>
                <a:gridCol w="1853610"/>
                <a:gridCol w="2516370"/>
              </a:tblGrid>
              <a:tr h="370840">
                <a:tc>
                  <a:txBody>
                    <a:bodyPr/>
                    <a:lstStyle/>
                    <a:p>
                      <a:pPr algn="ctr"/>
                      <a:r>
                        <a:rPr lang="en-US" sz="2800" dirty="0" smtClean="0"/>
                        <a:t>hair model</a:t>
                      </a:r>
                      <a:endParaRPr lang="en-US" sz="2800" dirty="0"/>
                    </a:p>
                  </a:txBody>
                  <a:tcPr anchor="ctr"/>
                </a:tc>
                <a:tc>
                  <a:txBody>
                    <a:bodyPr/>
                    <a:lstStyle/>
                    <a:p>
                      <a:pPr algn="ctr"/>
                      <a:r>
                        <a:rPr lang="en-US" sz="2800" dirty="0" smtClean="0"/>
                        <a:t>#fibers</a:t>
                      </a:r>
                      <a:endParaRPr lang="en-US" sz="2800" dirty="0"/>
                    </a:p>
                  </a:txBody>
                  <a:tcPr anchor="ctr"/>
                </a:tc>
                <a:tc>
                  <a:txBody>
                    <a:bodyPr/>
                    <a:lstStyle/>
                    <a:p>
                      <a:pPr algn="ctr"/>
                      <a:r>
                        <a:rPr lang="en-US" sz="2800" dirty="0" smtClean="0"/>
                        <a:t>#segments</a:t>
                      </a:r>
                      <a:endParaRPr lang="en-US" sz="2800" dirty="0"/>
                    </a:p>
                  </a:txBody>
                  <a:tcPr anchor="ctr"/>
                </a:tc>
                <a:tc>
                  <a:txBody>
                    <a:bodyPr/>
                    <a:lstStyle/>
                    <a:p>
                      <a:pPr algn="ctr"/>
                      <a:r>
                        <a:rPr lang="en-US" sz="2800" dirty="0" smtClean="0"/>
                        <a:t>FPS</a:t>
                      </a:r>
                    </a:p>
                  </a:txBody>
                  <a:tcPr anchor="ctr"/>
                </a:tc>
              </a:tr>
              <a:tr h="370840">
                <a:tc>
                  <a:txBody>
                    <a:bodyPr/>
                    <a:lstStyle/>
                    <a:p>
                      <a:pPr algn="ctr"/>
                      <a:r>
                        <a:rPr lang="en-US" sz="2800" dirty="0" smtClean="0"/>
                        <a:t>animation</a:t>
                      </a:r>
                      <a:endParaRPr lang="en-US" sz="2800" dirty="0"/>
                    </a:p>
                  </a:txBody>
                  <a:tcPr/>
                </a:tc>
                <a:tc>
                  <a:txBody>
                    <a:bodyPr/>
                    <a:lstStyle/>
                    <a:p>
                      <a:pPr algn="r"/>
                      <a:r>
                        <a:rPr lang="en-US" sz="2800" dirty="0" smtClean="0"/>
                        <a:t>10K</a:t>
                      </a:r>
                      <a:endParaRPr lang="en-US" sz="2800" dirty="0"/>
                    </a:p>
                  </a:txBody>
                  <a:tcPr/>
                </a:tc>
                <a:tc>
                  <a:txBody>
                    <a:bodyPr/>
                    <a:lstStyle/>
                    <a:p>
                      <a:pPr algn="r"/>
                      <a:r>
                        <a:rPr lang="en-US" sz="2800" dirty="0" smtClean="0"/>
                        <a:t>270K</a:t>
                      </a:r>
                      <a:endParaRPr lang="en-US" sz="2800" dirty="0"/>
                    </a:p>
                  </a:txBody>
                  <a:tcPr/>
                </a:tc>
                <a:tc>
                  <a:txBody>
                    <a:bodyPr/>
                    <a:lstStyle/>
                    <a:p>
                      <a:pPr algn="ctr"/>
                      <a:r>
                        <a:rPr lang="en-US" sz="2800" dirty="0" smtClean="0"/>
                        <a:t>8.3</a:t>
                      </a:r>
                      <a:endParaRPr lang="en-US" sz="2800" dirty="0"/>
                    </a:p>
                  </a:txBody>
                  <a:tcPr/>
                </a:tc>
              </a:tr>
              <a:tr h="370840">
                <a:tc>
                  <a:txBody>
                    <a:bodyPr/>
                    <a:lstStyle/>
                    <a:p>
                      <a:pPr algn="ctr"/>
                      <a:r>
                        <a:rPr lang="en-US" sz="2800" dirty="0" smtClean="0"/>
                        <a:t>ponytail</a:t>
                      </a:r>
                      <a:endParaRPr lang="en-US" sz="2800" dirty="0"/>
                    </a:p>
                  </a:txBody>
                  <a:tcPr/>
                </a:tc>
                <a:tc>
                  <a:txBody>
                    <a:bodyPr/>
                    <a:lstStyle/>
                    <a:p>
                      <a:pPr algn="r"/>
                      <a:r>
                        <a:rPr lang="en-US" sz="2800" dirty="0" smtClean="0"/>
                        <a:t>6K</a:t>
                      </a:r>
                      <a:endParaRPr lang="en-US" sz="2800" dirty="0"/>
                    </a:p>
                  </a:txBody>
                  <a:tcPr/>
                </a:tc>
                <a:tc>
                  <a:txBody>
                    <a:bodyPr/>
                    <a:lstStyle/>
                    <a:p>
                      <a:pPr algn="r"/>
                      <a:r>
                        <a:rPr lang="en-US" sz="2800" dirty="0" smtClean="0"/>
                        <a:t>100K</a:t>
                      </a:r>
                      <a:endParaRPr lang="en-US" sz="2800" dirty="0"/>
                    </a:p>
                  </a:txBody>
                  <a:tcPr/>
                </a:tc>
                <a:tc>
                  <a:txBody>
                    <a:bodyPr/>
                    <a:lstStyle/>
                    <a:p>
                      <a:pPr algn="ctr"/>
                      <a:r>
                        <a:rPr lang="en-US" sz="2800" dirty="0" smtClean="0"/>
                        <a:t>8.9</a:t>
                      </a:r>
                      <a:endParaRPr lang="en-US" sz="2800" dirty="0"/>
                    </a:p>
                  </a:txBody>
                  <a:tcPr/>
                </a:tc>
              </a:tr>
              <a:tr h="370840">
                <a:tc>
                  <a:txBody>
                    <a:bodyPr/>
                    <a:lstStyle/>
                    <a:p>
                      <a:pPr algn="ctr"/>
                      <a:r>
                        <a:rPr lang="en-US" sz="2800" dirty="0" smtClean="0"/>
                        <a:t>natural</a:t>
                      </a:r>
                      <a:endParaRPr lang="en-US" sz="2800" dirty="0"/>
                    </a:p>
                  </a:txBody>
                  <a:tcPr/>
                </a:tc>
                <a:tc>
                  <a:txBody>
                    <a:bodyPr/>
                    <a:lstStyle/>
                    <a:p>
                      <a:pPr algn="r"/>
                      <a:r>
                        <a:rPr lang="en-US" sz="2800" dirty="0" smtClean="0"/>
                        <a:t>10K</a:t>
                      </a:r>
                      <a:endParaRPr lang="en-US" sz="2800" dirty="0"/>
                    </a:p>
                  </a:txBody>
                  <a:tcPr/>
                </a:tc>
                <a:tc>
                  <a:txBody>
                    <a:bodyPr/>
                    <a:lstStyle/>
                    <a:p>
                      <a:pPr algn="r"/>
                      <a:r>
                        <a:rPr lang="en-US" sz="2800" dirty="0" smtClean="0"/>
                        <a:t>1.6M</a:t>
                      </a:r>
                      <a:endParaRPr lang="en-US" sz="2800" dirty="0"/>
                    </a:p>
                  </a:txBody>
                  <a:tcPr/>
                </a:tc>
                <a:tc>
                  <a:txBody>
                    <a:bodyPr/>
                    <a:lstStyle/>
                    <a:p>
                      <a:pPr algn="ctr"/>
                      <a:r>
                        <a:rPr lang="en-US" sz="2800" dirty="0" smtClean="0"/>
                        <a:t>4.8</a:t>
                      </a:r>
                      <a:endParaRPr lang="en-US" sz="2800" dirty="0"/>
                    </a:p>
                  </a:txBody>
                  <a:tcPr/>
                </a:tc>
              </a:tr>
            </a:tbl>
          </a:graphicData>
        </a:graphic>
      </p:graphicFrame>
      <p:sp>
        <p:nvSpPr>
          <p:cNvPr id="6" name="内容占位符 2"/>
          <p:cNvSpPr txBox="1">
            <a:spLocks/>
          </p:cNvSpPr>
          <p:nvPr/>
        </p:nvSpPr>
        <p:spPr bwMode="auto">
          <a:xfrm>
            <a:off x="457200" y="3810000"/>
            <a:ext cx="822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t>Testing Machine</a:t>
            </a:r>
          </a:p>
          <a:p>
            <a:pPr lvl="1"/>
            <a:r>
              <a:rPr lang="en-US" altLang="zh-CN" dirty="0"/>
              <a:t>Intel Core 2 Duo 3.00 GHz CPU, 6 GB RAM </a:t>
            </a:r>
            <a:r>
              <a:rPr lang="en-US" altLang="zh-CN" dirty="0" smtClean="0"/>
              <a:t>NVIDIA </a:t>
            </a:r>
            <a:r>
              <a:rPr lang="en-US" altLang="zh-CN" dirty="0"/>
              <a:t>GTX </a:t>
            </a:r>
            <a:r>
              <a:rPr lang="en-US" altLang="zh-CN" dirty="0" smtClean="0"/>
              <a:t>580</a:t>
            </a:r>
          </a:p>
          <a:p>
            <a:pPr lvl="1"/>
            <a:r>
              <a:rPr lang="en-US" altLang="zh-CN" dirty="0" smtClean="0"/>
              <a:t>720 * 480 with 8x </a:t>
            </a:r>
            <a:r>
              <a:rPr lang="en-US" altLang="zh-CN" dirty="0" err="1" smtClean="0"/>
              <a:t>antialias</a:t>
            </a:r>
            <a:endParaRPr lang="zh-CN" altLang="en-US" dirty="0"/>
          </a:p>
        </p:txBody>
      </p:sp>
    </p:spTree>
    <p:extLst>
      <p:ext uri="{BB962C8B-B14F-4D97-AF65-F5344CB8AC3E}">
        <p14:creationId xmlns:p14="http://schemas.microsoft.com/office/powerpoint/2010/main" val="2147725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r>
              <a:rPr lang="en-US" altLang="zh-CN" dirty="0" smtClean="0"/>
              <a:t>1D circular Gaussian</a:t>
            </a:r>
          </a:p>
          <a:p>
            <a:pPr lvl="1"/>
            <a:r>
              <a:rPr lang="en-US" altLang="zh-CN" dirty="0" smtClean="0"/>
              <a:t>Accurate and compact for representing hair scattering functions</a:t>
            </a:r>
          </a:p>
          <a:p>
            <a:pPr lvl="1"/>
            <a:r>
              <a:rPr lang="en-US" altLang="zh-CN" dirty="0" smtClean="0"/>
              <a:t>Closed form integral with SRBF lights</a:t>
            </a:r>
            <a:endParaRPr lang="en-US" altLang="zh-CN" dirty="0"/>
          </a:p>
          <a:p>
            <a:r>
              <a:rPr lang="en-US" altLang="zh-CN" dirty="0" smtClean="0"/>
              <a:t>New effects </a:t>
            </a:r>
          </a:p>
          <a:p>
            <a:pPr lvl="1"/>
            <a:r>
              <a:rPr lang="en-US" altLang="zh-CN" dirty="0" smtClean="0"/>
              <a:t>interactive hair appearance editing under environment lighting </a:t>
            </a:r>
          </a:p>
          <a:p>
            <a:pPr lvl="1"/>
            <a:r>
              <a:rPr lang="en-US" altLang="zh-CN" dirty="0" smtClean="0"/>
              <a:t>Rendering of spatially varying hair scattering parameters </a:t>
            </a:r>
            <a:r>
              <a:rPr lang="en-US" altLang="zh-CN" dirty="0"/>
              <a:t>under environment lighting</a:t>
            </a:r>
            <a:endParaRPr lang="zh-CN" altLang="en-US" dirty="0"/>
          </a:p>
        </p:txBody>
      </p:sp>
    </p:spTree>
    <p:extLst>
      <p:ext uri="{BB962C8B-B14F-4D97-AF65-F5344CB8AC3E}">
        <p14:creationId xmlns:p14="http://schemas.microsoft.com/office/powerpoint/2010/main" val="345900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works</a:t>
            </a:r>
            <a:endParaRPr lang="zh-CN" altLang="en-US" dirty="0"/>
          </a:p>
        </p:txBody>
      </p:sp>
      <p:sp>
        <p:nvSpPr>
          <p:cNvPr id="3" name="内容占位符 2"/>
          <p:cNvSpPr>
            <a:spLocks noGrp="1"/>
          </p:cNvSpPr>
          <p:nvPr>
            <p:ph idx="1"/>
          </p:nvPr>
        </p:nvSpPr>
        <p:spPr/>
        <p:txBody>
          <a:bodyPr/>
          <a:lstStyle/>
          <a:p>
            <a:r>
              <a:rPr lang="en-US" altLang="zh-CN" dirty="0" smtClean="0"/>
              <a:t>View transparency </a:t>
            </a:r>
            <a:r>
              <a:rPr lang="en-US" altLang="zh-CN" dirty="0"/>
              <a:t>effects </a:t>
            </a:r>
            <a:r>
              <a:rPr lang="en-US" altLang="zh-CN" sz="2000" b="1" dirty="0">
                <a:solidFill>
                  <a:srgbClr val="FFC000"/>
                </a:solidFill>
              </a:rPr>
              <a:t>[</a:t>
            </a:r>
            <a:r>
              <a:rPr lang="en-US" altLang="zh-CN" sz="2000" b="1" dirty="0" err="1">
                <a:solidFill>
                  <a:srgbClr val="FFC000"/>
                </a:solidFill>
              </a:rPr>
              <a:t>Sintorn</a:t>
            </a:r>
            <a:r>
              <a:rPr lang="en-US" altLang="zh-CN" sz="2000" b="1" dirty="0">
                <a:solidFill>
                  <a:srgbClr val="FFC000"/>
                </a:solidFill>
              </a:rPr>
              <a:t> and </a:t>
            </a:r>
            <a:r>
              <a:rPr lang="en-US" altLang="zh-CN" sz="2000" b="1" dirty="0" err="1">
                <a:solidFill>
                  <a:srgbClr val="FFC000"/>
                </a:solidFill>
              </a:rPr>
              <a:t>Assarsson</a:t>
            </a:r>
            <a:r>
              <a:rPr lang="en-US" altLang="zh-CN" sz="2000" b="1" dirty="0">
                <a:solidFill>
                  <a:srgbClr val="FFC000"/>
                </a:solidFill>
              </a:rPr>
              <a:t> 2009]</a:t>
            </a:r>
            <a:endParaRPr lang="en-US" altLang="zh-CN" b="1" dirty="0" smtClean="0">
              <a:solidFill>
                <a:srgbClr val="FFC000"/>
              </a:solidFill>
            </a:endParaRPr>
          </a:p>
          <a:p>
            <a:r>
              <a:rPr lang="en-US" altLang="zh-CN" dirty="0"/>
              <a:t>O</a:t>
            </a:r>
            <a:r>
              <a:rPr lang="en-US" altLang="zh-CN" dirty="0" smtClean="0"/>
              <a:t>ther hair scattering models</a:t>
            </a:r>
          </a:p>
          <a:p>
            <a:pPr lvl="1"/>
            <a:r>
              <a:rPr lang="en-US" altLang="zh-CN" dirty="0" smtClean="0"/>
              <a:t>Artist friendly model </a:t>
            </a:r>
            <a:r>
              <a:rPr lang="en-US" altLang="zh-CN" sz="2000" b="1" dirty="0">
                <a:solidFill>
                  <a:srgbClr val="FFC000"/>
                </a:solidFill>
              </a:rPr>
              <a:t>[</a:t>
            </a:r>
            <a:r>
              <a:rPr lang="en-US" altLang="zh-CN" sz="2000" b="1" dirty="0" err="1">
                <a:solidFill>
                  <a:srgbClr val="FFC000"/>
                </a:solidFill>
              </a:rPr>
              <a:t>Sadeghi</a:t>
            </a:r>
            <a:r>
              <a:rPr lang="en-US" altLang="zh-CN" sz="2000" b="1" dirty="0">
                <a:solidFill>
                  <a:srgbClr val="FFC000"/>
                </a:solidFill>
              </a:rPr>
              <a:t> </a:t>
            </a:r>
            <a:r>
              <a:rPr lang="en-US" altLang="zh-CN" sz="2000" b="1" dirty="0" smtClean="0">
                <a:solidFill>
                  <a:srgbClr val="FFC000"/>
                </a:solidFill>
              </a:rPr>
              <a:t>2010]</a:t>
            </a:r>
          </a:p>
          <a:p>
            <a:pPr lvl="1"/>
            <a:r>
              <a:rPr lang="en-US" altLang="zh-CN" dirty="0"/>
              <a:t>Energy conserving model </a:t>
            </a:r>
            <a:r>
              <a:rPr lang="en-US" altLang="zh-CN" sz="2000" b="1" dirty="0">
                <a:solidFill>
                  <a:srgbClr val="FFC000"/>
                </a:solidFill>
              </a:rPr>
              <a:t>[</a:t>
            </a:r>
            <a:r>
              <a:rPr lang="en-US" altLang="zh-CN" sz="2000" b="1" dirty="0" err="1">
                <a:solidFill>
                  <a:srgbClr val="FFC000"/>
                </a:solidFill>
              </a:rPr>
              <a:t>d’Eon</a:t>
            </a:r>
            <a:r>
              <a:rPr lang="en-US" altLang="zh-CN" sz="2000" b="1" dirty="0">
                <a:solidFill>
                  <a:srgbClr val="FFC000"/>
                </a:solidFill>
              </a:rPr>
              <a:t> </a:t>
            </a:r>
            <a:r>
              <a:rPr lang="en-US" altLang="zh-CN" sz="2000" b="1" dirty="0" smtClean="0">
                <a:solidFill>
                  <a:srgbClr val="FFC000"/>
                </a:solidFill>
              </a:rPr>
              <a:t>2011]</a:t>
            </a:r>
            <a:endParaRPr lang="en-US" altLang="zh-CN" dirty="0" smtClean="0">
              <a:solidFill>
                <a:srgbClr val="FFC000"/>
              </a:solidFill>
            </a:endParaRPr>
          </a:p>
          <a:p>
            <a:r>
              <a:rPr lang="en-US" altLang="zh-CN" dirty="0" smtClean="0"/>
              <a:t>Near-field light sources</a:t>
            </a:r>
          </a:p>
          <a:p>
            <a:r>
              <a:rPr lang="en-US" altLang="zh-CN" dirty="0" smtClean="0"/>
              <a:t>Accelerate off-line hair rendering</a:t>
            </a:r>
          </a:p>
          <a:p>
            <a:endParaRPr lang="zh-CN" altLang="en-US" dirty="0"/>
          </a:p>
        </p:txBody>
      </p:sp>
    </p:spTree>
    <p:extLst>
      <p:ext uri="{BB962C8B-B14F-4D97-AF65-F5344CB8AC3E}">
        <p14:creationId xmlns:p14="http://schemas.microsoft.com/office/powerpoint/2010/main" val="38451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Works</a:t>
            </a:r>
            <a:endParaRPr lang="zh-CN" altLang="en-US" dirty="0"/>
          </a:p>
        </p:txBody>
      </p:sp>
      <p:sp>
        <p:nvSpPr>
          <p:cNvPr id="3" name="内容占位符 2"/>
          <p:cNvSpPr>
            <a:spLocks noGrp="1"/>
          </p:cNvSpPr>
          <p:nvPr>
            <p:ph idx="1"/>
          </p:nvPr>
        </p:nvSpPr>
        <p:spPr/>
        <p:txBody>
          <a:bodyPr/>
          <a:lstStyle/>
          <a:p>
            <a:r>
              <a:rPr lang="en-US" altLang="zh-CN" dirty="0" smtClean="0"/>
              <a:t>Hair scattering function/models</a:t>
            </a:r>
          </a:p>
          <a:p>
            <a:endParaRPr lang="en-US" altLang="zh-CN" dirty="0"/>
          </a:p>
          <a:p>
            <a:endParaRPr lang="en-US" altLang="zh-CN" dirty="0" smtClean="0"/>
          </a:p>
          <a:p>
            <a:pPr marL="0" indent="0">
              <a:buNone/>
            </a:pPr>
            <a:endParaRPr lang="en-US" altLang="zh-CN" dirty="0" smtClean="0"/>
          </a:p>
          <a:p>
            <a:r>
              <a:rPr lang="en-US" altLang="zh-CN" dirty="0" smtClean="0"/>
              <a:t>Self Shadowing</a:t>
            </a:r>
          </a:p>
          <a:p>
            <a:pPr lvl="1"/>
            <a:r>
              <a:rPr lang="en-US" altLang="zh-CN" sz="1800" dirty="0">
                <a:latin typeface="Arial" charset="0"/>
                <a:ea typeface="ＭＳ Ｐゴシック" pitchFamily="-112" charset="-128"/>
                <a:cs typeface="Arial" charset="0"/>
              </a:rPr>
              <a:t>deep shadow maps [Lokovic &amp; </a:t>
            </a:r>
            <a:r>
              <a:rPr lang="en-US" altLang="zh-CN" sz="1800" dirty="0" err="1">
                <a:latin typeface="Arial" charset="0"/>
                <a:ea typeface="ＭＳ Ｐゴシック" pitchFamily="-112" charset="-128"/>
                <a:cs typeface="Arial" charset="0"/>
              </a:rPr>
              <a:t>Veach</a:t>
            </a:r>
            <a:r>
              <a:rPr lang="en-US" altLang="zh-CN" sz="1800" dirty="0">
                <a:latin typeface="Arial" charset="0"/>
                <a:ea typeface="ＭＳ Ｐゴシック" pitchFamily="-112" charset="-128"/>
                <a:cs typeface="Arial" charset="0"/>
              </a:rPr>
              <a:t> 2000]</a:t>
            </a:r>
          </a:p>
          <a:p>
            <a:pPr lvl="1"/>
            <a:r>
              <a:rPr lang="en-US" altLang="zh-CN" sz="1800" dirty="0">
                <a:latin typeface="Arial" charset="0"/>
                <a:ea typeface="ＭＳ Ｐゴシック" pitchFamily="-112" charset="-128"/>
                <a:cs typeface="Arial" charset="0"/>
              </a:rPr>
              <a:t>opacity shadow maps [Kim &amp; Neumann 2001]</a:t>
            </a:r>
          </a:p>
          <a:p>
            <a:pPr lvl="1"/>
            <a:r>
              <a:rPr lang="en-US" altLang="zh-CN" sz="1800" dirty="0">
                <a:latin typeface="Arial" charset="0"/>
                <a:ea typeface="ＭＳ Ｐゴシック" pitchFamily="-112" charset="-128"/>
                <a:cs typeface="Arial" charset="0"/>
              </a:rPr>
              <a:t>density clustering [</a:t>
            </a:r>
            <a:r>
              <a:rPr lang="en-US" altLang="zh-CN" sz="1800" dirty="0" err="1">
                <a:latin typeface="Arial" charset="0"/>
                <a:ea typeface="ＭＳ Ｐゴシック" pitchFamily="-112" charset="-128"/>
                <a:cs typeface="Arial" charset="0"/>
              </a:rPr>
              <a:t>Mertens</a:t>
            </a:r>
            <a:r>
              <a:rPr lang="en-US" altLang="zh-CN" sz="1800" dirty="0">
                <a:latin typeface="Arial" charset="0"/>
                <a:ea typeface="ＭＳ Ｐゴシック" pitchFamily="-112" charset="-128"/>
                <a:cs typeface="Arial" charset="0"/>
              </a:rPr>
              <a:t> et al. 2004]</a:t>
            </a:r>
          </a:p>
          <a:p>
            <a:pPr lvl="1"/>
            <a:r>
              <a:rPr lang="en-US" altLang="zh-CN" sz="1800" dirty="0">
                <a:latin typeface="Arial" charset="0"/>
                <a:ea typeface="ＭＳ Ｐゴシック" pitchFamily="-112" charset="-128"/>
                <a:cs typeface="Arial" charset="0"/>
              </a:rPr>
              <a:t>deep opacity maps [</a:t>
            </a:r>
            <a:r>
              <a:rPr lang="en-US" altLang="zh-CN" sz="1800" dirty="0" err="1">
                <a:latin typeface="Arial" charset="0"/>
                <a:ea typeface="ＭＳ Ｐゴシック" pitchFamily="-112" charset="-128"/>
                <a:cs typeface="Arial" charset="0"/>
              </a:rPr>
              <a:t>Yuksel</a:t>
            </a:r>
            <a:r>
              <a:rPr lang="en-US" altLang="zh-CN" sz="1800" dirty="0">
                <a:latin typeface="Arial" charset="0"/>
                <a:ea typeface="ＭＳ Ｐゴシック" pitchFamily="-112" charset="-128"/>
                <a:cs typeface="Arial" charset="0"/>
              </a:rPr>
              <a:t> &amp; Keyser 2008]</a:t>
            </a:r>
          </a:p>
          <a:p>
            <a:pPr lvl="1"/>
            <a:r>
              <a:rPr lang="en-US" altLang="zh-CN" sz="1800" dirty="0">
                <a:latin typeface="Arial" charset="0"/>
                <a:ea typeface="ＭＳ Ｐゴシック" pitchFamily="-112" charset="-128"/>
                <a:cs typeface="Arial" charset="0"/>
              </a:rPr>
              <a:t>occupancy maps [</a:t>
            </a:r>
            <a:r>
              <a:rPr lang="en-US" altLang="zh-CN" sz="1800" dirty="0" err="1">
                <a:latin typeface="Arial" charset="0"/>
                <a:ea typeface="ＭＳ Ｐゴシック" pitchFamily="-112" charset="-128"/>
                <a:cs typeface="Arial" charset="0"/>
              </a:rPr>
              <a:t>Sintorn</a:t>
            </a:r>
            <a:r>
              <a:rPr lang="en-US" altLang="zh-CN" sz="1800" dirty="0">
                <a:latin typeface="Arial" charset="0"/>
                <a:ea typeface="ＭＳ Ｐゴシック" pitchFamily="-112" charset="-128"/>
                <a:cs typeface="Arial" charset="0"/>
              </a:rPr>
              <a:t> &amp; </a:t>
            </a:r>
            <a:r>
              <a:rPr lang="en-US" altLang="zh-CN" sz="1800" dirty="0" err="1">
                <a:latin typeface="Arial" charset="0"/>
                <a:ea typeface="ＭＳ Ｐゴシック" pitchFamily="-112" charset="-128"/>
                <a:cs typeface="Arial" charset="0"/>
              </a:rPr>
              <a:t>Assarson</a:t>
            </a:r>
            <a:r>
              <a:rPr lang="en-US" altLang="zh-CN" sz="1800" dirty="0">
                <a:latin typeface="Arial" charset="0"/>
                <a:ea typeface="ＭＳ Ｐゴシック" pitchFamily="-112" charset="-128"/>
                <a:cs typeface="Arial" charset="0"/>
              </a:rPr>
              <a:t> 2009]</a:t>
            </a:r>
          </a:p>
          <a:p>
            <a:endParaRPr lang="en-US" altLang="zh-CN" dirty="0" smtClean="0"/>
          </a:p>
        </p:txBody>
      </p:sp>
      <p:grpSp>
        <p:nvGrpSpPr>
          <p:cNvPr id="4" name="组合 3"/>
          <p:cNvGrpSpPr/>
          <p:nvPr/>
        </p:nvGrpSpPr>
        <p:grpSpPr>
          <a:xfrm>
            <a:off x="838200" y="2209800"/>
            <a:ext cx="1503377" cy="1693566"/>
            <a:chOff x="838200" y="2209800"/>
            <a:chExt cx="1503377" cy="1693566"/>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872" y="2209800"/>
              <a:ext cx="1416705" cy="1693566"/>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838200" y="3615647"/>
              <a:ext cx="1265783" cy="270454"/>
            </a:xfrm>
            <a:prstGeom prst="rect">
              <a:avLst/>
            </a:prstGeom>
          </p:spPr>
          <p:txBody>
            <a:bodyPr wrap="none">
              <a:spAutoFit/>
            </a:bodyPr>
            <a:lstStyle/>
            <a:p>
              <a:r>
                <a:rPr lang="en-US" altLang="zh-CN" sz="1400" b="1" dirty="0" smtClean="0">
                  <a:solidFill>
                    <a:schemeClr val="bg1"/>
                  </a:solidFill>
                </a:rPr>
                <a:t>[Kajiya </a:t>
              </a:r>
              <a:r>
                <a:rPr lang="en-US" altLang="zh-CN" sz="1400" b="1" dirty="0">
                  <a:solidFill>
                    <a:schemeClr val="bg1"/>
                  </a:solidFill>
                </a:rPr>
                <a:t>&amp; Kay </a:t>
              </a:r>
              <a:r>
                <a:rPr lang="en-US" altLang="zh-CN" sz="1400" b="1" dirty="0" smtClean="0">
                  <a:solidFill>
                    <a:schemeClr val="bg1"/>
                  </a:solidFill>
                </a:rPr>
                <a:t>89</a:t>
              </a:r>
              <a:r>
                <a:rPr lang="en-US" altLang="zh-CN" sz="1400" b="1" dirty="0">
                  <a:solidFill>
                    <a:schemeClr val="bg1"/>
                  </a:solidFill>
                </a:rPr>
                <a:t>]</a:t>
              </a:r>
              <a:endParaRPr lang="zh-CN" altLang="en-US" sz="1400" b="1" dirty="0">
                <a:solidFill>
                  <a:schemeClr val="bg1"/>
                </a:solidFill>
              </a:endParaRPr>
            </a:p>
          </p:txBody>
        </p:sp>
      </p:grpSp>
      <p:grpSp>
        <p:nvGrpSpPr>
          <p:cNvPr id="7" name="组合 6"/>
          <p:cNvGrpSpPr/>
          <p:nvPr/>
        </p:nvGrpSpPr>
        <p:grpSpPr>
          <a:xfrm>
            <a:off x="2352972" y="2209800"/>
            <a:ext cx="1523962" cy="1693566"/>
            <a:chOff x="2352972" y="2209800"/>
            <a:chExt cx="1523962" cy="1693566"/>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964" y="2209800"/>
              <a:ext cx="1449970" cy="1693566"/>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2352972" y="3618263"/>
              <a:ext cx="1163291" cy="270454"/>
            </a:xfrm>
            <a:prstGeom prst="rect">
              <a:avLst/>
            </a:prstGeom>
          </p:spPr>
          <p:txBody>
            <a:bodyPr wrap="none">
              <a:spAutoFit/>
            </a:bodyPr>
            <a:lstStyle/>
            <a:p>
              <a:r>
                <a:rPr lang="en-US" altLang="zh-CN" sz="1400" b="1" dirty="0" smtClean="0">
                  <a:solidFill>
                    <a:schemeClr val="bg1"/>
                  </a:solidFill>
                </a:rPr>
                <a:t>[Marschner 03]</a:t>
              </a:r>
              <a:endParaRPr lang="zh-CN" altLang="en-US" sz="1400" b="1" dirty="0">
                <a:solidFill>
                  <a:schemeClr val="bg1"/>
                </a:solidFill>
              </a:endParaRPr>
            </a:p>
          </p:txBody>
        </p:sp>
      </p:grpSp>
      <p:grpSp>
        <p:nvGrpSpPr>
          <p:cNvPr id="8" name="组合 7"/>
          <p:cNvGrpSpPr/>
          <p:nvPr/>
        </p:nvGrpSpPr>
        <p:grpSpPr>
          <a:xfrm>
            <a:off x="3870517" y="2209800"/>
            <a:ext cx="1574443" cy="1693566"/>
            <a:chOff x="3870517" y="2209800"/>
            <a:chExt cx="1574443" cy="1693566"/>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7927" y="2209800"/>
              <a:ext cx="1487033" cy="1693566"/>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3870517" y="3615647"/>
              <a:ext cx="1513023" cy="270454"/>
            </a:xfrm>
            <a:prstGeom prst="rect">
              <a:avLst/>
            </a:prstGeom>
          </p:spPr>
          <p:txBody>
            <a:bodyPr wrap="none">
              <a:spAutoFit/>
            </a:bodyPr>
            <a:lstStyle/>
            <a:p>
              <a:r>
                <a:rPr lang="en-US" altLang="zh-CN" sz="1400" b="1" dirty="0" smtClean="0">
                  <a:solidFill>
                    <a:schemeClr val="bg1"/>
                  </a:solidFill>
                </a:rPr>
                <a:t>[Zinke </a:t>
              </a:r>
              <a:r>
                <a:rPr lang="en-US" altLang="zh-CN" sz="1400" b="1" dirty="0">
                  <a:solidFill>
                    <a:schemeClr val="bg1"/>
                  </a:solidFill>
                </a:rPr>
                <a:t>&amp; </a:t>
              </a:r>
              <a:r>
                <a:rPr lang="en-US" altLang="zh-CN" sz="1400" b="1" dirty="0" smtClean="0">
                  <a:solidFill>
                    <a:schemeClr val="bg1"/>
                  </a:solidFill>
                </a:rPr>
                <a:t>Webber 07]</a:t>
              </a:r>
              <a:endParaRPr lang="zh-CN" altLang="en-US" sz="1400" b="1" dirty="0">
                <a:solidFill>
                  <a:schemeClr val="bg1"/>
                </a:solidFill>
              </a:endParaRPr>
            </a:p>
          </p:txBody>
        </p:sp>
      </p:grpSp>
      <p:grpSp>
        <p:nvGrpSpPr>
          <p:cNvPr id="9" name="组合 8"/>
          <p:cNvGrpSpPr/>
          <p:nvPr/>
        </p:nvGrpSpPr>
        <p:grpSpPr>
          <a:xfrm>
            <a:off x="5446120" y="2209800"/>
            <a:ext cx="1439581" cy="1693566"/>
            <a:chOff x="5446120" y="2209800"/>
            <a:chExt cx="1439581" cy="1693566"/>
          </a:xfrm>
        </p:grpSpPr>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977" y="2209800"/>
              <a:ext cx="1344724" cy="1693566"/>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5446120" y="3618263"/>
              <a:ext cx="973636" cy="270454"/>
            </a:xfrm>
            <a:prstGeom prst="rect">
              <a:avLst/>
            </a:prstGeom>
          </p:spPr>
          <p:txBody>
            <a:bodyPr wrap="none">
              <a:spAutoFit/>
            </a:bodyPr>
            <a:lstStyle/>
            <a:p>
              <a:r>
                <a:rPr lang="en-US" altLang="zh-CN" sz="1400" b="1" dirty="0" smtClean="0">
                  <a:solidFill>
                    <a:schemeClr val="bg1"/>
                  </a:solidFill>
                </a:rPr>
                <a:t>[</a:t>
              </a:r>
              <a:r>
                <a:rPr lang="en-US" altLang="zh-CN" sz="1400" b="1" dirty="0" err="1" smtClean="0">
                  <a:solidFill>
                    <a:schemeClr val="bg1"/>
                  </a:solidFill>
                </a:rPr>
                <a:t>Sadeghi</a:t>
              </a:r>
              <a:r>
                <a:rPr lang="en-US" altLang="zh-CN" sz="1400" b="1" dirty="0" smtClean="0">
                  <a:solidFill>
                    <a:schemeClr val="bg1"/>
                  </a:solidFill>
                </a:rPr>
                <a:t> 10]</a:t>
              </a:r>
              <a:endParaRPr lang="zh-CN" altLang="en-US" sz="1400" b="1" dirty="0">
                <a:solidFill>
                  <a:schemeClr val="bg1"/>
                </a:solidFill>
              </a:endParaRPr>
            </a:p>
          </p:txBody>
        </p:sp>
      </p:grpSp>
      <p:grpSp>
        <p:nvGrpSpPr>
          <p:cNvPr id="10" name="组合 9"/>
          <p:cNvGrpSpPr/>
          <p:nvPr/>
        </p:nvGrpSpPr>
        <p:grpSpPr>
          <a:xfrm>
            <a:off x="6997709" y="2209800"/>
            <a:ext cx="1500986" cy="1693566"/>
            <a:chOff x="6997709" y="2209800"/>
            <a:chExt cx="1500986" cy="1693566"/>
          </a:xfrm>
        </p:grpSpPr>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7709" y="2209800"/>
              <a:ext cx="1500986" cy="1693566"/>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7011170" y="3618263"/>
              <a:ext cx="828773" cy="270454"/>
            </a:xfrm>
            <a:prstGeom prst="rect">
              <a:avLst/>
            </a:prstGeom>
          </p:spPr>
          <p:txBody>
            <a:bodyPr wrap="none">
              <a:spAutoFit/>
            </a:bodyPr>
            <a:lstStyle/>
            <a:p>
              <a:r>
                <a:rPr lang="en-US" altLang="zh-CN" sz="1400" b="1" dirty="0" smtClean="0">
                  <a:solidFill>
                    <a:schemeClr val="bg1"/>
                  </a:solidFill>
                </a:rPr>
                <a:t>[</a:t>
              </a:r>
              <a:r>
                <a:rPr lang="en-US" altLang="zh-CN" sz="1400" b="1" dirty="0" err="1" smtClean="0">
                  <a:solidFill>
                    <a:schemeClr val="bg1"/>
                  </a:solidFill>
                </a:rPr>
                <a:t>d’Eon</a:t>
              </a:r>
              <a:r>
                <a:rPr lang="en-US" altLang="zh-CN" sz="1400" b="1" dirty="0" smtClean="0">
                  <a:solidFill>
                    <a:schemeClr val="bg1"/>
                  </a:solidFill>
                </a:rPr>
                <a:t> 11]</a:t>
              </a:r>
              <a:endParaRPr lang="zh-CN" altLang="en-US" sz="1400" b="1" dirty="0">
                <a:solidFill>
                  <a:schemeClr val="bg1"/>
                </a:solidFill>
              </a:endParaRPr>
            </a:p>
          </p:txBody>
        </p:sp>
      </p:grpSp>
    </p:spTree>
    <p:extLst>
      <p:ext uri="{BB962C8B-B14F-4D97-AF65-F5344CB8AC3E}">
        <p14:creationId xmlns:p14="http://schemas.microsoft.com/office/powerpoint/2010/main" val="39957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5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50"/>
                                        <p:tgtEl>
                                          <p:spTgt spid="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5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5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250"/>
                                        <p:tgtEl>
                                          <p:spTgt spid="3">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Acknowledgement</a:t>
            </a:r>
            <a:endParaRPr lang="zh-CN" altLang="en-US" dirty="0"/>
          </a:p>
        </p:txBody>
      </p:sp>
      <p:sp>
        <p:nvSpPr>
          <p:cNvPr id="7" name="内容占位符 6"/>
          <p:cNvSpPr>
            <a:spLocks noGrp="1"/>
          </p:cNvSpPr>
          <p:nvPr>
            <p:ph idx="1"/>
          </p:nvPr>
        </p:nvSpPr>
        <p:spPr/>
        <p:txBody>
          <a:bodyPr/>
          <a:lstStyle/>
          <a:p>
            <a:r>
              <a:rPr lang="en-US" altLang="zh-CN" sz="2800" dirty="0"/>
              <a:t>Anonymous </a:t>
            </a:r>
            <a:r>
              <a:rPr lang="en-US" altLang="zh-CN" sz="2800" dirty="0" err="1"/>
              <a:t>Siggraph</a:t>
            </a:r>
            <a:r>
              <a:rPr lang="en-US" altLang="zh-CN" sz="2800" dirty="0"/>
              <a:t> and </a:t>
            </a:r>
            <a:r>
              <a:rPr lang="en-US" altLang="zh-CN" sz="2800" dirty="0" err="1"/>
              <a:t>Siggraph</a:t>
            </a:r>
            <a:r>
              <a:rPr lang="en-US" altLang="zh-CN" sz="2800" dirty="0"/>
              <a:t> Asia reviewers </a:t>
            </a:r>
          </a:p>
          <a:p>
            <a:r>
              <a:rPr lang="en-US" altLang="zh-CN" sz="2800" dirty="0"/>
              <a:t>Ronald </a:t>
            </a:r>
            <a:r>
              <a:rPr lang="en-US" altLang="zh-CN" sz="2800" dirty="0" err="1"/>
              <a:t>Fedkiw</a:t>
            </a:r>
            <a:r>
              <a:rPr lang="en-US" altLang="zh-CN" sz="2800" dirty="0"/>
              <a:t>, </a:t>
            </a:r>
            <a:r>
              <a:rPr lang="en-US" altLang="zh-CN" sz="2800" dirty="0" err="1"/>
              <a:t>Cem</a:t>
            </a:r>
            <a:r>
              <a:rPr lang="en-US" altLang="zh-CN" sz="2800" dirty="0"/>
              <a:t> </a:t>
            </a:r>
            <a:r>
              <a:rPr lang="en-US" altLang="zh-CN" sz="2800" dirty="0" err="1"/>
              <a:t>Yuksel</a:t>
            </a:r>
            <a:r>
              <a:rPr lang="en-US" altLang="zh-CN" sz="2800" dirty="0"/>
              <a:t>, Arno </a:t>
            </a:r>
            <a:r>
              <a:rPr lang="en-US" altLang="zh-CN" sz="2800" dirty="0" err="1"/>
              <a:t>Zinke</a:t>
            </a:r>
            <a:r>
              <a:rPr lang="en-US" altLang="zh-CN" sz="2800" dirty="0"/>
              <a:t>, Steve </a:t>
            </a:r>
            <a:r>
              <a:rPr lang="en-US" altLang="zh-CN" sz="2800" dirty="0" err="1"/>
              <a:t>Marschner</a:t>
            </a:r>
            <a:r>
              <a:rPr lang="en-US" altLang="zh-CN" sz="2800" dirty="0"/>
              <a:t> </a:t>
            </a:r>
          </a:p>
          <a:p>
            <a:pPr lvl="1"/>
            <a:r>
              <a:rPr lang="en-US" altLang="zh-CN" sz="2400" dirty="0"/>
              <a:t>Sharing their hair </a:t>
            </a:r>
            <a:r>
              <a:rPr lang="en-US" altLang="zh-CN" sz="2400" dirty="0" smtClean="0"/>
              <a:t>data</a:t>
            </a:r>
          </a:p>
          <a:p>
            <a:r>
              <a:rPr lang="en-US" altLang="zh-CN" sz="2800" dirty="0" err="1" smtClean="0"/>
              <a:t>Zhong</a:t>
            </a:r>
            <a:r>
              <a:rPr lang="en-US" altLang="zh-CN" sz="2800" dirty="0" smtClean="0"/>
              <a:t> </a:t>
            </a:r>
            <a:r>
              <a:rPr lang="en-US" altLang="zh-CN" sz="2800" dirty="0" err="1" smtClean="0"/>
              <a:t>Ren</a:t>
            </a:r>
            <a:endParaRPr lang="en-US" altLang="zh-CN" sz="2800" dirty="0" smtClean="0"/>
          </a:p>
          <a:p>
            <a:pPr lvl="1"/>
            <a:r>
              <a:rPr lang="en-US" altLang="zh-CN" sz="2400" dirty="0" smtClean="0"/>
              <a:t>Useful discussion</a:t>
            </a:r>
            <a:endParaRPr lang="en-US" altLang="zh-CN" sz="2400" dirty="0"/>
          </a:p>
          <a:p>
            <a:endParaRPr lang="zh-CN" altLang="en-US" dirty="0"/>
          </a:p>
        </p:txBody>
      </p:sp>
      <p:sp>
        <p:nvSpPr>
          <p:cNvPr id="8" name="标题 1"/>
          <p:cNvSpPr txBox="1">
            <a:spLocks/>
          </p:cNvSpPr>
          <p:nvPr/>
        </p:nvSpPr>
        <p:spPr bwMode="auto">
          <a:xfrm>
            <a:off x="4800600" y="4762500"/>
            <a:ext cx="396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rgbClr val="FFFF00"/>
                </a:solidFill>
                <a:latin typeface="+mj-lt"/>
                <a:ea typeface="+mj-ea"/>
                <a:cs typeface="+mj-cs"/>
              </a:defRPr>
            </a:lvl1pPr>
            <a:lvl2pPr algn="l" rtl="0" eaLnBrk="0" fontAlgn="base" hangingPunct="0">
              <a:spcBef>
                <a:spcPct val="0"/>
              </a:spcBef>
              <a:spcAft>
                <a:spcPct val="0"/>
              </a:spcAft>
              <a:defRPr sz="4400">
                <a:solidFill>
                  <a:srgbClr val="FFFF00"/>
                </a:solidFill>
                <a:latin typeface="Calibri" pitchFamily="34" charset="0"/>
              </a:defRPr>
            </a:lvl2pPr>
            <a:lvl3pPr algn="l" rtl="0" eaLnBrk="0" fontAlgn="base" hangingPunct="0">
              <a:spcBef>
                <a:spcPct val="0"/>
              </a:spcBef>
              <a:spcAft>
                <a:spcPct val="0"/>
              </a:spcAft>
              <a:defRPr sz="4400">
                <a:solidFill>
                  <a:srgbClr val="FFFF00"/>
                </a:solidFill>
                <a:latin typeface="Calibri" pitchFamily="34" charset="0"/>
              </a:defRPr>
            </a:lvl3pPr>
            <a:lvl4pPr algn="l" rtl="0" eaLnBrk="0" fontAlgn="base" hangingPunct="0">
              <a:spcBef>
                <a:spcPct val="0"/>
              </a:spcBef>
              <a:spcAft>
                <a:spcPct val="0"/>
              </a:spcAft>
              <a:defRPr sz="4400">
                <a:solidFill>
                  <a:srgbClr val="FFFF00"/>
                </a:solidFill>
                <a:latin typeface="Calibri" pitchFamily="34" charset="0"/>
              </a:defRPr>
            </a:lvl4pPr>
            <a:lvl5pPr algn="l"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altLang="zh-CN" sz="3600" b="1" i="1" dirty="0" smtClean="0">
                <a:solidFill>
                  <a:srgbClr val="FFC000"/>
                </a:solidFill>
              </a:rPr>
              <a:t>Thank you </a:t>
            </a:r>
            <a:br>
              <a:rPr lang="en-US" altLang="zh-CN" sz="3600" b="1" i="1" dirty="0" smtClean="0">
                <a:solidFill>
                  <a:srgbClr val="FFC000"/>
                </a:solidFill>
              </a:rPr>
            </a:br>
            <a:r>
              <a:rPr lang="en-US" altLang="zh-CN" sz="3600" b="1" i="1" dirty="0" smtClean="0">
                <a:solidFill>
                  <a:srgbClr val="FFC000"/>
                </a:solidFill>
              </a:rPr>
              <a:t>for your attention.</a:t>
            </a:r>
            <a:endParaRPr lang="zh-CN" altLang="en-US" sz="3600" b="1" i="1" dirty="0">
              <a:solidFill>
                <a:srgbClr val="FFC000"/>
              </a:solidFill>
            </a:endParaRPr>
          </a:p>
        </p:txBody>
      </p:sp>
    </p:spTree>
    <p:extLst>
      <p:ext uri="{BB962C8B-B14F-4D97-AF65-F5344CB8AC3E}">
        <p14:creationId xmlns:p14="http://schemas.microsoft.com/office/powerpoint/2010/main" val="156235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Circular Gaussian </a:t>
            </a:r>
            <a:br>
              <a:rPr lang="en-US" altLang="zh-CN" dirty="0" smtClean="0"/>
            </a:br>
            <a:r>
              <a:rPr lang="en-US" altLang="zh-CN" dirty="0" err="1" smtClean="0"/>
              <a:t>vs</a:t>
            </a:r>
            <a:r>
              <a:rPr lang="en-US" altLang="zh-CN" dirty="0" smtClean="0"/>
              <a:t> Gaussian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2800" dirty="0" smtClean="0"/>
                  <a:t>1D Circular Gaussian</a:t>
                </a:r>
              </a:p>
              <a:p>
                <a:pPr lvl="1"/>
                <a:r>
                  <a:rPr lang="en-US" altLang="zh-CN" sz="2400" dirty="0" smtClean="0"/>
                  <a:t>Defined on unit circle :</a:t>
                </a:r>
                <a:r>
                  <a:rPr lang="en-US" altLang="zh-CN" sz="2400" i="1" dirty="0" smtClean="0">
                    <a:latin typeface="Cambria Math"/>
                    <a:ea typeface="Cambria Math"/>
                  </a:rPr>
                  <a:t/>
                </a:r>
                <a:br>
                  <a:rPr lang="en-US" altLang="zh-CN" sz="2400" i="1" dirty="0" smtClean="0">
                    <a:latin typeface="Cambria Math"/>
                    <a:ea typeface="Cambria Math"/>
                  </a:rPr>
                </a:br>
                <a14:m>
                  <m:oMath xmlns:m="http://schemas.openxmlformats.org/officeDocument/2006/math">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r>
                          <a:rPr lang="en-US" altLang="zh-CN" sz="2400" i="1">
                            <a:latin typeface="Cambria Math"/>
                            <a:ea typeface="Cambria Math"/>
                          </a:rPr>
                          <m:t>𝑥</m:t>
                        </m:r>
                        <m:r>
                          <a:rPr lang="en-US" altLang="zh-CN" sz="2400" i="1">
                            <a:latin typeface="Cambria Math"/>
                            <a:ea typeface="Cambria Math"/>
                          </a:rPr>
                          <m:t>;</m:t>
                        </m:r>
                        <m:r>
                          <a:rPr lang="en-US" altLang="zh-CN" sz="2400" i="1">
                            <a:latin typeface="Cambria Math"/>
                            <a:ea typeface="Cambria Math"/>
                          </a:rPr>
                          <m:t>𝑢</m:t>
                        </m:r>
                        <m:r>
                          <a:rPr lang="en-US" altLang="zh-CN" sz="2400" i="1">
                            <a:latin typeface="Cambria Math"/>
                            <a:ea typeface="Cambria Math"/>
                          </a:rPr>
                          <m:t>,</m:t>
                        </m:r>
                        <m:r>
                          <a:rPr lang="en-US" altLang="zh-CN" sz="2400" i="1">
                            <a:latin typeface="Cambria Math"/>
                            <a:ea typeface="Cambria Math"/>
                          </a:rPr>
                          <m:t>𝜆</m:t>
                        </m:r>
                      </m:e>
                    </m:d>
                    <m:r>
                      <a:rPr lang="en-US" altLang="zh-CN" sz="2400" i="1">
                        <a:latin typeface="Cambria Math"/>
                        <a:ea typeface="Cambria Math"/>
                      </a:rPr>
                      <m:t>=</m:t>
                    </m:r>
                    <m:sSup>
                      <m:sSupPr>
                        <m:ctrlPr>
                          <a:rPr lang="en-US" altLang="zh-CN" sz="2400" i="1">
                            <a:latin typeface="Cambria Math"/>
                            <a:ea typeface="Cambria Math"/>
                          </a:rPr>
                        </m:ctrlPr>
                      </m:sSupPr>
                      <m:e>
                        <m:r>
                          <a:rPr lang="en-US" altLang="zh-CN" sz="2400" i="1">
                            <a:latin typeface="Cambria Math"/>
                            <a:ea typeface="Cambria Math"/>
                          </a:rPr>
                          <m:t>𝑒</m:t>
                        </m:r>
                      </m:e>
                      <m:sup>
                        <m:f>
                          <m:fPr>
                            <m:ctrlPr>
                              <a:rPr lang="en-US" altLang="zh-CN" sz="2400" i="1">
                                <a:latin typeface="Cambria Math"/>
                                <a:ea typeface="Cambria Math"/>
                              </a:rPr>
                            </m:ctrlPr>
                          </m:fPr>
                          <m:num>
                            <m:r>
                              <a:rPr lang="en-US" altLang="zh-CN" sz="2400" i="1">
                                <a:latin typeface="Cambria Math"/>
                                <a:ea typeface="Cambria Math"/>
                              </a:rPr>
                              <m:t>2[</m:t>
                            </m:r>
                            <m:func>
                              <m:funcPr>
                                <m:ctrlPr>
                                  <a:rPr lang="en-US" altLang="zh-CN" sz="2400" i="1">
                                    <a:latin typeface="Cambria Math"/>
                                    <a:ea typeface="Cambria Math"/>
                                  </a:rPr>
                                </m:ctrlPr>
                              </m:funcPr>
                              <m:fName>
                                <m:r>
                                  <m:rPr>
                                    <m:sty m:val="p"/>
                                  </m:rPr>
                                  <a:rPr lang="en-US" altLang="zh-CN" sz="2400">
                                    <a:latin typeface="Cambria Math"/>
                                    <a:ea typeface="Cambria Math"/>
                                  </a:rPr>
                                  <m:t>cos</m:t>
                                </m:r>
                              </m:fName>
                              <m:e>
                                <m:r>
                                  <a:rPr lang="en-US" altLang="zh-CN" sz="2400" i="1">
                                    <a:latin typeface="Cambria Math"/>
                                    <a:ea typeface="Cambria Math"/>
                                  </a:rPr>
                                  <m:t>(</m:t>
                                </m:r>
                                <m:r>
                                  <a:rPr lang="en-US" altLang="zh-CN" sz="2400" i="1">
                                    <a:latin typeface="Cambria Math"/>
                                    <a:ea typeface="Cambria Math"/>
                                  </a:rPr>
                                  <m:t>𝑥</m:t>
                                </m:r>
                                <m:r>
                                  <a:rPr lang="en-US" altLang="zh-CN" sz="2400" i="1">
                                    <a:latin typeface="Cambria Math"/>
                                    <a:ea typeface="Cambria Math"/>
                                  </a:rPr>
                                  <m:t>−</m:t>
                                </m:r>
                                <m:r>
                                  <a:rPr lang="en-US" altLang="zh-CN" sz="2400" i="1">
                                    <a:latin typeface="Cambria Math"/>
                                    <a:ea typeface="Cambria Math"/>
                                  </a:rPr>
                                  <m:t>𝑢</m:t>
                                </m:r>
                                <m:r>
                                  <a:rPr lang="en-US" altLang="zh-CN" sz="2400" i="1">
                                    <a:latin typeface="Cambria Math"/>
                                    <a:ea typeface="Cambria Math"/>
                                  </a:rPr>
                                  <m:t>)</m:t>
                                </m:r>
                              </m:e>
                            </m:func>
                            <m:r>
                              <a:rPr lang="en-US" altLang="zh-CN" sz="2400" i="1">
                                <a:latin typeface="Cambria Math"/>
                                <a:ea typeface="Cambria Math"/>
                              </a:rPr>
                              <m:t>−1]</m:t>
                            </m:r>
                          </m:num>
                          <m:den>
                            <m:sSup>
                              <m:sSupPr>
                                <m:ctrlPr>
                                  <a:rPr lang="en-US" altLang="zh-CN" sz="2400" i="1">
                                    <a:latin typeface="Cambria Math"/>
                                    <a:ea typeface="Cambria Math"/>
                                  </a:rPr>
                                </m:ctrlPr>
                              </m:sSupPr>
                              <m:e>
                                <m:r>
                                  <a:rPr lang="en-US" altLang="zh-CN" sz="2400" i="1">
                                    <a:latin typeface="Cambria Math"/>
                                    <a:ea typeface="Cambria Math"/>
                                  </a:rPr>
                                  <m:t>𝜆</m:t>
                                </m:r>
                              </m:e>
                              <m:sup>
                                <m:r>
                                  <a:rPr lang="en-US" altLang="zh-CN" sz="2400" i="1">
                                    <a:latin typeface="Cambria Math"/>
                                    <a:ea typeface="Cambria Math"/>
                                  </a:rPr>
                                  <m:t>2</m:t>
                                </m:r>
                              </m:sup>
                            </m:sSup>
                          </m:den>
                        </m:f>
                      </m:sup>
                    </m:sSup>
                  </m:oMath>
                </a14:m>
                <a:endParaRPr lang="en-US" altLang="zh-CN" sz="2400" dirty="0"/>
              </a:p>
              <a:p>
                <a:pPr lvl="1"/>
                <a14:m>
                  <m:oMath xmlns:m="http://schemas.openxmlformats.org/officeDocument/2006/math">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r>
                          <a:rPr lang="en-US" altLang="zh-CN" sz="2400" b="0" i="1" smtClean="0">
                            <a:latin typeface="Cambria Math"/>
                            <a:ea typeface="Cambria Math"/>
                          </a:rPr>
                          <m:t>𝑥</m:t>
                        </m:r>
                        <m:r>
                          <a:rPr lang="en-US" altLang="zh-CN" sz="2400" i="1">
                            <a:latin typeface="Cambria Math"/>
                            <a:ea typeface="Cambria Math"/>
                          </a:rPr>
                          <m:t>;</m:t>
                        </m:r>
                        <m:r>
                          <a:rPr lang="en-US" altLang="zh-CN" sz="2400" b="0" i="1" smtClean="0">
                            <a:latin typeface="Cambria Math"/>
                            <a:ea typeface="Cambria Math"/>
                          </a:rPr>
                          <m:t>−</m:t>
                        </m:r>
                        <m:r>
                          <a:rPr lang="en-US" altLang="zh-CN" sz="2400" b="0" i="1" smtClean="0">
                            <a:latin typeface="Cambria Math"/>
                            <a:ea typeface="Cambria Math"/>
                          </a:rPr>
                          <m:t>𝜋</m:t>
                        </m:r>
                        <m:r>
                          <a:rPr lang="en-US" altLang="zh-CN" sz="2400" i="1">
                            <a:latin typeface="Cambria Math"/>
                            <a:ea typeface="Cambria Math"/>
                          </a:rPr>
                          <m:t>,</m:t>
                        </m:r>
                        <m:r>
                          <a:rPr lang="en-US" altLang="zh-CN" sz="2400" i="1">
                            <a:latin typeface="Cambria Math"/>
                            <a:ea typeface="Cambria Math"/>
                          </a:rPr>
                          <m:t>𝜆</m:t>
                        </m:r>
                      </m:e>
                    </m:d>
                    <m:r>
                      <a:rPr lang="en-US" altLang="zh-CN" sz="2400" b="0" i="1" smtClean="0">
                        <a:latin typeface="Cambria Math"/>
                        <a:ea typeface="Cambria Math"/>
                      </a:rPr>
                      <m:t>=</m:t>
                    </m:r>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r>
                          <a:rPr lang="en-US" altLang="zh-CN" sz="2400" b="0" i="1" smtClean="0">
                            <a:latin typeface="Cambria Math"/>
                            <a:ea typeface="Cambria Math"/>
                          </a:rPr>
                          <m:t>𝑥</m:t>
                        </m:r>
                        <m:r>
                          <a:rPr lang="en-US" altLang="zh-CN" sz="2400" i="1">
                            <a:latin typeface="Cambria Math"/>
                            <a:ea typeface="Cambria Math"/>
                          </a:rPr>
                          <m:t>;</m:t>
                        </m:r>
                        <m:r>
                          <a:rPr lang="en-US" altLang="zh-CN" sz="2400" b="0" i="1" smtClean="0">
                            <a:latin typeface="Cambria Math"/>
                            <a:ea typeface="Cambria Math"/>
                          </a:rPr>
                          <m:t>𝜋</m:t>
                        </m:r>
                        <m:r>
                          <a:rPr lang="en-US" altLang="zh-CN" sz="2400" i="1">
                            <a:latin typeface="Cambria Math"/>
                            <a:ea typeface="Cambria Math"/>
                          </a:rPr>
                          <m:t>,</m:t>
                        </m:r>
                        <m:r>
                          <a:rPr lang="en-US" altLang="zh-CN" sz="2400" i="1">
                            <a:latin typeface="Cambria Math"/>
                            <a:ea typeface="Cambria Math"/>
                          </a:rPr>
                          <m:t>𝜆</m:t>
                        </m:r>
                      </m:e>
                    </m:d>
                    <m:r>
                      <a:rPr lang="en-US" altLang="zh-CN" sz="2400" b="0" i="1" smtClean="0">
                        <a:latin typeface="Cambria Math"/>
                        <a:ea typeface="Cambria Math"/>
                      </a:rPr>
                      <m:t>=</m:t>
                    </m:r>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r>
                          <a:rPr lang="en-US" altLang="zh-CN" sz="2400" i="1">
                            <a:latin typeface="Cambria Math"/>
                            <a:ea typeface="Cambria Math"/>
                          </a:rPr>
                          <m:t>𝑥</m:t>
                        </m:r>
                        <m:r>
                          <a:rPr lang="en-US" altLang="zh-CN" sz="2400" i="1">
                            <a:latin typeface="Cambria Math"/>
                            <a:ea typeface="Cambria Math"/>
                          </a:rPr>
                          <m:t>;3</m:t>
                        </m:r>
                        <m:r>
                          <a:rPr lang="en-US" altLang="zh-CN" sz="2400" i="1">
                            <a:latin typeface="Cambria Math"/>
                            <a:ea typeface="Cambria Math"/>
                          </a:rPr>
                          <m:t>𝜋</m:t>
                        </m:r>
                        <m:r>
                          <a:rPr lang="en-US" altLang="zh-CN" sz="2400" i="1">
                            <a:latin typeface="Cambria Math"/>
                            <a:ea typeface="Cambria Math"/>
                          </a:rPr>
                          <m:t>,</m:t>
                        </m:r>
                        <m:r>
                          <a:rPr lang="en-US" altLang="zh-CN" sz="2400" i="1">
                            <a:latin typeface="Cambria Math"/>
                            <a:ea typeface="Cambria Math"/>
                          </a:rPr>
                          <m:t>𝜆</m:t>
                        </m:r>
                      </m:e>
                    </m:d>
                    <m:r>
                      <a:rPr lang="en-US" altLang="zh-CN" sz="2400" b="0" i="1" smtClean="0">
                        <a:latin typeface="Cambria Math"/>
                        <a:ea typeface="Cambria Math"/>
                      </a:rPr>
                      <m:t>=…</m:t>
                    </m:r>
                  </m:oMath>
                </a14:m>
                <a:endParaRPr lang="en-US" altLang="zh-CN" sz="2400" dirty="0"/>
              </a:p>
              <a:p>
                <a:r>
                  <a:rPr lang="en-US" altLang="zh-CN" sz="2800" dirty="0" smtClean="0"/>
                  <a:t>1D Gaussian </a:t>
                </a:r>
              </a:p>
              <a:p>
                <a:pPr lvl="1"/>
                <a:r>
                  <a:rPr lang="en-US" altLang="zh-CN" sz="2400" dirty="0" smtClean="0"/>
                  <a:t>Defined on x-axis </a:t>
                </a:r>
                <a:br>
                  <a:rPr lang="en-US" altLang="zh-CN" sz="2400" dirty="0" smtClean="0"/>
                </a:br>
                <a14:m>
                  <m:oMath xmlns:m="http://schemas.openxmlformats.org/officeDocument/2006/math">
                    <m:r>
                      <a:rPr lang="en-US" altLang="zh-CN" sz="2400" b="0" i="1" smtClean="0">
                        <a:latin typeface="Cambria Math"/>
                        <a:ea typeface="Cambria Math"/>
                      </a:rPr>
                      <m:t>𝑔</m:t>
                    </m:r>
                    <m:d>
                      <m:dPr>
                        <m:ctrlPr>
                          <a:rPr lang="en-US" altLang="zh-CN" sz="2400" i="1">
                            <a:latin typeface="Cambria Math"/>
                            <a:ea typeface="Cambria Math"/>
                          </a:rPr>
                        </m:ctrlPr>
                      </m:dPr>
                      <m:e>
                        <m:r>
                          <a:rPr lang="en-US" altLang="zh-CN" sz="2400" i="1">
                            <a:latin typeface="Cambria Math"/>
                            <a:ea typeface="Cambria Math"/>
                          </a:rPr>
                          <m:t>𝑥</m:t>
                        </m:r>
                        <m:r>
                          <a:rPr lang="en-US" altLang="zh-CN" sz="2400" i="1">
                            <a:latin typeface="Cambria Math"/>
                            <a:ea typeface="Cambria Math"/>
                          </a:rPr>
                          <m:t>;</m:t>
                        </m:r>
                        <m:r>
                          <a:rPr lang="en-US" altLang="zh-CN" sz="2400" i="1">
                            <a:latin typeface="Cambria Math"/>
                            <a:ea typeface="Cambria Math"/>
                          </a:rPr>
                          <m:t>𝑢</m:t>
                        </m:r>
                        <m:r>
                          <a:rPr lang="en-US" altLang="zh-CN" sz="2400" i="1">
                            <a:latin typeface="Cambria Math"/>
                            <a:ea typeface="Cambria Math"/>
                          </a:rPr>
                          <m:t>,</m:t>
                        </m:r>
                        <m:r>
                          <a:rPr lang="en-US" altLang="zh-CN" sz="2400" i="1">
                            <a:latin typeface="Cambria Math"/>
                            <a:ea typeface="Cambria Math"/>
                          </a:rPr>
                          <m:t>𝜆</m:t>
                        </m:r>
                      </m:e>
                    </m:d>
                    <m:r>
                      <a:rPr lang="en-US" altLang="zh-CN" sz="2400" i="1">
                        <a:latin typeface="Cambria Math"/>
                        <a:ea typeface="Cambria Math"/>
                      </a:rPr>
                      <m:t>=</m:t>
                    </m:r>
                    <m:sSup>
                      <m:sSupPr>
                        <m:ctrlPr>
                          <a:rPr lang="en-US" altLang="zh-CN" sz="2400" i="1">
                            <a:latin typeface="Cambria Math"/>
                            <a:ea typeface="Cambria Math"/>
                          </a:rPr>
                        </m:ctrlPr>
                      </m:sSupPr>
                      <m:e>
                        <m:r>
                          <a:rPr lang="en-US" altLang="zh-CN" sz="2400" i="1">
                            <a:latin typeface="Cambria Math"/>
                            <a:ea typeface="Cambria Math"/>
                          </a:rPr>
                          <m:t>𝑒</m:t>
                        </m:r>
                      </m:e>
                      <m:sup>
                        <m:f>
                          <m:fPr>
                            <m:ctrlPr>
                              <a:rPr lang="en-US" altLang="zh-CN" sz="2400" i="1">
                                <a:latin typeface="Cambria Math"/>
                                <a:ea typeface="Cambria Math"/>
                              </a:rPr>
                            </m:ctrlPr>
                          </m:fPr>
                          <m:num>
                            <m:sSup>
                              <m:sSupPr>
                                <m:ctrlPr>
                                  <a:rPr lang="en-US" altLang="zh-CN" sz="2400" b="0" i="1" smtClean="0">
                                    <a:latin typeface="Cambria Math"/>
                                    <a:ea typeface="Cambria Math"/>
                                  </a:rPr>
                                </m:ctrlPr>
                              </m:sSupPr>
                              <m:e>
                                <m:r>
                                  <a:rPr lang="en-US" altLang="zh-CN" sz="2400" b="0" i="1" smtClean="0">
                                    <a:latin typeface="Cambria Math"/>
                                    <a:ea typeface="Cambria Math"/>
                                  </a:rPr>
                                  <m:t>−</m:t>
                                </m:r>
                                <m:d>
                                  <m:dPr>
                                    <m:ctrlPr>
                                      <a:rPr lang="en-US" altLang="zh-CN" sz="2400" i="1">
                                        <a:latin typeface="Cambria Math"/>
                                        <a:ea typeface="Cambria Math"/>
                                      </a:rPr>
                                    </m:ctrlPr>
                                  </m:dPr>
                                  <m:e>
                                    <m:r>
                                      <a:rPr lang="en-US" altLang="zh-CN" sz="2400" i="1">
                                        <a:latin typeface="Cambria Math"/>
                                        <a:ea typeface="Cambria Math"/>
                                      </a:rPr>
                                      <m:t>𝑥</m:t>
                                    </m:r>
                                    <m:r>
                                      <a:rPr lang="en-US" altLang="zh-CN" sz="2400" i="1">
                                        <a:latin typeface="Cambria Math"/>
                                        <a:ea typeface="Cambria Math"/>
                                      </a:rPr>
                                      <m:t>−</m:t>
                                    </m:r>
                                    <m:r>
                                      <a:rPr lang="en-US" altLang="zh-CN" sz="2400" i="1">
                                        <a:latin typeface="Cambria Math"/>
                                        <a:ea typeface="Cambria Math"/>
                                      </a:rPr>
                                      <m:t>𝑢</m:t>
                                    </m:r>
                                  </m:e>
                                </m:d>
                              </m:e>
                              <m:sup>
                                <m:r>
                                  <a:rPr lang="en-US" altLang="zh-CN" sz="2400" b="0" i="1" smtClean="0">
                                    <a:latin typeface="Cambria Math"/>
                                    <a:ea typeface="Cambria Math"/>
                                  </a:rPr>
                                  <m:t>2</m:t>
                                </m:r>
                              </m:sup>
                            </m:sSup>
                            <m:r>
                              <a:rPr lang="en-US" altLang="zh-CN" sz="2400" i="1">
                                <a:latin typeface="Cambria Math"/>
                                <a:ea typeface="Cambria Math"/>
                              </a:rPr>
                              <m:t>]</m:t>
                            </m:r>
                          </m:num>
                          <m:den>
                            <m:sSup>
                              <m:sSupPr>
                                <m:ctrlPr>
                                  <a:rPr lang="en-US" altLang="zh-CN" sz="2400" i="1">
                                    <a:latin typeface="Cambria Math"/>
                                    <a:ea typeface="Cambria Math"/>
                                  </a:rPr>
                                </m:ctrlPr>
                              </m:sSupPr>
                              <m:e>
                                <m:r>
                                  <a:rPr lang="en-US" altLang="zh-CN" sz="2400" i="1">
                                    <a:latin typeface="Cambria Math"/>
                                    <a:ea typeface="Cambria Math"/>
                                  </a:rPr>
                                  <m:t>𝜆</m:t>
                                </m:r>
                              </m:e>
                              <m:sup>
                                <m:r>
                                  <a:rPr lang="en-US" altLang="zh-CN" sz="2400" i="1">
                                    <a:latin typeface="Cambria Math"/>
                                    <a:ea typeface="Cambria Math"/>
                                  </a:rPr>
                                  <m:t>2</m:t>
                                </m:r>
                              </m:sup>
                            </m:sSup>
                          </m:den>
                        </m:f>
                      </m:sup>
                    </m:sSup>
                  </m:oMath>
                </a14:m>
                <a:endParaRPr lang="en-US" altLang="zh-CN" sz="2400" dirty="0" smtClean="0"/>
              </a:p>
              <a:p>
                <a:pPr lvl="1"/>
                <a14:m>
                  <m:oMath xmlns:m="http://schemas.openxmlformats.org/officeDocument/2006/math">
                    <m:r>
                      <a:rPr lang="en-US" altLang="zh-CN" sz="2400" b="0" i="1" smtClean="0">
                        <a:latin typeface="Cambria Math"/>
                        <a:ea typeface="Cambria Math"/>
                      </a:rPr>
                      <m:t>𝑔</m:t>
                    </m:r>
                    <m:d>
                      <m:dPr>
                        <m:ctrlPr>
                          <a:rPr lang="en-US" altLang="zh-CN" sz="2400" i="1">
                            <a:latin typeface="Cambria Math"/>
                            <a:ea typeface="Cambria Math"/>
                          </a:rPr>
                        </m:ctrlPr>
                      </m:dPr>
                      <m:e>
                        <m:r>
                          <a:rPr lang="en-US" altLang="zh-CN" sz="2400" b="0" i="1" smtClean="0">
                            <a:latin typeface="Cambria Math"/>
                            <a:ea typeface="Cambria Math"/>
                          </a:rPr>
                          <m:t>𝑥</m:t>
                        </m:r>
                        <m:r>
                          <a:rPr lang="en-US" altLang="zh-CN" sz="2400" i="1">
                            <a:latin typeface="Cambria Math"/>
                            <a:ea typeface="Cambria Math"/>
                          </a:rPr>
                          <m:t>;</m:t>
                        </m:r>
                        <m:r>
                          <a:rPr lang="en-US" altLang="zh-CN" sz="2400" b="0" i="1" smtClean="0">
                            <a:latin typeface="Cambria Math"/>
                            <a:ea typeface="Cambria Math"/>
                          </a:rPr>
                          <m:t>−</m:t>
                        </m:r>
                        <m:r>
                          <a:rPr lang="en-US" altLang="zh-CN" sz="2400" b="0" i="1" smtClean="0">
                            <a:latin typeface="Cambria Math"/>
                            <a:ea typeface="Cambria Math"/>
                          </a:rPr>
                          <m:t>𝜋</m:t>
                        </m:r>
                        <m:r>
                          <a:rPr lang="en-US" altLang="zh-CN" sz="2400" i="1">
                            <a:latin typeface="Cambria Math"/>
                            <a:ea typeface="Cambria Math"/>
                          </a:rPr>
                          <m:t>,</m:t>
                        </m:r>
                        <m:r>
                          <a:rPr lang="en-US" altLang="zh-CN" sz="2400" i="1">
                            <a:latin typeface="Cambria Math"/>
                            <a:ea typeface="Cambria Math"/>
                          </a:rPr>
                          <m:t>𝜆</m:t>
                        </m:r>
                      </m:e>
                    </m:d>
                    <m:r>
                      <a:rPr lang="en-US" altLang="zh-CN" sz="2400" b="0" i="1" smtClean="0">
                        <a:latin typeface="Cambria Math"/>
                        <a:ea typeface="Cambria Math"/>
                      </a:rPr>
                      <m:t>≠</m:t>
                    </m:r>
                    <m:r>
                      <a:rPr lang="en-US" altLang="zh-CN" sz="2400" b="0" i="1" smtClean="0">
                        <a:latin typeface="Cambria Math"/>
                        <a:ea typeface="Cambria Math"/>
                      </a:rPr>
                      <m:t>𝑔</m:t>
                    </m:r>
                    <m:d>
                      <m:dPr>
                        <m:ctrlPr>
                          <a:rPr lang="en-US" altLang="zh-CN" sz="2400" i="1">
                            <a:latin typeface="Cambria Math"/>
                            <a:ea typeface="Cambria Math"/>
                          </a:rPr>
                        </m:ctrlPr>
                      </m:dPr>
                      <m:e>
                        <m:r>
                          <a:rPr lang="en-US" altLang="zh-CN" sz="2400" b="0" i="1" smtClean="0">
                            <a:latin typeface="Cambria Math"/>
                            <a:ea typeface="Cambria Math"/>
                          </a:rPr>
                          <m:t>𝑥</m:t>
                        </m:r>
                        <m:r>
                          <a:rPr lang="en-US" altLang="zh-CN" sz="2400" i="1">
                            <a:latin typeface="Cambria Math"/>
                            <a:ea typeface="Cambria Math"/>
                          </a:rPr>
                          <m:t>;</m:t>
                        </m:r>
                        <m:r>
                          <a:rPr lang="en-US" altLang="zh-CN" sz="2400" b="0" i="1" smtClean="0">
                            <a:latin typeface="Cambria Math"/>
                            <a:ea typeface="Cambria Math"/>
                          </a:rPr>
                          <m:t>𝜋</m:t>
                        </m:r>
                        <m:r>
                          <a:rPr lang="en-US" altLang="zh-CN" sz="2400" i="1">
                            <a:latin typeface="Cambria Math"/>
                            <a:ea typeface="Cambria Math"/>
                          </a:rPr>
                          <m:t>,</m:t>
                        </m:r>
                        <m:r>
                          <a:rPr lang="en-US" altLang="zh-CN" sz="2400" i="1">
                            <a:latin typeface="Cambria Math"/>
                            <a:ea typeface="Cambria Math"/>
                          </a:rPr>
                          <m:t>𝜆</m:t>
                        </m:r>
                      </m:e>
                    </m:d>
                  </m:oMath>
                </a14:m>
                <a:endParaRPr lang="en-US" altLang="zh-CN" sz="2400" dirty="0"/>
              </a:p>
              <a:p>
                <a:pPr lvl="1"/>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259" t="-12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14453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nvSpPr>
        <p:spPr bwMode="auto">
          <a:xfrm>
            <a:off x="1103243" y="3046681"/>
            <a:ext cx="4459357" cy="827522"/>
          </a:xfrm>
          <a:prstGeom prst="rect">
            <a:avLst/>
          </a:prstGeom>
          <a:solidFill>
            <a:srgbClr val="FFC000"/>
          </a:solidFill>
          <a:ln w="28575" algn="ctr">
            <a:solidFill>
              <a:schemeClr val="bg1"/>
            </a:solidFill>
            <a:miter lim="800000"/>
            <a:headEnd/>
            <a:tailEnd/>
          </a:ln>
          <a:effectLst/>
        </p:spPr>
        <p:txBody>
          <a:bodyPr wrap="square" anchor="ctr">
            <a:spAutoFit/>
          </a:bodyPr>
          <a:lstStyle/>
          <a:p>
            <a:endParaRPr lang="zh-CN" altLang="en-US" dirty="0"/>
          </a:p>
        </p:txBody>
      </p:sp>
      <p:sp>
        <p:nvSpPr>
          <p:cNvPr id="23" name="Rectangle 4"/>
          <p:cNvSpPr>
            <a:spLocks noChangeArrowheads="1"/>
          </p:cNvSpPr>
          <p:nvPr/>
        </p:nvSpPr>
        <p:spPr bwMode="auto">
          <a:xfrm>
            <a:off x="4300044" y="3193742"/>
            <a:ext cx="762000"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a:t>Single Scattering</a:t>
            </a:r>
            <a:br>
              <a:rPr lang="en-US" altLang="zh-CN" dirty="0"/>
            </a:br>
            <a:r>
              <a:rPr lang="en-US" altLang="zh-CN" dirty="0"/>
              <a:t>Integral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447801"/>
                <a:ext cx="8229600" cy="990599"/>
              </a:xfrm>
            </p:spPr>
            <p:txBody>
              <a:bodyPr/>
              <a:lstStyle/>
              <a:p>
                <a:pPr marL="0" indent="0">
                  <a:buNone/>
                </a:pPr>
                <a14:m>
                  <m:oMathPara xmlns:m="http://schemas.openxmlformats.org/officeDocument/2006/math">
                    <m:oMathParaPr>
                      <m:jc m:val="centerGroup"/>
                    </m:oMathParaPr>
                    <m:oMath xmlns:m="http://schemas.openxmlformats.org/officeDocument/2006/math">
                      <m:nary>
                        <m:naryPr>
                          <m:ctrlPr>
                            <a:rPr lang="en-US" altLang="zh-CN" sz="2400" i="1" smtClean="0">
                              <a:latin typeface="Cambria Math"/>
                              <a:ea typeface="Cambria Math"/>
                            </a:rPr>
                          </m:ctrlPr>
                        </m:naryPr>
                        <m:sub>
                          <m:r>
                            <m:rPr>
                              <m:sty m:val="p"/>
                              <m:brk m:alnAt="23"/>
                            </m:rPr>
                            <a:rPr lang="el-GR" altLang="zh-CN" sz="2400" i="1">
                              <a:latin typeface="Cambria Math"/>
                              <a:ea typeface="Cambria Math"/>
                            </a:rPr>
                            <m:t>Ω</m:t>
                          </m:r>
                        </m:sub>
                        <m:sup/>
                        <m:e>
                          <m:sSub>
                            <m:sSubPr>
                              <m:ctrlPr>
                                <a:rPr lang="en-US" altLang="zh-CN" sz="2400" i="1">
                                  <a:effectLst>
                                    <a:outerShdw blurRad="38100" dist="38100" dir="2700000" algn="tl">
                                      <a:srgbClr val="000000">
                                        <a:alpha val="43137"/>
                                      </a:srgbClr>
                                    </a:outerShdw>
                                  </a:effectLst>
                                  <a:latin typeface="Cambria Math"/>
                                  <a:ea typeface="Cambria Math"/>
                                </a:rPr>
                              </m:ctrlPr>
                            </m:sSubPr>
                            <m:e>
                              <m:r>
                                <a:rPr lang="en-US" altLang="zh-CN" sz="2400" i="1">
                                  <a:effectLst>
                                    <a:outerShdw blurRad="38100" dist="38100" dir="2700000" algn="tl">
                                      <a:srgbClr val="000000">
                                        <a:alpha val="43137"/>
                                      </a:srgbClr>
                                    </a:outerShdw>
                                  </a:effectLst>
                                  <a:latin typeface="Cambria Math"/>
                                  <a:ea typeface="Cambria Math"/>
                                </a:rPr>
                                <m:t>𝐺</m:t>
                              </m:r>
                            </m:e>
                            <m:sub>
                              <m:r>
                                <a:rPr lang="en-US" altLang="zh-CN" sz="2400" i="1">
                                  <a:effectLst>
                                    <a:outerShdw blurRad="38100" dist="38100" dir="2700000" algn="tl">
                                      <a:srgbClr val="000000">
                                        <a:alpha val="43137"/>
                                      </a:srgbClr>
                                    </a:outerShdw>
                                  </a:effectLst>
                                  <a:latin typeface="Cambria Math"/>
                                  <a:ea typeface="Cambria Math"/>
                                </a:rPr>
                                <m:t>𝑗</m:t>
                              </m:r>
                            </m:sub>
                          </m:sSub>
                          <m:d>
                            <m:dPr>
                              <m:ctrlPr>
                                <a:rPr lang="en-US" altLang="zh-CN" sz="2400" i="1">
                                  <a:effectLst>
                                    <a:outerShdw blurRad="38100" dist="38100" dir="2700000" algn="tl">
                                      <a:srgbClr val="000000">
                                        <a:alpha val="43137"/>
                                      </a:srgbClr>
                                    </a:outerShdw>
                                  </a:effectLst>
                                  <a:latin typeface="Cambria Math"/>
                                  <a:ea typeface="Cambria Math"/>
                                </a:rPr>
                              </m:ctrlPr>
                            </m:dPr>
                            <m:e>
                              <m:r>
                                <a:rPr lang="en-US" altLang="zh-CN" sz="2400" i="1">
                                  <a:effectLst>
                                    <a:outerShdw blurRad="38100" dist="38100" dir="2700000" algn="tl">
                                      <a:srgbClr val="000000">
                                        <a:alpha val="43137"/>
                                      </a:srgbClr>
                                    </a:outerShdw>
                                  </a:effectLst>
                                  <a:latin typeface="Cambria Math"/>
                                  <a:ea typeface="Cambria Math"/>
                                </a:rPr>
                                <m:t>𝜔</m:t>
                              </m:r>
                              <m:r>
                                <a:rPr lang="en-US" altLang="zh-CN" sz="2400" i="1" baseline="-25000">
                                  <a:effectLst>
                                    <a:outerShdw blurRad="38100" dist="38100" dir="2700000" algn="tl">
                                      <a:srgbClr val="000000">
                                        <a:alpha val="43137"/>
                                      </a:srgbClr>
                                    </a:outerShdw>
                                  </a:effectLst>
                                  <a:latin typeface="Cambria Math"/>
                                  <a:ea typeface="Cambria Math"/>
                                </a:rPr>
                                <m:t>𝑖</m:t>
                              </m:r>
                            </m:e>
                          </m:d>
                          <m:r>
                            <a:rPr lang="en-US" altLang="zh-CN" sz="2400" i="1">
                              <a:latin typeface="Cambria Math"/>
                              <a:ea typeface="Cambria Math"/>
                            </a:rPr>
                            <m:t>𝑆</m:t>
                          </m:r>
                          <m:d>
                            <m:dPr>
                              <m:ctrlPr>
                                <a:rPr lang="en-US" altLang="zh-CN" sz="2400" i="1">
                                  <a:latin typeface="Cambria Math"/>
                                  <a:ea typeface="Cambria Math"/>
                                </a:rPr>
                              </m:ctrlPr>
                            </m:dPr>
                            <m:e>
                              <m:r>
                                <a:rPr lang="en-US" altLang="zh-CN" sz="2400" i="1">
                                  <a:latin typeface="Cambria Math"/>
                                  <a:ea typeface="Cambria Math"/>
                                </a:rPr>
                                <m:t>𝜔</m:t>
                              </m:r>
                              <m:r>
                                <a:rPr lang="en-US" altLang="zh-CN" sz="2400" i="1" baseline="-25000">
                                  <a:latin typeface="Cambria Math"/>
                                  <a:ea typeface="Cambria Math"/>
                                </a:rPr>
                                <m:t>𝑖</m:t>
                              </m:r>
                              <m:r>
                                <a:rPr lang="en-US" altLang="zh-CN" sz="2400" i="1">
                                  <a:latin typeface="Cambria Math"/>
                                  <a:ea typeface="Cambria Math"/>
                                </a:rPr>
                                <m:t>,</m:t>
                              </m:r>
                              <m:r>
                                <a:rPr lang="en-US" altLang="zh-CN" sz="2400" i="1">
                                  <a:latin typeface="Cambria Math"/>
                                  <a:ea typeface="Cambria Math"/>
                                </a:rPr>
                                <m:t>𝜔</m:t>
                              </m:r>
                              <m:r>
                                <a:rPr lang="en-US" altLang="zh-CN" sz="2400" i="1" baseline="-25000">
                                  <a:latin typeface="Cambria Math"/>
                                  <a:ea typeface="Cambria Math"/>
                                </a:rPr>
                                <m:t>𝑜</m:t>
                              </m:r>
                            </m:e>
                          </m:d>
                          <m:func>
                            <m:funcPr>
                              <m:ctrlPr>
                                <a:rPr lang="en-US" altLang="zh-CN" sz="2400" i="1">
                                  <a:latin typeface="Cambria Math"/>
                                  <a:ea typeface="Cambria Math"/>
                                </a:rPr>
                              </m:ctrlPr>
                            </m:funcPr>
                            <m:fName>
                              <m:r>
                                <m:rPr>
                                  <m:sty m:val="p"/>
                                </m:rPr>
                                <a:rPr lang="en-US" altLang="zh-CN" sz="2400">
                                  <a:latin typeface="Cambria Math"/>
                                  <a:ea typeface="Cambria Math"/>
                                </a:rPr>
                                <m:t>cos</m:t>
                              </m:r>
                            </m:fName>
                            <m:e>
                              <m:r>
                                <a:rPr lang="en-US" altLang="zh-CN" sz="2400" i="1">
                                  <a:latin typeface="Cambria Math"/>
                                  <a:ea typeface="Cambria Math"/>
                                </a:rPr>
                                <m:t>𝜃</m:t>
                              </m:r>
                              <m:r>
                                <a:rPr lang="en-US" altLang="zh-CN" sz="2400" i="1" baseline="-25000">
                                  <a:latin typeface="Cambria Math"/>
                                  <a:ea typeface="Cambria Math"/>
                                </a:rPr>
                                <m:t>𝑖</m:t>
                              </m:r>
                            </m:e>
                          </m:func>
                          <m:r>
                            <a:rPr lang="en-US" altLang="zh-CN" sz="2400" i="1">
                              <a:latin typeface="Cambria Math"/>
                              <a:ea typeface="Cambria Math"/>
                            </a:rPr>
                            <m:t>𝑑</m:t>
                          </m:r>
                          <m:r>
                            <a:rPr lang="en-US" altLang="zh-CN" sz="2400" i="1">
                              <a:latin typeface="Cambria Math"/>
                              <a:ea typeface="Cambria Math"/>
                            </a:rPr>
                            <m:t>𝜔</m:t>
                          </m:r>
                          <m:r>
                            <a:rPr lang="en-US" altLang="zh-CN" sz="2400" i="1" baseline="-25000">
                              <a:latin typeface="Cambria Math"/>
                              <a:ea typeface="Cambria Math"/>
                            </a:rPr>
                            <m:t>𝑖</m:t>
                          </m:r>
                        </m:e>
                      </m:nary>
                    </m:oMath>
                  </m:oMathPara>
                </a14:m>
                <a:endParaRPr lang="en-US" altLang="zh-CN" sz="2400" dirty="0" smtClean="0"/>
              </a:p>
              <a:p>
                <a:pPr marL="0" indent="0">
                  <a:buNone/>
                </a:pPr>
                <a:endParaRPr lang="en-US" altLang="zh-CN" sz="1800" dirty="0"/>
              </a:p>
              <a:p>
                <a:pPr marL="0" indent="0">
                  <a:buNone/>
                </a:pP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447801"/>
                <a:ext cx="8229600" cy="990599"/>
              </a:xfr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内容占位符 2"/>
              <p:cNvSpPr txBox="1">
                <a:spLocks/>
              </p:cNvSpPr>
              <p:nvPr/>
            </p:nvSpPr>
            <p:spPr bwMode="auto">
              <a:xfrm>
                <a:off x="3993932" y="3962400"/>
                <a:ext cx="4267200" cy="8649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a:ea typeface="Cambria Math"/>
                            </a:rPr>
                          </m:ctrlPr>
                        </m:sSubPr>
                        <m:e>
                          <m:r>
                            <m:rPr>
                              <m:nor/>
                            </m:rPr>
                            <a:rPr lang="en-US" altLang="zh-CN" sz="2400" b="1">
                              <a:latin typeface="Cambria Math"/>
                              <a:ea typeface="Cambria Math"/>
                            </a:rPr>
                            <m:t>N</m:t>
                          </m:r>
                        </m:e>
                        <m:sub>
                          <m:r>
                            <a:rPr lang="en-US" altLang="zh-CN" sz="2400" b="1" i="1">
                              <a:latin typeface="Cambria Math"/>
                              <a:ea typeface="Cambria Math"/>
                            </a:rPr>
                            <m:t>𝒕</m:t>
                          </m:r>
                        </m:sub>
                      </m:sSub>
                      <m:d>
                        <m:dPr>
                          <m:ctrlPr>
                            <a:rPr lang="en-US" altLang="zh-CN" sz="2400" b="1" i="1">
                              <a:latin typeface="Cambria Math"/>
                              <a:ea typeface="Cambria Math"/>
                            </a:rPr>
                          </m:ctrlPr>
                        </m:dPr>
                        <m:e>
                          <m:r>
                            <a:rPr lang="en-US" altLang="zh-CN" sz="2400" b="1" i="1">
                              <a:latin typeface="Cambria Math"/>
                              <a:ea typeface="Cambria Math"/>
                            </a:rPr>
                            <m:t>⋅</m:t>
                          </m:r>
                        </m:e>
                      </m:d>
                      <m:r>
                        <a:rPr lang="en-US" altLang="zh-CN" sz="2400" b="0" i="1" smtClean="0">
                          <a:latin typeface="Cambria Math"/>
                          <a:ea typeface="Cambria Math"/>
                        </a:rPr>
                        <m:t>=</m:t>
                      </m:r>
                      <m:nary>
                        <m:naryPr>
                          <m:ctrlPr>
                            <a:rPr lang="el-GR" altLang="zh-CN" sz="1800" i="1">
                              <a:latin typeface="Cambria Math"/>
                              <a:ea typeface="Cambria Math"/>
                            </a:rPr>
                          </m:ctrlPr>
                        </m:naryPr>
                        <m:sub/>
                        <m:sup/>
                        <m:e>
                          <m:sSub>
                            <m:sSubPr>
                              <m:ctrlPr>
                                <a:rPr lang="en-US" altLang="zh-CN" sz="1800" i="1">
                                  <a:latin typeface="Cambria Math"/>
                                  <a:ea typeface="Cambria Math"/>
                                </a:rPr>
                              </m:ctrlPr>
                            </m:sSubPr>
                            <m:e>
                              <m:r>
                                <a:rPr lang="en-US" altLang="zh-CN" sz="1800" i="1">
                                  <a:latin typeface="Cambria Math"/>
                                  <a:ea typeface="Cambria Math"/>
                                </a:rPr>
                                <m:t>𝑁</m:t>
                              </m:r>
                            </m:e>
                            <m:sub>
                              <m:r>
                                <a:rPr lang="en-US" altLang="zh-CN" sz="1800" i="1">
                                  <a:latin typeface="Cambria Math"/>
                                  <a:ea typeface="Cambria Math"/>
                                </a:rPr>
                                <m:t>𝑡</m:t>
                              </m:r>
                            </m:sub>
                          </m:sSub>
                          <m:d>
                            <m:dPr>
                              <m:ctrlPr>
                                <a:rPr lang="en-US" altLang="zh-CN" sz="1800" i="1">
                                  <a:latin typeface="Cambria Math"/>
                                  <a:ea typeface="Cambria Math"/>
                                </a:rPr>
                              </m:ctrlPr>
                            </m:dPr>
                            <m:e>
                              <m:sSub>
                                <m:sSubPr>
                                  <m:ctrlPr>
                                    <a:rPr lang="en-US" altLang="zh-CN" sz="1800" i="1">
                                      <a:latin typeface="Cambria Math"/>
                                      <a:ea typeface="Cambria Math"/>
                                    </a:rPr>
                                  </m:ctrlPr>
                                </m:sSubPr>
                                <m:e>
                                  <m:r>
                                    <a:rPr lang="en-US" altLang="zh-CN" sz="1800" i="1">
                                      <a:latin typeface="Cambria Math"/>
                                      <a:ea typeface="Cambria Math"/>
                                    </a:rPr>
                                    <m:t>𝜙</m:t>
                                  </m:r>
                                </m:e>
                                <m:sub>
                                  <m:r>
                                    <a:rPr lang="en-US" altLang="zh-CN" sz="1800" i="1">
                                      <a:latin typeface="Cambria Math"/>
                                      <a:ea typeface="Cambria Math"/>
                                    </a:rPr>
                                    <m:t>𝑖</m:t>
                                  </m:r>
                                </m:sub>
                              </m:sSub>
                              <m:r>
                                <a:rPr lang="en-US" altLang="zh-CN" sz="1800" i="1">
                                  <a:latin typeface="Cambria Math"/>
                                  <a:ea typeface="Cambria Math"/>
                                </a:rPr>
                                <m:t>−</m:t>
                              </m:r>
                              <m:sSub>
                                <m:sSubPr>
                                  <m:ctrlPr>
                                    <a:rPr lang="en-US" altLang="zh-CN" sz="1800" i="1">
                                      <a:latin typeface="Cambria Math"/>
                                      <a:ea typeface="Cambria Math"/>
                                    </a:rPr>
                                  </m:ctrlPr>
                                </m:sSubPr>
                                <m:e>
                                  <m:r>
                                    <a:rPr lang="en-US" altLang="zh-CN" sz="1800" i="1">
                                      <a:latin typeface="Cambria Math"/>
                                      <a:ea typeface="Cambria Math"/>
                                    </a:rPr>
                                    <m:t>𝜙</m:t>
                                  </m:r>
                                </m:e>
                                <m:sub>
                                  <m:r>
                                    <a:rPr lang="en-US" altLang="zh-CN" sz="1800" i="1">
                                      <a:latin typeface="Cambria Math"/>
                                      <a:ea typeface="Cambria Math"/>
                                    </a:rPr>
                                    <m:t>𝑜</m:t>
                                  </m:r>
                                </m:sub>
                              </m:sSub>
                            </m:e>
                          </m:d>
                        </m:e>
                      </m:nary>
                      <m:sSup>
                        <m:sSupPr>
                          <m:ctrlPr>
                            <a:rPr lang="en-US" altLang="zh-CN" sz="1800" i="1">
                              <a:latin typeface="Cambria Math"/>
                              <a:ea typeface="Cambria Math"/>
                            </a:rPr>
                          </m:ctrlPr>
                        </m:sSupPr>
                        <m:e>
                          <m:r>
                            <a:rPr lang="en-US" altLang="zh-CN" sz="1800" i="1">
                              <a:latin typeface="Cambria Math"/>
                              <a:ea typeface="Cambria Math"/>
                            </a:rPr>
                            <m:t>𝑔</m:t>
                          </m:r>
                        </m:e>
                        <m:sup>
                          <m:r>
                            <a:rPr lang="en-US" altLang="zh-CN" sz="1800" i="1">
                              <a:latin typeface="Cambria Math"/>
                              <a:ea typeface="Cambria Math"/>
                            </a:rPr>
                            <m:t>𝑐</m:t>
                          </m:r>
                        </m:sup>
                      </m:sSup>
                      <m:d>
                        <m:dPr>
                          <m:ctrlPr>
                            <a:rPr lang="en-US" altLang="zh-CN" sz="1800" i="1">
                              <a:latin typeface="Cambria Math"/>
                              <a:ea typeface="Cambria Math"/>
                            </a:rPr>
                          </m:ctrlPr>
                        </m:dPr>
                        <m:e>
                          <m:sSub>
                            <m:sSubPr>
                              <m:ctrlPr>
                                <a:rPr lang="en-US" altLang="zh-CN" sz="1800" i="1">
                                  <a:latin typeface="Cambria Math"/>
                                  <a:ea typeface="Cambria Math"/>
                                </a:rPr>
                              </m:ctrlPr>
                            </m:sSubPr>
                            <m:e>
                              <m:r>
                                <a:rPr lang="en-US" altLang="zh-CN" sz="1800" i="1">
                                  <a:latin typeface="Cambria Math"/>
                                  <a:ea typeface="Cambria Math"/>
                                </a:rPr>
                                <m:t>𝜙</m:t>
                              </m:r>
                            </m:e>
                            <m:sub>
                              <m:r>
                                <a:rPr lang="en-US" altLang="zh-CN" sz="1800" i="1">
                                  <a:latin typeface="Cambria Math"/>
                                  <a:ea typeface="Cambria Math"/>
                                </a:rPr>
                                <m:t>𝑖</m:t>
                              </m:r>
                            </m:sub>
                          </m:sSub>
                        </m:e>
                      </m:d>
                      <m:r>
                        <a:rPr lang="en-US" altLang="zh-CN" sz="1800" i="1">
                          <a:latin typeface="Cambria Math"/>
                          <a:ea typeface="Cambria Math"/>
                        </a:rPr>
                        <m:t>𝑑</m:t>
                      </m:r>
                      <m:sSub>
                        <m:sSubPr>
                          <m:ctrlPr>
                            <a:rPr lang="en-US" altLang="zh-CN" sz="1800" i="1">
                              <a:latin typeface="Cambria Math"/>
                              <a:ea typeface="Cambria Math"/>
                            </a:rPr>
                          </m:ctrlPr>
                        </m:sSubPr>
                        <m:e>
                          <m:r>
                            <a:rPr lang="en-US" altLang="zh-CN" sz="1800" i="1">
                              <a:latin typeface="Cambria Math"/>
                              <a:ea typeface="Cambria Math"/>
                            </a:rPr>
                            <m:t>𝜙</m:t>
                          </m:r>
                        </m:e>
                        <m:sub>
                          <m:r>
                            <a:rPr lang="en-US" altLang="zh-CN" sz="1800" i="1">
                              <a:latin typeface="Cambria Math"/>
                              <a:ea typeface="Cambria Math"/>
                            </a:rPr>
                            <m:t>𝑖</m:t>
                          </m:r>
                        </m:sub>
                      </m:sSub>
                    </m:oMath>
                  </m:oMathPara>
                </a14:m>
                <a:endParaRPr lang="zh-CN" altLang="en-US" dirty="0"/>
              </a:p>
            </p:txBody>
          </p:sp>
        </mc:Choice>
        <mc:Fallback xmlns="">
          <p:sp>
            <p:nvSpPr>
              <p:cNvPr id="10" name="内容占位符 2"/>
              <p:cNvSpPr txBox="1">
                <a:spLocks noRot="1" noChangeAspect="1" noMove="1" noResize="1" noEditPoints="1" noAdjustHandles="1" noChangeArrowheads="1" noChangeShapeType="1" noTextEdit="1"/>
              </p:cNvSpPr>
              <p:nvPr/>
            </p:nvSpPr>
            <p:spPr bwMode="auto">
              <a:xfrm>
                <a:off x="3993932" y="3962400"/>
                <a:ext cx="4267200" cy="864919"/>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内容占位符 2"/>
              <p:cNvSpPr txBox="1">
                <a:spLocks/>
              </p:cNvSpPr>
              <p:nvPr/>
            </p:nvSpPr>
            <p:spPr bwMode="auto">
              <a:xfrm>
                <a:off x="538655" y="4724400"/>
                <a:ext cx="8894797" cy="205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sSub>
                      <m:sSubPr>
                        <m:ctrlPr>
                          <a:rPr lang="en-US" altLang="zh-CN" sz="2400" i="1" smtClean="0">
                            <a:effectLst>
                              <a:outerShdw blurRad="38100" dist="38100" dir="2700000" algn="tl">
                                <a:srgbClr val="000000">
                                  <a:alpha val="43137"/>
                                </a:srgbClr>
                              </a:outerShdw>
                            </a:effectLst>
                            <a:latin typeface="Cambria Math"/>
                            <a:ea typeface="Cambria Math"/>
                          </a:rPr>
                        </m:ctrlPr>
                      </m:sSubPr>
                      <m:e>
                        <m:r>
                          <a:rPr lang="en-US" altLang="zh-CN" sz="2400" i="1">
                            <a:effectLst>
                              <a:outerShdw blurRad="38100" dist="38100" dir="2700000" algn="tl">
                                <a:srgbClr val="000000">
                                  <a:alpha val="43137"/>
                                </a:srgbClr>
                              </a:outerShdw>
                            </a:effectLst>
                            <a:latin typeface="Cambria Math"/>
                            <a:ea typeface="Cambria Math"/>
                          </a:rPr>
                          <m:t>𝐺</m:t>
                        </m:r>
                      </m:e>
                      <m:sub>
                        <m:r>
                          <a:rPr lang="en-US" altLang="zh-CN" sz="2400" i="1">
                            <a:effectLst>
                              <a:outerShdw blurRad="38100" dist="38100" dir="2700000" algn="tl">
                                <a:srgbClr val="000000">
                                  <a:alpha val="43137"/>
                                </a:srgbClr>
                              </a:outerShdw>
                            </a:effectLst>
                            <a:latin typeface="Cambria Math"/>
                            <a:ea typeface="Cambria Math"/>
                          </a:rPr>
                          <m:t>𝑗</m:t>
                        </m:r>
                      </m:sub>
                    </m:sSub>
                    <m:d>
                      <m:dPr>
                        <m:ctrlPr>
                          <a:rPr lang="en-US" altLang="zh-CN" sz="2400" i="1">
                            <a:effectLst>
                              <a:outerShdw blurRad="38100" dist="38100" dir="2700000" algn="tl">
                                <a:srgbClr val="000000">
                                  <a:alpha val="43137"/>
                                </a:srgbClr>
                              </a:outerShdw>
                            </a:effectLst>
                            <a:latin typeface="Cambria Math"/>
                            <a:ea typeface="Cambria Math"/>
                          </a:rPr>
                        </m:ctrlPr>
                      </m:dPr>
                      <m:e>
                        <m:r>
                          <a:rPr lang="en-US" altLang="zh-CN" sz="2400" i="1">
                            <a:effectLst>
                              <a:outerShdw blurRad="38100" dist="38100" dir="2700000" algn="tl">
                                <a:srgbClr val="000000">
                                  <a:alpha val="43137"/>
                                </a:srgbClr>
                              </a:outerShdw>
                            </a:effectLst>
                            <a:latin typeface="Cambria Math"/>
                            <a:ea typeface="Cambria Math"/>
                          </a:rPr>
                          <m:t>𝜔</m:t>
                        </m:r>
                        <m:r>
                          <a:rPr lang="en-US" altLang="zh-CN" sz="2400" i="1" baseline="-25000">
                            <a:effectLst>
                              <a:outerShdw blurRad="38100" dist="38100" dir="2700000" algn="tl">
                                <a:srgbClr val="000000">
                                  <a:alpha val="43137"/>
                                </a:srgbClr>
                              </a:outerShdw>
                            </a:effectLst>
                            <a:latin typeface="Cambria Math"/>
                            <a:ea typeface="Cambria Math"/>
                          </a:rPr>
                          <m:t>𝑖</m:t>
                        </m:r>
                      </m:e>
                    </m:d>
                  </m:oMath>
                </a14:m>
                <a:r>
                  <a:rPr lang="en-US" altLang="zh-CN" sz="2400" dirty="0" smtClean="0"/>
                  <a:t>=</a:t>
                </a:r>
                <a14:m>
                  <m:oMath xmlns:m="http://schemas.openxmlformats.org/officeDocument/2006/math">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𝑖</m:t>
                            </m:r>
                          </m:sub>
                        </m:sSub>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𝜃</m:t>
                            </m:r>
                          </m:e>
                          <m:sub>
                            <m:r>
                              <a:rPr lang="en-US" altLang="zh-CN" sz="2400" b="0" i="1" smtClean="0">
                                <a:latin typeface="Cambria Math"/>
                                <a:ea typeface="Cambria Math"/>
                              </a:rPr>
                              <m:t>𝑗</m:t>
                            </m:r>
                          </m:sub>
                        </m:sSub>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𝜆</m:t>
                            </m:r>
                          </m:e>
                          <m:sub>
                            <m:r>
                              <a:rPr lang="en-US" altLang="zh-CN" sz="2400" b="0" i="1" smtClean="0">
                                <a:latin typeface="Cambria Math"/>
                                <a:ea typeface="Cambria Math"/>
                              </a:rPr>
                              <m:t>𝑗</m:t>
                            </m:r>
                          </m:sub>
                        </m:sSub>
                      </m:e>
                    </m:d>
                    <m:r>
                      <a:rPr lang="en-US" altLang="zh-CN" sz="2400" i="1">
                        <a:latin typeface="Cambria Math"/>
                        <a:ea typeface="Cambria Math"/>
                      </a:rPr>
                      <m:t>⋅</m:t>
                    </m:r>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b="0" i="1" smtClean="0">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b="0" i="1" smtClean="0">
                                <a:latin typeface="Cambria Math"/>
                                <a:ea typeface="Cambria Math"/>
                              </a:rPr>
                              <m:t>𝑗</m:t>
                            </m:r>
                          </m:sub>
                        </m:sSub>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𝜆</m:t>
                            </m:r>
                          </m:e>
                          <m:sub>
                            <m:r>
                              <a:rPr lang="en-US" altLang="zh-CN" sz="2400" b="0" i="1" smtClean="0">
                                <a:latin typeface="Cambria Math"/>
                                <a:ea typeface="Cambria Math"/>
                              </a:rPr>
                              <m:t>𝑗</m:t>
                            </m:r>
                          </m:sub>
                        </m:sSub>
                        <m:r>
                          <a:rPr lang="en-US" altLang="zh-CN" sz="2400" b="0" i="1" smtClean="0">
                            <a:latin typeface="Cambria Math"/>
                            <a:ea typeface="Cambria Math"/>
                          </a:rPr>
                          <m:t>′</m:t>
                        </m:r>
                      </m:e>
                    </m:d>
                  </m:oMath>
                </a14:m>
                <a:r>
                  <a:rPr lang="en-US" altLang="zh-CN" sz="2400" dirty="0" smtClean="0"/>
                  <a:t>: SRBF </a:t>
                </a:r>
                <a:r>
                  <a:rPr lang="en-US" altLang="zh-CN" sz="2400" dirty="0" err="1" smtClean="0"/>
                  <a:t>seperation</a:t>
                </a:r>
                <a:endParaRPr lang="en-US" altLang="zh-CN" sz="2400" dirty="0" smtClean="0"/>
              </a:p>
              <a:p>
                <a14:m>
                  <m:oMath xmlns:m="http://schemas.openxmlformats.org/officeDocument/2006/math">
                    <m:r>
                      <a:rPr lang="en-US" altLang="zh-CN" sz="2400" i="1">
                        <a:latin typeface="Cambria Math"/>
                        <a:ea typeface="Cambria Math"/>
                      </a:rPr>
                      <m:t>𝑆</m:t>
                    </m:r>
                    <m:d>
                      <m:dPr>
                        <m:ctrlPr>
                          <a:rPr lang="en-US" altLang="zh-CN" sz="2400" i="1">
                            <a:latin typeface="Cambria Math"/>
                            <a:ea typeface="Cambria Math"/>
                          </a:rPr>
                        </m:ctrlPr>
                      </m:dPr>
                      <m:e>
                        <m:r>
                          <a:rPr lang="en-US" altLang="zh-CN" sz="2400" i="1">
                            <a:latin typeface="Cambria Math"/>
                            <a:ea typeface="Cambria Math"/>
                          </a:rPr>
                          <m:t>𝜔</m:t>
                        </m:r>
                        <m:r>
                          <a:rPr lang="en-US" altLang="zh-CN" sz="2400" i="1" baseline="-25000">
                            <a:latin typeface="Cambria Math"/>
                            <a:ea typeface="Cambria Math"/>
                          </a:rPr>
                          <m:t>𝑖</m:t>
                        </m:r>
                        <m:r>
                          <a:rPr lang="en-US" altLang="zh-CN" sz="2400" i="1">
                            <a:latin typeface="Cambria Math"/>
                            <a:ea typeface="Cambria Math"/>
                          </a:rPr>
                          <m:t>,</m:t>
                        </m:r>
                        <m:r>
                          <a:rPr lang="en-US" altLang="zh-CN" sz="2400" i="1">
                            <a:latin typeface="Cambria Math"/>
                            <a:ea typeface="Cambria Math"/>
                          </a:rPr>
                          <m:t>𝜔</m:t>
                        </m:r>
                        <m:r>
                          <a:rPr lang="en-US" altLang="zh-CN" sz="2400" i="1" baseline="-25000">
                            <a:latin typeface="Cambria Math"/>
                            <a:ea typeface="Cambria Math"/>
                          </a:rPr>
                          <m:t>𝑜</m:t>
                        </m:r>
                      </m:e>
                    </m:d>
                    <m:r>
                      <a:rPr lang="en-US" altLang="zh-CN" sz="2400" b="0" i="1" smtClean="0">
                        <a:latin typeface="Cambria Math"/>
                        <a:ea typeface="Cambria Math"/>
                      </a:rPr>
                      <m:t>=</m:t>
                    </m:r>
                    <m:nary>
                      <m:naryPr>
                        <m:chr m:val="∑"/>
                        <m:subHide m:val="on"/>
                        <m:supHide m:val="on"/>
                        <m:ctrlPr>
                          <a:rPr lang="en-US" altLang="zh-CN" sz="2400" i="1">
                            <a:latin typeface="Cambria Math"/>
                            <a:ea typeface="Cambria Math"/>
                          </a:rPr>
                        </m:ctrlPr>
                      </m:naryPr>
                      <m:sub/>
                      <m:sup/>
                      <m:e>
                        <m:f>
                          <m:fPr>
                            <m:type m:val="lin"/>
                            <m:ctrlPr>
                              <a:rPr lang="en-US" altLang="zh-CN" sz="2400" i="1">
                                <a:latin typeface="Cambria Math"/>
                                <a:ea typeface="Cambria Math"/>
                              </a:rPr>
                            </m:ctrlPr>
                          </m:fPr>
                          <m:num>
                            <m:sSub>
                              <m:sSubPr>
                                <m:ctrlPr>
                                  <a:rPr lang="en-US" altLang="zh-CN" sz="2400" i="1">
                                    <a:latin typeface="Cambria Math"/>
                                    <a:ea typeface="Cambria Math"/>
                                  </a:rPr>
                                </m:ctrlPr>
                              </m:sSubPr>
                              <m:e>
                                <m:r>
                                  <a:rPr lang="en-US" altLang="zh-CN" sz="2400" i="1">
                                    <a:latin typeface="Cambria Math"/>
                                    <a:ea typeface="Cambria Math"/>
                                  </a:rPr>
                                  <m:t>𝑀</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h</m:t>
                                    </m:r>
                                  </m:sub>
                                </m:sSub>
                              </m:e>
                            </m:d>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𝑜</m:t>
                                    </m:r>
                                  </m:sub>
                                </m:sSub>
                              </m:e>
                            </m:d>
                          </m:num>
                          <m:den>
                            <m:func>
                              <m:funcPr>
                                <m:ctrlPr>
                                  <a:rPr lang="en-US" altLang="zh-CN" sz="2400" i="1">
                                    <a:latin typeface="Cambria Math"/>
                                    <a:ea typeface="Cambria Math"/>
                                  </a:rPr>
                                </m:ctrlPr>
                              </m:funcPr>
                              <m:fName>
                                <m:sSup>
                                  <m:sSupPr>
                                    <m:ctrlPr>
                                      <a:rPr lang="en-US" altLang="zh-CN" sz="2400" i="1">
                                        <a:latin typeface="Cambria Math"/>
                                        <a:ea typeface="Cambria Math"/>
                                      </a:rPr>
                                    </m:ctrlPr>
                                  </m:sSupPr>
                                  <m:e>
                                    <m:r>
                                      <m:rPr>
                                        <m:sty m:val="p"/>
                                      </m:rPr>
                                      <a:rPr lang="en-US" altLang="zh-CN" sz="2400">
                                        <a:latin typeface="Cambria Math"/>
                                        <a:ea typeface="Cambria Math"/>
                                      </a:rPr>
                                      <m:t>cos</m:t>
                                    </m:r>
                                  </m:e>
                                  <m:sup>
                                    <m:r>
                                      <a:rPr lang="en-US" altLang="zh-CN" sz="2400" i="1">
                                        <a:latin typeface="Cambria Math"/>
                                        <a:ea typeface="Cambria Math"/>
                                      </a:rPr>
                                      <m:t>2</m:t>
                                    </m:r>
                                  </m:sup>
                                </m:sSup>
                              </m:fName>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𝑑</m:t>
                                    </m:r>
                                  </m:sub>
                                </m:sSub>
                              </m:e>
                            </m:func>
                          </m:den>
                        </m:f>
                      </m:e>
                    </m:nary>
                  </m:oMath>
                </a14:m>
                <a:r>
                  <a:rPr lang="en-US" altLang="zh-CN" sz="2400" dirty="0" smtClean="0"/>
                  <a:t>: scattering </a:t>
                </a:r>
                <a:r>
                  <a:rPr lang="en-US" altLang="zh-CN" sz="2400" dirty="0" err="1" smtClean="0"/>
                  <a:t>func</a:t>
                </a:r>
                <a:r>
                  <a:rPr lang="en-US" altLang="zh-CN" sz="2400" dirty="0" smtClean="0"/>
                  <a:t>. </a:t>
                </a:r>
                <a:r>
                  <a:rPr lang="en-US" altLang="zh-CN" sz="2400" dirty="0"/>
                  <a:t>d</a:t>
                </a:r>
                <a:r>
                  <a:rPr lang="en-US" altLang="zh-CN" sz="2400" dirty="0" smtClean="0"/>
                  <a:t>ef.</a:t>
                </a:r>
              </a:p>
              <a:p>
                <a:r>
                  <a:rPr lang="en-US" altLang="zh-CN" sz="2400" dirty="0" smtClean="0"/>
                  <a:t>Two dimensional integral over </a:t>
                </a:r>
                <a14:m>
                  <m:oMath xmlns:m="http://schemas.openxmlformats.org/officeDocument/2006/math">
                    <m:sSub>
                      <m:sSubPr>
                        <m:ctrlPr>
                          <a:rPr lang="en-US" altLang="zh-CN" sz="2400" b="0" i="1" smtClean="0">
                            <a:latin typeface="Cambria Math"/>
                          </a:rPr>
                        </m:ctrlPr>
                      </m:sSubPr>
                      <m:e>
                        <m:r>
                          <a:rPr lang="en-US" altLang="zh-CN" sz="2400" b="0" i="1" smtClean="0">
                            <a:latin typeface="Cambria Math"/>
                          </a:rPr>
                          <m:t>𝜃</m:t>
                        </m:r>
                      </m:e>
                      <m:sub>
                        <m:r>
                          <a:rPr lang="en-US" altLang="zh-CN" sz="2400" b="0" i="1" smtClean="0">
                            <a:latin typeface="Cambria Math"/>
                          </a:rPr>
                          <m:t>𝑖</m:t>
                        </m:r>
                      </m:sub>
                    </m:sSub>
                  </m:oMath>
                </a14:m>
                <a:r>
                  <a:rPr lang="en-US" altLang="zh-CN" sz="2400" dirty="0" smtClean="0"/>
                  <a:t> and </a:t>
                </a:r>
                <a14:m>
                  <m:oMath xmlns:m="http://schemas.openxmlformats.org/officeDocument/2006/math">
                    <m:sSub>
                      <m:sSubPr>
                        <m:ctrlPr>
                          <a:rPr lang="en-US" altLang="zh-CN" sz="2400" b="0" i="1" smtClean="0">
                            <a:latin typeface="Cambria Math"/>
                          </a:rPr>
                        </m:ctrlPr>
                      </m:sSubPr>
                      <m:e>
                        <m:r>
                          <a:rPr lang="en-US" altLang="zh-CN" sz="2400" b="0" i="1" smtClean="0">
                            <a:latin typeface="Cambria Math"/>
                          </a:rPr>
                          <m:t>𝜙</m:t>
                        </m:r>
                      </m:e>
                      <m:sub>
                        <m:r>
                          <a:rPr lang="en-US" altLang="zh-CN" sz="2400" b="0" i="1" smtClean="0">
                            <a:latin typeface="Cambria Math"/>
                          </a:rPr>
                          <m:t>𝑖</m:t>
                        </m:r>
                      </m:sub>
                    </m:sSub>
                  </m:oMath>
                </a14:m>
                <a:endParaRPr lang="en-US" altLang="zh-CN" sz="2400" dirty="0" smtClean="0"/>
              </a:p>
            </p:txBody>
          </p:sp>
        </mc:Choice>
        <mc:Fallback xmlns="">
          <p:sp>
            <p:nvSpPr>
              <p:cNvPr id="11" name="内容占位符 2"/>
              <p:cNvSpPr txBox="1">
                <a:spLocks noRot="1" noChangeAspect="1" noMove="1" noResize="1" noEditPoints="1" noAdjustHandles="1" noChangeArrowheads="1" noChangeShapeType="1" noTextEdit="1"/>
              </p:cNvSpPr>
              <p:nvPr/>
            </p:nvSpPr>
            <p:spPr bwMode="auto">
              <a:xfrm>
                <a:off x="538655" y="4724400"/>
                <a:ext cx="8894797" cy="2057400"/>
              </a:xfrm>
              <a:prstGeom prst="rect">
                <a:avLst/>
              </a:prstGeom>
              <a:blipFill rotWithShape="1">
                <a:blip r:embed="rId4"/>
                <a:stretch>
                  <a:fillRect l="-891" t="-53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内容占位符 2"/>
              <p:cNvSpPr txBox="1">
                <a:spLocks/>
              </p:cNvSpPr>
              <p:nvPr/>
            </p:nvSpPr>
            <p:spPr bwMode="auto">
              <a:xfrm>
                <a:off x="-228600" y="2133600"/>
                <a:ext cx="9819289" cy="990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a:ea typeface="Cambria Math"/>
                        </a:rPr>
                        <m:t>=</m:t>
                      </m:r>
                      <m:nary>
                        <m:naryPr>
                          <m:ctrlPr>
                            <a:rPr lang="en-US" altLang="zh-CN" sz="2400" i="1" smtClean="0">
                              <a:latin typeface="Cambria Math"/>
                              <a:ea typeface="Cambria Math"/>
                            </a:rPr>
                          </m:ctrlPr>
                        </m:naryPr>
                        <m:sub>
                          <m:r>
                            <m:rPr>
                              <m:sty m:val="p"/>
                              <m:brk m:alnAt="23"/>
                            </m:rPr>
                            <a:rPr lang="el-GR" altLang="zh-CN" sz="2400" i="1">
                              <a:latin typeface="Cambria Math"/>
                              <a:ea typeface="Cambria Math"/>
                            </a:rPr>
                            <m:t>Ω</m:t>
                          </m:r>
                        </m:sub>
                        <m:sup/>
                        <m:e>
                          <m:d>
                            <m:dPr>
                              <m:ctrlPr>
                                <a:rPr lang="en-US" altLang="zh-CN" sz="2400" i="1">
                                  <a:latin typeface="Cambria Math"/>
                                  <a:ea typeface="Cambria Math"/>
                                </a:rPr>
                              </m:ctrlPr>
                            </m:dPr>
                            <m:e>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𝑖</m:t>
                                      </m:r>
                                    </m:sub>
                                  </m:sSub>
                                </m:e>
                              </m:d>
                              <m:r>
                                <a:rPr lang="en-US" altLang="zh-CN" sz="2400" i="1">
                                  <a:latin typeface="Cambria Math"/>
                                  <a:ea typeface="Cambria Math"/>
                                </a:rPr>
                                <m:t>⋅</m:t>
                              </m:r>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e>
                              </m:d>
                            </m:e>
                          </m:d>
                          <m:d>
                            <m:dPr>
                              <m:ctrlPr>
                                <a:rPr lang="en-US" altLang="zh-CN" sz="2400" i="1">
                                  <a:latin typeface="Cambria Math"/>
                                  <a:ea typeface="Cambria Math"/>
                                </a:rPr>
                              </m:ctrlPr>
                            </m:dPr>
                            <m:e>
                              <m:nary>
                                <m:naryPr>
                                  <m:chr m:val="∑"/>
                                  <m:subHide m:val="on"/>
                                  <m:supHide m:val="on"/>
                                  <m:ctrlPr>
                                    <a:rPr lang="en-US" altLang="zh-CN" sz="2400" i="1">
                                      <a:latin typeface="Cambria Math"/>
                                      <a:ea typeface="Cambria Math"/>
                                    </a:rPr>
                                  </m:ctrlPr>
                                </m:naryPr>
                                <m:sub/>
                                <m:sup/>
                                <m:e>
                                  <m:f>
                                    <m:fPr>
                                      <m:type m:val="lin"/>
                                      <m:ctrlPr>
                                        <a:rPr lang="en-US" altLang="zh-CN" sz="2400" i="1">
                                          <a:latin typeface="Cambria Math"/>
                                          <a:ea typeface="Cambria Math"/>
                                        </a:rPr>
                                      </m:ctrlPr>
                                    </m:fPr>
                                    <m:num>
                                      <m:sSub>
                                        <m:sSubPr>
                                          <m:ctrlPr>
                                            <a:rPr lang="en-US" altLang="zh-CN" sz="2400" i="1">
                                              <a:latin typeface="Cambria Math"/>
                                              <a:ea typeface="Cambria Math"/>
                                            </a:rPr>
                                          </m:ctrlPr>
                                        </m:sSubPr>
                                        <m:e>
                                          <m:r>
                                            <a:rPr lang="en-US" altLang="zh-CN" sz="2400" i="1">
                                              <a:latin typeface="Cambria Math"/>
                                              <a:ea typeface="Cambria Math"/>
                                            </a:rPr>
                                            <m:t>𝑀</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h</m:t>
                                              </m:r>
                                            </m:sub>
                                          </m:sSub>
                                        </m:e>
                                      </m:d>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𝑜</m:t>
                                              </m:r>
                                            </m:sub>
                                          </m:sSub>
                                        </m:e>
                                      </m:d>
                                    </m:num>
                                    <m:den>
                                      <m:func>
                                        <m:funcPr>
                                          <m:ctrlPr>
                                            <a:rPr lang="en-US" altLang="zh-CN" sz="2400" i="1">
                                              <a:latin typeface="Cambria Math"/>
                                              <a:ea typeface="Cambria Math"/>
                                            </a:rPr>
                                          </m:ctrlPr>
                                        </m:funcPr>
                                        <m:fName>
                                          <m:sSup>
                                            <m:sSupPr>
                                              <m:ctrlPr>
                                                <a:rPr lang="en-US" altLang="zh-CN" sz="2400" i="1">
                                                  <a:latin typeface="Cambria Math"/>
                                                  <a:ea typeface="Cambria Math"/>
                                                </a:rPr>
                                              </m:ctrlPr>
                                            </m:sSupPr>
                                            <m:e>
                                              <m:r>
                                                <m:rPr>
                                                  <m:sty m:val="p"/>
                                                </m:rPr>
                                                <a:rPr lang="en-US" altLang="zh-CN" sz="2400">
                                                  <a:latin typeface="Cambria Math"/>
                                                  <a:ea typeface="Cambria Math"/>
                                                </a:rPr>
                                                <m:t>cos</m:t>
                                              </m:r>
                                            </m:e>
                                            <m:sup>
                                              <m:r>
                                                <a:rPr lang="en-US" altLang="zh-CN" sz="2400" i="1">
                                                  <a:latin typeface="Cambria Math"/>
                                                  <a:ea typeface="Cambria Math"/>
                                                </a:rPr>
                                                <m:t>2</m:t>
                                              </m:r>
                                            </m:sup>
                                          </m:sSup>
                                        </m:fName>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𝑑</m:t>
                                              </m:r>
                                            </m:sub>
                                          </m:sSub>
                                        </m:e>
                                      </m:func>
                                    </m:den>
                                  </m:f>
                                </m:e>
                              </m:nary>
                            </m:e>
                          </m:d>
                          <m:func>
                            <m:funcPr>
                              <m:ctrlPr>
                                <a:rPr lang="en-US" altLang="zh-CN" sz="2400" i="1">
                                  <a:latin typeface="Cambria Math"/>
                                  <a:ea typeface="Cambria Math"/>
                                </a:rPr>
                              </m:ctrlPr>
                            </m:funcPr>
                            <m:fName>
                              <m:r>
                                <m:rPr>
                                  <m:sty m:val="p"/>
                                </m:rPr>
                                <a:rPr lang="en-US" altLang="zh-CN" sz="2400">
                                  <a:latin typeface="Cambria Math"/>
                                  <a:ea typeface="Cambria Math"/>
                                </a:rPr>
                                <m:t>cos</m:t>
                              </m:r>
                            </m:fName>
                            <m:e>
                              <m:r>
                                <a:rPr lang="en-US" altLang="zh-CN" sz="2400" i="1">
                                  <a:latin typeface="Cambria Math"/>
                                  <a:ea typeface="Cambria Math"/>
                                </a:rPr>
                                <m:t>𝜃</m:t>
                              </m:r>
                              <m:r>
                                <a:rPr lang="en-US" altLang="zh-CN" sz="2400" i="1" baseline="-25000">
                                  <a:latin typeface="Cambria Math"/>
                                  <a:ea typeface="Cambria Math"/>
                                </a:rPr>
                                <m:t>𝑖</m:t>
                              </m:r>
                            </m:e>
                          </m:func>
                          <m:r>
                            <a:rPr lang="en-US" altLang="zh-CN" sz="2400" i="1">
                              <a:latin typeface="Cambria Math"/>
                              <a:ea typeface="Cambria Math"/>
                            </a:rPr>
                            <m:t>𝑑</m:t>
                          </m:r>
                          <m:r>
                            <a:rPr lang="en-US" altLang="zh-CN" sz="2400" i="1">
                              <a:latin typeface="Cambria Math"/>
                              <a:ea typeface="Cambria Math"/>
                            </a:rPr>
                            <m:t>𝜔</m:t>
                          </m:r>
                          <m:r>
                            <a:rPr lang="en-US" altLang="zh-CN" sz="2400" i="1" baseline="-25000">
                              <a:latin typeface="Cambria Math"/>
                              <a:ea typeface="Cambria Math"/>
                            </a:rPr>
                            <m:t>𝑖</m:t>
                          </m:r>
                        </m:e>
                      </m:nary>
                    </m:oMath>
                  </m:oMathPara>
                </a14:m>
                <a:endParaRPr lang="en-US" altLang="zh-CN" sz="2400" dirty="0" smtClean="0"/>
              </a:p>
              <a:p>
                <a:pPr marL="0" indent="0">
                  <a:buFont typeface="Arial" pitchFamily="34" charset="0"/>
                  <a:buNone/>
                </a:pPr>
                <a:endParaRPr lang="en-US" altLang="zh-CN" sz="1800" dirty="0"/>
              </a:p>
              <a:p>
                <a:pPr marL="0" indent="0">
                  <a:buFont typeface="Arial" pitchFamily="34" charset="0"/>
                  <a:buNone/>
                </a:pPr>
                <a:endParaRPr lang="zh-CN" altLang="en-US" sz="2400" dirty="0"/>
              </a:p>
            </p:txBody>
          </p:sp>
        </mc:Choice>
        <mc:Fallback xmlns="">
          <p:sp>
            <p:nvSpPr>
              <p:cNvPr id="14" name="内容占位符 2"/>
              <p:cNvSpPr txBox="1">
                <a:spLocks noRot="1" noChangeAspect="1" noMove="1" noResize="1" noEditPoints="1" noAdjustHandles="1" noChangeArrowheads="1" noChangeShapeType="1" noTextEdit="1"/>
              </p:cNvSpPr>
              <p:nvPr/>
            </p:nvSpPr>
            <p:spPr bwMode="auto">
              <a:xfrm>
                <a:off x="-228600" y="2133600"/>
                <a:ext cx="9819289" cy="990599"/>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内容占位符 2"/>
              <p:cNvSpPr txBox="1">
                <a:spLocks/>
              </p:cNvSpPr>
              <p:nvPr/>
            </p:nvSpPr>
            <p:spPr bwMode="auto">
              <a:xfrm>
                <a:off x="-76200" y="2895600"/>
                <a:ext cx="5943600" cy="876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r>
                        <a:rPr lang="en-US" altLang="zh-CN" sz="2400" i="1" smtClean="0">
                          <a:latin typeface="Cambria Math"/>
                          <a:ea typeface="Cambria Math"/>
                        </a:rPr>
                        <m:t>=</m:t>
                      </m:r>
                      <m:nary>
                        <m:naryPr>
                          <m:chr m:val="∑"/>
                          <m:subHide m:val="on"/>
                          <m:supHide m:val="on"/>
                          <m:ctrlPr>
                            <a:rPr lang="en-US" altLang="zh-CN" sz="2400" i="1" smtClean="0">
                              <a:latin typeface="Cambria Math"/>
                              <a:ea typeface="Cambria Math"/>
                            </a:rPr>
                          </m:ctrlPr>
                        </m:naryPr>
                        <m:sub/>
                        <m:sup/>
                        <m:e>
                          <m:nary>
                            <m:naryPr>
                              <m:ctrlPr>
                                <a:rPr lang="el-GR" altLang="zh-CN" sz="2400" i="1">
                                  <a:latin typeface="Cambria Math"/>
                                  <a:ea typeface="Cambria Math"/>
                                </a:rPr>
                              </m:ctrlPr>
                            </m:naryPr>
                            <m:sub>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𝑖</m:t>
                                  </m:r>
                                </m:sub>
                              </m:sSub>
                            </m:sub>
                            <m:sup/>
                            <m:e>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𝑖</m:t>
                                      </m:r>
                                    </m:sub>
                                  </m:sSub>
                                </m:e>
                              </m:d>
                            </m:e>
                          </m:nary>
                          <m:sSub>
                            <m:sSubPr>
                              <m:ctrlPr>
                                <a:rPr lang="en-US" altLang="zh-CN" sz="2400" i="1">
                                  <a:latin typeface="Cambria Math"/>
                                  <a:ea typeface="Cambria Math"/>
                                </a:rPr>
                              </m:ctrlPr>
                            </m:sSubPr>
                            <m:e>
                              <m:r>
                                <a:rPr lang="en-US" altLang="zh-CN" sz="2400" i="1">
                                  <a:latin typeface="Cambria Math"/>
                                  <a:ea typeface="Cambria Math"/>
                                </a:rPr>
                                <m:t>𝑀</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h</m:t>
                                  </m:r>
                                </m:sub>
                              </m:sSub>
                            </m:e>
                          </m:d>
                          <m:f>
                            <m:fPr>
                              <m:ctrlPr>
                                <a:rPr lang="en-US" altLang="zh-CN" sz="2400" i="1">
                                  <a:latin typeface="Cambria Math"/>
                                  <a:ea typeface="Cambria Math"/>
                                </a:rPr>
                              </m:ctrlPr>
                            </m:fPr>
                            <m:num>
                              <m:func>
                                <m:funcPr>
                                  <m:ctrlPr>
                                    <a:rPr lang="en-US" altLang="zh-CN" sz="2400" i="1">
                                      <a:latin typeface="Cambria Math"/>
                                      <a:ea typeface="Cambria Math"/>
                                    </a:rPr>
                                  </m:ctrlPr>
                                </m:funcPr>
                                <m:fName>
                                  <m:sSup>
                                    <m:sSupPr>
                                      <m:ctrlPr>
                                        <a:rPr lang="en-US" altLang="zh-CN" sz="2400" i="1">
                                          <a:latin typeface="Cambria Math"/>
                                          <a:ea typeface="Cambria Math"/>
                                        </a:rPr>
                                      </m:ctrlPr>
                                    </m:sSupPr>
                                    <m:e>
                                      <m:r>
                                        <m:rPr>
                                          <m:sty m:val="p"/>
                                        </m:rPr>
                                        <a:rPr lang="en-US" altLang="zh-CN" sz="2400">
                                          <a:latin typeface="Cambria Math"/>
                                          <a:ea typeface="Cambria Math"/>
                                        </a:rPr>
                                        <m:t>cos</m:t>
                                      </m:r>
                                    </m:e>
                                    <m:sup>
                                      <m:r>
                                        <a:rPr lang="en-US" altLang="zh-CN" sz="2400" i="1">
                                          <a:latin typeface="Cambria Math"/>
                                          <a:ea typeface="Cambria Math"/>
                                        </a:rPr>
                                        <m:t>2</m:t>
                                      </m:r>
                                    </m:sup>
                                  </m:sSup>
                                </m:fName>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𝑖</m:t>
                                      </m:r>
                                    </m:sub>
                                  </m:sSub>
                                </m:e>
                              </m:func>
                            </m:num>
                            <m:den>
                              <m:func>
                                <m:funcPr>
                                  <m:ctrlPr>
                                    <a:rPr lang="en-US" altLang="zh-CN" sz="2400" i="1">
                                      <a:latin typeface="Cambria Math"/>
                                      <a:ea typeface="Cambria Math"/>
                                    </a:rPr>
                                  </m:ctrlPr>
                                </m:funcPr>
                                <m:fName>
                                  <m:sSup>
                                    <m:sSupPr>
                                      <m:ctrlPr>
                                        <a:rPr lang="en-US" altLang="zh-CN" sz="2400" i="1">
                                          <a:latin typeface="Cambria Math"/>
                                          <a:ea typeface="Cambria Math"/>
                                        </a:rPr>
                                      </m:ctrlPr>
                                    </m:sSupPr>
                                    <m:e>
                                      <m:r>
                                        <m:rPr>
                                          <m:sty m:val="p"/>
                                        </m:rPr>
                                        <a:rPr lang="en-US" altLang="zh-CN" sz="2400">
                                          <a:latin typeface="Cambria Math"/>
                                          <a:ea typeface="Cambria Math"/>
                                        </a:rPr>
                                        <m:t>cos</m:t>
                                      </m:r>
                                    </m:e>
                                    <m:sup>
                                      <m:r>
                                        <a:rPr lang="en-US" altLang="zh-CN" sz="2400" i="1">
                                          <a:latin typeface="Cambria Math"/>
                                          <a:ea typeface="Cambria Math"/>
                                        </a:rPr>
                                        <m:t>2</m:t>
                                      </m:r>
                                    </m:sup>
                                  </m:sSup>
                                </m:fName>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𝑑</m:t>
                                      </m:r>
                                    </m:sub>
                                  </m:sSub>
                                </m:e>
                              </m:func>
                            </m:den>
                          </m:f>
                          <m:sSub>
                            <m:sSubPr>
                              <m:ctrlPr>
                                <a:rPr lang="en-US" altLang="zh-CN" sz="2400" b="1" i="1" smtClean="0">
                                  <a:latin typeface="Cambria Math"/>
                                  <a:ea typeface="Cambria Math"/>
                                </a:rPr>
                              </m:ctrlPr>
                            </m:sSubPr>
                            <m:e>
                              <m:r>
                                <m:rPr>
                                  <m:nor/>
                                </m:rPr>
                                <a:rPr lang="en-US" altLang="zh-CN" sz="2400" b="1" smtClean="0">
                                  <a:latin typeface="Cambria Math"/>
                                  <a:ea typeface="Cambria Math"/>
                                </a:rPr>
                                <m:t>N</m:t>
                              </m:r>
                            </m:e>
                            <m:sub>
                              <m:r>
                                <a:rPr lang="en-US" altLang="zh-CN" sz="2400" b="1" i="1" smtClean="0">
                                  <a:latin typeface="Cambria Math"/>
                                  <a:ea typeface="Cambria Math"/>
                                </a:rPr>
                                <m:t>𝒕</m:t>
                              </m:r>
                            </m:sub>
                          </m:sSub>
                          <m:d>
                            <m:dPr>
                              <m:ctrlPr>
                                <a:rPr lang="en-US" altLang="zh-CN" sz="2400" b="1" i="1">
                                  <a:latin typeface="Cambria Math"/>
                                  <a:ea typeface="Cambria Math"/>
                                </a:rPr>
                              </m:ctrlPr>
                            </m:dPr>
                            <m:e>
                              <m:r>
                                <a:rPr lang="en-US" altLang="zh-CN" sz="2400" b="1" i="1" smtClean="0">
                                  <a:latin typeface="Cambria Math"/>
                                  <a:ea typeface="Cambria Math"/>
                                </a:rPr>
                                <m:t>⋅</m:t>
                              </m:r>
                            </m:e>
                          </m:d>
                          <m:r>
                            <a:rPr lang="en-US" altLang="zh-CN" sz="2400" i="1">
                              <a:latin typeface="Cambria Math"/>
                              <a:ea typeface="Cambria Math"/>
                            </a:rPr>
                            <m:t>𝑑</m:t>
                          </m:r>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𝑖</m:t>
                              </m:r>
                            </m:sub>
                          </m:sSub>
                        </m:e>
                      </m:nary>
                    </m:oMath>
                  </m:oMathPara>
                </a14:m>
                <a:endParaRPr lang="en-US" altLang="zh-CN" dirty="0" smtClean="0"/>
              </a:p>
            </p:txBody>
          </p:sp>
        </mc:Choice>
        <mc:Fallback xmlns="">
          <p:sp>
            <p:nvSpPr>
              <p:cNvPr id="19" name="内容占位符 2"/>
              <p:cNvSpPr txBox="1">
                <a:spLocks noRot="1" noChangeAspect="1" noMove="1" noResize="1" noEditPoints="1" noAdjustHandles="1" noChangeArrowheads="1" noChangeShapeType="1" noTextEdit="1"/>
              </p:cNvSpPr>
              <p:nvPr/>
            </p:nvSpPr>
            <p:spPr bwMode="auto">
              <a:xfrm>
                <a:off x="-76200" y="2895600"/>
                <a:ext cx="5943600" cy="876300"/>
              </a:xfrm>
              <a:prstGeom prst="rect">
                <a:avLst/>
              </a:prstGeom>
              <a:blipFill rotWithShape="1">
                <a:blip r:embed="rId6"/>
                <a:stretch>
                  <a:fillRect b="-8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20" name="TextBox 19"/>
          <p:cNvSpPr txBox="1"/>
          <p:nvPr/>
        </p:nvSpPr>
        <p:spPr>
          <a:xfrm>
            <a:off x="6934200" y="3276600"/>
            <a:ext cx="2270652" cy="461665"/>
          </a:xfrm>
          <a:prstGeom prst="rect">
            <a:avLst/>
          </a:prstGeom>
          <a:noFill/>
        </p:spPr>
        <p:txBody>
          <a:bodyPr wrap="square" rtlCol="0">
            <a:spAutoFit/>
          </a:bodyPr>
          <a:lstStyle/>
          <a:p>
            <a:r>
              <a:rPr lang="en-US" sz="2400" dirty="0" smtClean="0">
                <a:solidFill>
                  <a:srgbClr val="FFC000"/>
                </a:solidFill>
              </a:rPr>
              <a:t>Outer integral</a:t>
            </a:r>
            <a:endParaRPr lang="en-US" sz="2400" dirty="0">
              <a:solidFill>
                <a:srgbClr val="FFC000"/>
              </a:solidFill>
            </a:endParaRPr>
          </a:p>
        </p:txBody>
      </p:sp>
      <p:cxnSp>
        <p:nvCxnSpPr>
          <p:cNvPr id="21" name="Straight Arrow Connector 13"/>
          <p:cNvCxnSpPr/>
          <p:nvPr/>
        </p:nvCxnSpPr>
        <p:spPr>
          <a:xfrm>
            <a:off x="5715000" y="3533745"/>
            <a:ext cx="1197536"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13"/>
          <p:cNvCxnSpPr/>
          <p:nvPr/>
        </p:nvCxnSpPr>
        <p:spPr>
          <a:xfrm flipH="1">
            <a:off x="3962400" y="3738265"/>
            <a:ext cx="718644" cy="37653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89371" y="4114800"/>
            <a:ext cx="2270652" cy="461665"/>
          </a:xfrm>
          <a:prstGeom prst="rect">
            <a:avLst/>
          </a:prstGeom>
          <a:noFill/>
        </p:spPr>
        <p:txBody>
          <a:bodyPr wrap="square" rtlCol="0">
            <a:spAutoFit/>
          </a:bodyPr>
          <a:lstStyle/>
          <a:p>
            <a:r>
              <a:rPr lang="en-US" sz="2400" dirty="0" smtClean="0">
                <a:solidFill>
                  <a:srgbClr val="FFC000"/>
                </a:solidFill>
              </a:rPr>
              <a:t>inner integral:</a:t>
            </a:r>
            <a:endParaRPr lang="en-US" sz="2400" dirty="0">
              <a:solidFill>
                <a:srgbClr val="FFC000"/>
              </a:solidFill>
            </a:endParaRPr>
          </a:p>
        </p:txBody>
      </p:sp>
    </p:spTree>
    <p:extLst>
      <p:ext uri="{BB962C8B-B14F-4D97-AF65-F5344CB8AC3E}">
        <p14:creationId xmlns:p14="http://schemas.microsoft.com/office/powerpoint/2010/main" val="272947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5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5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25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5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25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5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25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5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0" grpId="0"/>
      <p:bldP spid="14" grpId="0"/>
      <p:bldP spid="19" grpId="0"/>
      <p:bldP spid="20"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472558" y="4316668"/>
            <a:ext cx="3563007" cy="84698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11" name="Rectangle 4"/>
          <p:cNvSpPr>
            <a:spLocks noChangeArrowheads="1"/>
          </p:cNvSpPr>
          <p:nvPr/>
        </p:nvSpPr>
        <p:spPr bwMode="auto">
          <a:xfrm>
            <a:off x="2552137" y="4464268"/>
            <a:ext cx="1708771"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t>Inner Integral </a:t>
            </a:r>
            <a:br>
              <a:rPr lang="en-US" altLang="zh-CN" dirty="0" smtClean="0"/>
            </a:br>
            <a:r>
              <a:rPr lang="en-US" altLang="zh-CN" dirty="0" smtClean="0"/>
              <a:t>R Mode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1"/>
                <a:ext cx="8229600" cy="2133599"/>
              </a:xfrm>
            </p:spPr>
            <p:txBody>
              <a:bodyPr/>
              <a:lstStyle/>
              <a:p>
                <a:r>
                  <a:rPr lang="en-US" altLang="zh-CN" sz="2800" dirty="0" smtClean="0"/>
                  <a:t>Hair scattering  function approx.</a:t>
                </a:r>
              </a:p>
              <a:p>
                <a:pPr lvl="1"/>
                <a:r>
                  <a:rPr lang="en-US" altLang="zh-CN" sz="2400" dirty="0"/>
                  <a:t>polynomial of  </a:t>
                </a:r>
                <a14:m>
                  <m:oMath xmlns:m="http://schemas.openxmlformats.org/officeDocument/2006/math">
                    <m:r>
                      <m:rPr>
                        <m:sty m:val="p"/>
                      </m:rPr>
                      <a:rPr lang="en-US" altLang="zh-CN" sz="2400" i="1">
                        <a:latin typeface="Cambria Math"/>
                      </a:rPr>
                      <m:t>cos</m:t>
                    </m:r>
                    <m:f>
                      <m:fPr>
                        <m:ctrlPr>
                          <a:rPr lang="en-US" altLang="zh-CN" sz="2400" i="1">
                            <a:latin typeface="Cambria Math"/>
                            <a:ea typeface="Cambria Math"/>
                          </a:rPr>
                        </m:ctrlPr>
                      </m:fPr>
                      <m:num>
                        <m:r>
                          <a:rPr lang="en-US" altLang="zh-CN" sz="2400" i="1">
                            <a:latin typeface="Cambria Math"/>
                            <a:ea typeface="Cambria Math"/>
                          </a:rPr>
                          <m:t> </m:t>
                        </m:r>
                        <m:r>
                          <a:rPr lang="en-US" altLang="zh-CN" sz="2400" i="1">
                            <a:latin typeface="Cambria Math"/>
                            <a:ea typeface="Cambria Math"/>
                          </a:rPr>
                          <m:t>𝜙</m:t>
                        </m:r>
                      </m:num>
                      <m:den>
                        <m:r>
                          <a:rPr lang="en-US" altLang="zh-CN" sz="2400" i="1">
                            <a:latin typeface="Cambria Math"/>
                            <a:ea typeface="Cambria Math"/>
                          </a:rPr>
                          <m:t>2</m:t>
                        </m:r>
                      </m:den>
                    </m:f>
                    <m:r>
                      <a:rPr lang="en-US" altLang="zh-CN" sz="2400" b="0" i="0" smtClean="0">
                        <a:latin typeface="Cambria Math"/>
                        <a:ea typeface="Cambria Math"/>
                      </a:rPr>
                      <m:t>  </m:t>
                    </m:r>
                  </m:oMath>
                </a14:m>
                <a:r>
                  <a:rPr lang="en-US" altLang="zh-CN" sz="2400" b="0" i="0" dirty="0" smtClean="0">
                    <a:latin typeface="Cambria Math"/>
                    <a:ea typeface="Cambria Math"/>
                  </a:rPr>
                  <a:t>: </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𝑅</m:t>
                          </m:r>
                        </m:sub>
                      </m:sSub>
                      <m:d>
                        <m:dPr>
                          <m:ctrlPr>
                            <a:rPr lang="en-US" altLang="zh-CN" sz="2400" i="1">
                              <a:latin typeface="Cambria Math"/>
                              <a:ea typeface="Cambria Math"/>
                            </a:rPr>
                          </m:ctrlPr>
                        </m:dPr>
                        <m:e>
                          <m:r>
                            <a:rPr lang="en-US" altLang="zh-CN" sz="2400" i="1">
                              <a:latin typeface="Cambria Math"/>
                              <a:ea typeface="Cambria Math"/>
                            </a:rPr>
                            <m:t>𝜙</m:t>
                          </m:r>
                        </m:e>
                      </m:d>
                      <m:r>
                        <a:rPr lang="en-US" altLang="zh-CN" sz="2400" i="1">
                          <a:latin typeface="Cambria Math"/>
                          <a:ea typeface="Cambria Math"/>
                        </a:rPr>
                        <m:t>≈</m:t>
                      </m:r>
                      <m:nary>
                        <m:naryPr>
                          <m:chr m:val="∑"/>
                          <m:supHide m:val="on"/>
                          <m:ctrlPr>
                            <a:rPr lang="en-US" altLang="zh-CN" sz="2400" i="1">
                              <a:latin typeface="Cambria Math"/>
                              <a:ea typeface="Cambria Math"/>
                            </a:rPr>
                          </m:ctrlPr>
                        </m:naryPr>
                        <m:sub>
                          <m:r>
                            <m:rPr>
                              <m:brk m:alnAt="7"/>
                            </m:rPr>
                            <a:rPr lang="en-US" altLang="zh-CN" sz="2400" i="1">
                              <a:latin typeface="Cambria Math"/>
                              <a:ea typeface="Cambria Math"/>
                            </a:rPr>
                            <m:t>0</m:t>
                          </m:r>
                          <m:r>
                            <a:rPr lang="en-US" altLang="zh-CN" sz="2400" i="1">
                              <a:latin typeface="Cambria Math"/>
                              <a:ea typeface="Cambria Math"/>
                            </a:rPr>
                            <m:t>≤</m:t>
                          </m:r>
                          <m:r>
                            <a:rPr lang="en-US" altLang="zh-CN" sz="2400" i="1">
                              <a:latin typeface="Cambria Math"/>
                              <a:ea typeface="Cambria Math"/>
                            </a:rPr>
                            <m:t>𝑘</m:t>
                          </m:r>
                          <m:r>
                            <a:rPr lang="en-US" altLang="zh-CN" sz="2400" i="1">
                              <a:latin typeface="Cambria Math"/>
                              <a:ea typeface="Cambria Math"/>
                            </a:rPr>
                            <m:t>≤6</m:t>
                          </m:r>
                        </m:sub>
                        <m:sup/>
                        <m:e>
                          <m:sSub>
                            <m:sSubPr>
                              <m:ctrlPr>
                                <a:rPr lang="en-US" altLang="zh-CN" sz="2400" i="1">
                                  <a:latin typeface="Cambria Math"/>
                                  <a:ea typeface="Cambria Math"/>
                                </a:rPr>
                              </m:ctrlPr>
                            </m:sSubPr>
                            <m:e>
                              <m:r>
                                <a:rPr lang="en-US" altLang="zh-CN" sz="2400" i="1">
                                  <a:latin typeface="Cambria Math"/>
                                  <a:ea typeface="Cambria Math"/>
                                </a:rPr>
                                <m:t>𝐶</m:t>
                              </m:r>
                            </m:e>
                            <m:sub>
                              <m:r>
                                <a:rPr lang="en-US" altLang="zh-CN" sz="2400" i="1">
                                  <a:latin typeface="Cambria Math"/>
                                  <a:ea typeface="Cambria Math"/>
                                </a:rPr>
                                <m:t>𝑘</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𝜃</m:t>
                                  </m:r>
                                </m:e>
                                <m:sub>
                                  <m:r>
                                    <a:rPr lang="en-US" altLang="zh-CN" sz="2400" i="1">
                                      <a:latin typeface="Cambria Math"/>
                                      <a:ea typeface="Cambria Math"/>
                                    </a:rPr>
                                    <m:t>𝑑</m:t>
                                  </m:r>
                                </m:sub>
                              </m:sSub>
                              <m:r>
                                <a:rPr lang="en-US" altLang="zh-CN" sz="2400" i="1">
                                  <a:latin typeface="Cambria Math"/>
                                  <a:ea typeface="Cambria Math"/>
                                </a:rPr>
                                <m:t>,</m:t>
                              </m:r>
                              <m:r>
                                <a:rPr lang="en-US" altLang="zh-CN" sz="2400" i="1">
                                  <a:latin typeface="Cambria Math"/>
                                  <a:ea typeface="Cambria Math"/>
                                </a:rPr>
                                <m:t>𝜂</m:t>
                              </m:r>
                            </m:e>
                          </m:d>
                          <m:func>
                            <m:funcPr>
                              <m:ctrlPr>
                                <a:rPr lang="en-US" altLang="zh-CN" sz="2400" i="1">
                                  <a:latin typeface="Cambria Math"/>
                                  <a:ea typeface="Cambria Math"/>
                                </a:rPr>
                              </m:ctrlPr>
                            </m:funcPr>
                            <m:fName>
                              <m:sSup>
                                <m:sSupPr>
                                  <m:ctrlPr>
                                    <a:rPr lang="en-US" altLang="zh-CN" sz="2400" i="1">
                                      <a:latin typeface="Cambria Math"/>
                                      <a:ea typeface="Cambria Math"/>
                                    </a:rPr>
                                  </m:ctrlPr>
                                </m:sSupPr>
                                <m:e>
                                  <m:r>
                                    <m:rPr>
                                      <m:sty m:val="p"/>
                                    </m:rPr>
                                    <a:rPr lang="en-US" altLang="zh-CN" sz="2400">
                                      <a:latin typeface="Cambria Math"/>
                                      <a:ea typeface="Cambria Math"/>
                                    </a:rPr>
                                    <m:t>cos</m:t>
                                  </m:r>
                                </m:e>
                                <m:sup>
                                  <m:r>
                                    <a:rPr lang="en-US" altLang="zh-CN" sz="2400" i="1">
                                      <a:latin typeface="Cambria Math"/>
                                      <a:ea typeface="Cambria Math"/>
                                    </a:rPr>
                                    <m:t>𝑘</m:t>
                                  </m:r>
                                </m:sup>
                              </m:sSup>
                            </m:fName>
                            <m:e>
                              <m:f>
                                <m:fPr>
                                  <m:ctrlPr>
                                    <a:rPr lang="en-US" altLang="zh-CN" sz="2400" i="1">
                                      <a:latin typeface="Cambria Math"/>
                                      <a:ea typeface="Cambria Math"/>
                                    </a:rPr>
                                  </m:ctrlPr>
                                </m:fPr>
                                <m:num>
                                  <m:r>
                                    <a:rPr lang="en-US" altLang="zh-CN" sz="2400" i="1">
                                      <a:latin typeface="Cambria Math"/>
                                      <a:ea typeface="Cambria Math"/>
                                    </a:rPr>
                                    <m:t> </m:t>
                                  </m:r>
                                  <m:r>
                                    <a:rPr lang="en-US" altLang="zh-CN" sz="2400" i="1">
                                      <a:latin typeface="Cambria Math"/>
                                      <a:ea typeface="Cambria Math"/>
                                    </a:rPr>
                                    <m:t>𝜙</m:t>
                                  </m:r>
                                </m:num>
                                <m:den>
                                  <m:r>
                                    <a:rPr lang="en-US" altLang="zh-CN" sz="2400" i="1">
                                      <a:latin typeface="Cambria Math"/>
                                      <a:ea typeface="Cambria Math"/>
                                    </a:rPr>
                                    <m:t>2</m:t>
                                  </m:r>
                                </m:den>
                              </m:f>
                            </m:e>
                          </m:func>
                        </m:e>
                      </m:nary>
                    </m:oMath>
                  </m:oMathPara>
                </a14:m>
                <a:endParaRPr lang="en-US" altLang="zh-CN" sz="2400" b="0" i="0" dirty="0" smtClean="0">
                  <a:latin typeface="Cambria Math"/>
                  <a:ea typeface="Cambria Math"/>
                </a:endParaRPr>
              </a:p>
              <a:p>
                <a:r>
                  <a:rPr lang="en-US" altLang="zh-CN" sz="2800" dirty="0" smtClean="0"/>
                  <a:t>Inner integral</a:t>
                </a:r>
                <a:endParaRPr lang="en-US" altLang="zh-CN" sz="2800" dirty="0"/>
              </a:p>
              <a:p>
                <a:pPr marL="0" indent="0">
                  <a:buNone/>
                </a:pP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1"/>
                <a:ext cx="8229600" cy="2133599"/>
              </a:xfrm>
              <a:blipFill rotWithShape="1">
                <a:blip r:embed="rId2"/>
                <a:stretch>
                  <a:fillRect l="-1259" t="-2571" b="-27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内容占位符 2"/>
              <p:cNvSpPr txBox="1">
                <a:spLocks/>
              </p:cNvSpPr>
              <p:nvPr/>
            </p:nvSpPr>
            <p:spPr bwMode="auto">
              <a:xfrm>
                <a:off x="304800" y="4191001"/>
                <a:ext cx="6934200" cy="990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a:ea typeface="Cambria Math"/>
                            </a:rPr>
                          </m:ctrlPr>
                        </m:sSubPr>
                        <m:e>
                          <m:r>
                            <m:rPr>
                              <m:nor/>
                            </m:rPr>
                            <a:rPr lang="en-US" altLang="zh-CN" sz="2400" b="1">
                              <a:latin typeface="Cambria Math"/>
                              <a:ea typeface="Cambria Math"/>
                            </a:rPr>
                            <m:t>N</m:t>
                          </m:r>
                        </m:e>
                        <m:sub>
                          <m:r>
                            <a:rPr lang="en-US" altLang="zh-CN" sz="2400" b="1" i="1" smtClean="0">
                              <a:latin typeface="Cambria Math"/>
                              <a:ea typeface="Cambria Math"/>
                            </a:rPr>
                            <m:t>𝑹</m:t>
                          </m:r>
                        </m:sub>
                      </m:sSub>
                      <m:d>
                        <m:dPr>
                          <m:ctrlPr>
                            <a:rPr lang="en-US" altLang="zh-CN" sz="2400" b="1" i="1">
                              <a:latin typeface="Cambria Math"/>
                              <a:ea typeface="Cambria Math"/>
                            </a:rPr>
                          </m:ctrlPr>
                        </m:dPr>
                        <m:e>
                          <m:r>
                            <a:rPr lang="en-US" altLang="zh-CN" sz="2400" b="1" i="1">
                              <a:latin typeface="Cambria Math"/>
                              <a:ea typeface="Cambria Math"/>
                            </a:rPr>
                            <m:t>⋅</m:t>
                          </m:r>
                        </m:e>
                      </m:d>
                      <m:r>
                        <a:rPr lang="en-US" altLang="zh-CN" sz="2400" b="0" i="1" smtClean="0">
                          <a:latin typeface="Cambria Math"/>
                          <a:ea typeface="Cambria Math"/>
                        </a:rPr>
                        <m:t>=</m:t>
                      </m:r>
                      <m:nary>
                        <m:naryPr>
                          <m:ctrlPr>
                            <a:rPr lang="el-GR" altLang="zh-CN" sz="2400" i="1">
                              <a:latin typeface="Cambria Math"/>
                              <a:ea typeface="Cambria Math"/>
                            </a:rPr>
                          </m:ctrlPr>
                        </m:naryPr>
                        <m:sub/>
                        <m:sup/>
                        <m:e>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𝑅</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𝑜</m:t>
                                  </m:r>
                                </m:sub>
                              </m:sSub>
                            </m:e>
                          </m:d>
                        </m:e>
                      </m:nary>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𝑗</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𝜆</m:t>
                              </m:r>
                            </m:e>
                            <m:sub>
                              <m:r>
                                <a:rPr lang="en-US" altLang="zh-CN" sz="2400" i="1">
                                  <a:latin typeface="Cambria Math"/>
                                  <a:ea typeface="Cambria Math"/>
                                </a:rPr>
                                <m:t>𝑗</m:t>
                              </m:r>
                            </m:sub>
                          </m:sSub>
                        </m:e>
                      </m:d>
                      <m:r>
                        <a:rPr lang="en-US" altLang="zh-CN" sz="2400" i="1">
                          <a:latin typeface="Cambria Math"/>
                          <a:ea typeface="Cambria Math"/>
                        </a:rPr>
                        <m:t>𝑑</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oMath>
                  </m:oMathPara>
                </a14:m>
                <a:endParaRPr lang="en-US" altLang="zh-CN" sz="1800" dirty="0"/>
              </a:p>
              <a:p>
                <a:pPr marL="0" indent="0">
                  <a:buFont typeface="Arial" pitchFamily="34" charset="0"/>
                  <a:buNone/>
                </a:pPr>
                <a:endParaRPr lang="en-US" altLang="zh-CN" sz="2400" dirty="0" smtClean="0"/>
              </a:p>
              <a:p>
                <a:pPr marL="0" indent="0">
                  <a:buFont typeface="Arial" pitchFamily="34" charset="0"/>
                  <a:buNone/>
                </a:pPr>
                <a:endParaRPr lang="en-US" altLang="zh-CN" sz="1800" dirty="0"/>
              </a:p>
              <a:p>
                <a:pPr marL="0" indent="0">
                  <a:buFont typeface="Arial" pitchFamily="34" charset="0"/>
                  <a:buNone/>
                </a:pPr>
                <a:endParaRPr lang="zh-CN" altLang="en-US" sz="2400" dirty="0"/>
              </a:p>
            </p:txBody>
          </p:sp>
        </mc:Choice>
        <mc:Fallback xmlns="">
          <p:sp>
            <p:nvSpPr>
              <p:cNvPr id="8" name="内容占位符 2"/>
              <p:cNvSpPr txBox="1">
                <a:spLocks noRot="1" noChangeAspect="1" noMove="1" noResize="1" noEditPoints="1" noAdjustHandles="1" noChangeArrowheads="1" noChangeShapeType="1" noTextEdit="1"/>
              </p:cNvSpPr>
              <p:nvPr/>
            </p:nvSpPr>
            <p:spPr bwMode="auto">
              <a:xfrm>
                <a:off x="304800" y="4191001"/>
                <a:ext cx="6934200" cy="990599"/>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内容占位符 2"/>
              <p:cNvSpPr txBox="1">
                <a:spLocks/>
              </p:cNvSpPr>
              <p:nvPr/>
            </p:nvSpPr>
            <p:spPr bwMode="auto">
              <a:xfrm>
                <a:off x="396766" y="4282966"/>
                <a:ext cx="8229600" cy="990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14:m>
                  <m:oMathPara xmlns:m="http://schemas.openxmlformats.org/officeDocument/2006/math">
                    <m:oMathParaPr>
                      <m:jc m:val="centerGroup"/>
                    </m:oMathParaPr>
                    <m:oMath xmlns:m="http://schemas.openxmlformats.org/officeDocument/2006/math">
                      <m:sSub>
                        <m:sSubPr>
                          <m:ctrlPr>
                            <a:rPr lang="en-US" altLang="zh-CN" sz="2400" b="1" i="1">
                              <a:latin typeface="Cambria Math"/>
                              <a:ea typeface="Cambria Math"/>
                            </a:rPr>
                          </m:ctrlPr>
                        </m:sSubPr>
                        <m:e>
                          <m:r>
                            <m:rPr>
                              <m:nor/>
                            </m:rPr>
                            <a:rPr lang="en-US" altLang="zh-CN" sz="2400" b="1">
                              <a:latin typeface="Cambria Math"/>
                              <a:ea typeface="Cambria Math"/>
                            </a:rPr>
                            <m:t>N</m:t>
                          </m:r>
                        </m:e>
                        <m:sub>
                          <m:r>
                            <a:rPr lang="en-US" altLang="zh-CN" sz="2400" b="1" i="1">
                              <a:latin typeface="Cambria Math"/>
                              <a:ea typeface="Cambria Math"/>
                            </a:rPr>
                            <m:t>𝑹</m:t>
                          </m:r>
                        </m:sub>
                      </m:sSub>
                      <m:d>
                        <m:dPr>
                          <m:ctrlPr>
                            <a:rPr lang="en-US" altLang="zh-CN" sz="2400" b="1" i="1">
                              <a:latin typeface="Cambria Math"/>
                              <a:ea typeface="Cambria Math"/>
                            </a:rPr>
                          </m:ctrlPr>
                        </m:dPr>
                        <m:e>
                          <m:r>
                            <a:rPr lang="en-US" altLang="zh-CN" sz="2400" b="1" i="1">
                              <a:latin typeface="Cambria Math"/>
                              <a:ea typeface="Cambria Math"/>
                            </a:rPr>
                            <m:t>⋅</m:t>
                          </m:r>
                        </m:e>
                      </m:d>
                      <m:r>
                        <a:rPr lang="en-US" altLang="zh-CN" sz="2000" i="1">
                          <a:latin typeface="Cambria Math"/>
                          <a:ea typeface="Cambria Math"/>
                        </a:rPr>
                        <m:t>≈</m:t>
                      </m:r>
                      <m:nary>
                        <m:naryPr>
                          <m:ctrlPr>
                            <a:rPr lang="el-GR" altLang="zh-CN" sz="2000" i="1">
                              <a:latin typeface="Cambria Math"/>
                              <a:ea typeface="Cambria Math"/>
                            </a:rPr>
                          </m:ctrlPr>
                        </m:naryPr>
                        <m:sub/>
                        <m:sup/>
                        <m:e>
                          <m:d>
                            <m:dPr>
                              <m:ctrlPr>
                                <a:rPr lang="en-US" altLang="zh-CN" sz="2000" i="1">
                                  <a:latin typeface="Cambria Math"/>
                                  <a:ea typeface="Cambria Math"/>
                                </a:rPr>
                              </m:ctrlPr>
                            </m:dPr>
                            <m:e>
                              <m:nary>
                                <m:naryPr>
                                  <m:chr m:val="∑"/>
                                  <m:supHide m:val="on"/>
                                  <m:ctrlPr>
                                    <a:rPr lang="en-US" altLang="zh-CN" sz="2000" i="1">
                                      <a:latin typeface="Cambria Math"/>
                                      <a:ea typeface="Cambria Math"/>
                                    </a:rPr>
                                  </m:ctrlPr>
                                </m:naryPr>
                                <m:sub>
                                  <m:r>
                                    <m:rPr>
                                      <m:brk m:alnAt="7"/>
                                    </m:rPr>
                                    <a:rPr lang="en-US" altLang="zh-CN" sz="2000" i="1">
                                      <a:latin typeface="Cambria Math"/>
                                      <a:ea typeface="Cambria Math"/>
                                    </a:rPr>
                                    <m:t>0</m:t>
                                  </m:r>
                                  <m:r>
                                    <a:rPr lang="en-US" altLang="zh-CN" sz="2000" i="1">
                                      <a:latin typeface="Cambria Math"/>
                                      <a:ea typeface="Cambria Math"/>
                                    </a:rPr>
                                    <m:t>≤</m:t>
                                  </m:r>
                                  <m:r>
                                    <a:rPr lang="en-US" altLang="zh-CN" sz="2000" i="1">
                                      <a:latin typeface="Cambria Math"/>
                                      <a:ea typeface="Cambria Math"/>
                                    </a:rPr>
                                    <m:t>𝑘</m:t>
                                  </m:r>
                                  <m:r>
                                    <a:rPr lang="en-US" altLang="zh-CN" sz="2000" i="1">
                                      <a:latin typeface="Cambria Math"/>
                                      <a:ea typeface="Cambria Math"/>
                                    </a:rPr>
                                    <m:t>≤6</m:t>
                                  </m:r>
                                </m:sub>
                                <m:sup/>
                                <m:e>
                                  <m:sSub>
                                    <m:sSubPr>
                                      <m:ctrlPr>
                                        <a:rPr lang="en-US" altLang="zh-CN" sz="2000" i="1">
                                          <a:latin typeface="Cambria Math"/>
                                          <a:ea typeface="Cambria Math"/>
                                        </a:rPr>
                                      </m:ctrlPr>
                                    </m:sSubPr>
                                    <m:e>
                                      <m:r>
                                        <a:rPr lang="en-US" altLang="zh-CN" sz="2000" i="1">
                                          <a:latin typeface="Cambria Math"/>
                                          <a:ea typeface="Cambria Math"/>
                                        </a:rPr>
                                        <m:t>𝐶</m:t>
                                      </m:r>
                                    </m:e>
                                    <m:sub>
                                      <m:r>
                                        <a:rPr lang="en-US" altLang="zh-CN" sz="2000" i="1">
                                          <a:latin typeface="Cambria Math"/>
                                          <a:ea typeface="Cambria Math"/>
                                        </a:rPr>
                                        <m:t>𝑘</m:t>
                                      </m:r>
                                    </m:sub>
                                  </m:sSub>
                                  <m:d>
                                    <m:dPr>
                                      <m:ctrlPr>
                                        <a:rPr lang="en-US" altLang="zh-CN" sz="2000" i="1">
                                          <a:latin typeface="Cambria Math"/>
                                          <a:ea typeface="Cambria Math"/>
                                        </a:rPr>
                                      </m:ctrlPr>
                                    </m:dPr>
                                    <m:e>
                                      <m:sSub>
                                        <m:sSubPr>
                                          <m:ctrlPr>
                                            <a:rPr lang="en-US" altLang="zh-CN" sz="2000" i="1">
                                              <a:latin typeface="Cambria Math"/>
                                              <a:ea typeface="Cambria Math"/>
                                            </a:rPr>
                                          </m:ctrlPr>
                                        </m:sSubPr>
                                        <m:e>
                                          <m:r>
                                            <a:rPr lang="en-US" altLang="zh-CN" sz="2000" i="1">
                                              <a:latin typeface="Cambria Math"/>
                                              <a:ea typeface="Cambria Math"/>
                                            </a:rPr>
                                            <m:t>𝜃</m:t>
                                          </m:r>
                                        </m:e>
                                        <m:sub>
                                          <m:r>
                                            <a:rPr lang="en-US" altLang="zh-CN" sz="2000" i="1">
                                              <a:latin typeface="Cambria Math"/>
                                              <a:ea typeface="Cambria Math"/>
                                            </a:rPr>
                                            <m:t>𝑑</m:t>
                                          </m:r>
                                        </m:sub>
                                      </m:sSub>
                                      <m:r>
                                        <a:rPr lang="en-US" altLang="zh-CN" sz="2000" i="1">
                                          <a:latin typeface="Cambria Math"/>
                                          <a:ea typeface="Cambria Math"/>
                                        </a:rPr>
                                        <m:t>,</m:t>
                                      </m:r>
                                      <m:r>
                                        <a:rPr lang="en-US" altLang="zh-CN" sz="2000" i="1">
                                          <a:latin typeface="Cambria Math"/>
                                          <a:ea typeface="Cambria Math"/>
                                        </a:rPr>
                                        <m:t>𝜂</m:t>
                                      </m:r>
                                    </m:e>
                                  </m:d>
                                  <m:func>
                                    <m:funcPr>
                                      <m:ctrlPr>
                                        <a:rPr lang="en-US" altLang="zh-CN" sz="2000" i="1">
                                          <a:latin typeface="Cambria Math"/>
                                          <a:ea typeface="Cambria Math"/>
                                        </a:rPr>
                                      </m:ctrlPr>
                                    </m:funcPr>
                                    <m:fName>
                                      <m:sSup>
                                        <m:sSupPr>
                                          <m:ctrlPr>
                                            <a:rPr lang="en-US" altLang="zh-CN" sz="2000" i="1">
                                              <a:latin typeface="Cambria Math"/>
                                              <a:ea typeface="Cambria Math"/>
                                            </a:rPr>
                                          </m:ctrlPr>
                                        </m:sSupPr>
                                        <m:e>
                                          <m:r>
                                            <m:rPr>
                                              <m:sty m:val="p"/>
                                            </m:rPr>
                                            <a:rPr lang="en-US" altLang="zh-CN" sz="2000">
                                              <a:latin typeface="Cambria Math"/>
                                              <a:ea typeface="Cambria Math"/>
                                            </a:rPr>
                                            <m:t>cos</m:t>
                                          </m:r>
                                        </m:e>
                                        <m:sup>
                                          <m:r>
                                            <a:rPr lang="en-US" altLang="zh-CN" sz="2000" i="1">
                                              <a:latin typeface="Cambria Math"/>
                                              <a:ea typeface="Cambria Math"/>
                                            </a:rPr>
                                            <m:t>𝑘</m:t>
                                          </m:r>
                                        </m:sup>
                                      </m:sSup>
                                    </m:fName>
                                    <m:e>
                                      <m:d>
                                        <m:dPr>
                                          <m:ctrlPr>
                                            <a:rPr lang="en-US" altLang="zh-CN" sz="2000" i="1">
                                              <a:latin typeface="Cambria Math"/>
                                              <a:ea typeface="Cambria Math"/>
                                            </a:rPr>
                                          </m:ctrlPr>
                                        </m:dPr>
                                        <m:e>
                                          <m:f>
                                            <m:fPr>
                                              <m:ctrlPr>
                                                <a:rPr lang="en-US" altLang="zh-CN" sz="2000" i="1">
                                                  <a:latin typeface="Cambria Math"/>
                                                  <a:ea typeface="Cambria Math"/>
                                                </a:rPr>
                                              </m:ctrlPr>
                                            </m:fPr>
                                            <m:num>
                                              <m:sSub>
                                                <m:sSubPr>
                                                  <m:ctrlPr>
                                                    <a:rPr lang="en-US" altLang="zh-CN" sz="2000" i="1">
                                                      <a:latin typeface="Cambria Math"/>
                                                      <a:ea typeface="Cambria Math"/>
                                                    </a:rPr>
                                                  </m:ctrlPr>
                                                </m:sSubPr>
                                                <m:e>
                                                  <m:r>
                                                    <a:rPr lang="en-US" altLang="zh-CN" sz="2000" i="1">
                                                      <a:latin typeface="Cambria Math"/>
                                                      <a:ea typeface="Cambria Math"/>
                                                    </a:rPr>
                                                    <m:t>𝜙</m:t>
                                                  </m:r>
                                                </m:e>
                                                <m:sub>
                                                  <m:r>
                                                    <a:rPr lang="en-US" altLang="zh-CN" sz="2000" i="1">
                                                      <a:latin typeface="Cambria Math"/>
                                                      <a:ea typeface="Cambria Math"/>
                                                    </a:rPr>
                                                    <m:t>𝑖</m:t>
                                                  </m:r>
                                                </m:sub>
                                              </m:sSub>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𝜙</m:t>
                                                  </m:r>
                                                </m:e>
                                                <m:sub>
                                                  <m:r>
                                                    <a:rPr lang="en-US" altLang="zh-CN" sz="2000" i="1">
                                                      <a:latin typeface="Cambria Math"/>
                                                      <a:ea typeface="Cambria Math"/>
                                                    </a:rPr>
                                                    <m:t>𝑜</m:t>
                                                  </m:r>
                                                </m:sub>
                                              </m:sSub>
                                            </m:num>
                                            <m:den>
                                              <m:r>
                                                <a:rPr lang="en-US" altLang="zh-CN" sz="2000" i="1">
                                                  <a:latin typeface="Cambria Math"/>
                                                  <a:ea typeface="Cambria Math"/>
                                                </a:rPr>
                                                <m:t>2</m:t>
                                              </m:r>
                                            </m:den>
                                          </m:f>
                                        </m:e>
                                      </m:d>
                                    </m:e>
                                  </m:func>
                                </m:e>
                              </m:nary>
                            </m:e>
                          </m:d>
                          <m:sSup>
                            <m:sSupPr>
                              <m:ctrlPr>
                                <a:rPr lang="en-US" altLang="zh-CN" sz="2000" i="1">
                                  <a:latin typeface="Cambria Math"/>
                                  <a:ea typeface="Cambria Math"/>
                                </a:rPr>
                              </m:ctrlPr>
                            </m:sSupPr>
                            <m:e>
                              <m:r>
                                <a:rPr lang="en-US" altLang="zh-CN" sz="2000" i="1">
                                  <a:latin typeface="Cambria Math"/>
                                  <a:ea typeface="Cambria Math"/>
                                </a:rPr>
                                <m:t>𝑔</m:t>
                              </m:r>
                            </m:e>
                            <m:sup>
                              <m:r>
                                <a:rPr lang="en-US" altLang="zh-CN" sz="2000" i="1">
                                  <a:latin typeface="Cambria Math"/>
                                  <a:ea typeface="Cambria Math"/>
                                </a:rPr>
                                <m:t>𝑐</m:t>
                              </m:r>
                            </m:sup>
                          </m:sSup>
                          <m:d>
                            <m:dPr>
                              <m:ctrlPr>
                                <a:rPr lang="en-US" altLang="zh-CN" sz="2000" i="1">
                                  <a:latin typeface="Cambria Math"/>
                                  <a:ea typeface="Cambria Math"/>
                                </a:rPr>
                              </m:ctrlPr>
                            </m:dPr>
                            <m:e>
                              <m:sSub>
                                <m:sSubPr>
                                  <m:ctrlPr>
                                    <a:rPr lang="en-US" altLang="zh-CN" sz="2000" i="1">
                                      <a:latin typeface="Cambria Math"/>
                                      <a:ea typeface="Cambria Math"/>
                                    </a:rPr>
                                  </m:ctrlPr>
                                </m:sSubPr>
                                <m:e>
                                  <m:r>
                                    <a:rPr lang="en-US" altLang="zh-CN" sz="2000" i="1">
                                      <a:latin typeface="Cambria Math"/>
                                      <a:ea typeface="Cambria Math"/>
                                    </a:rPr>
                                    <m:t>𝜙</m:t>
                                  </m:r>
                                </m:e>
                                <m:sub>
                                  <m:r>
                                    <a:rPr lang="en-US" altLang="zh-CN" sz="2000" i="1">
                                      <a:latin typeface="Cambria Math"/>
                                      <a:ea typeface="Cambria Math"/>
                                    </a:rPr>
                                    <m:t>𝑖</m:t>
                                  </m:r>
                                </m:sub>
                              </m:sSub>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𝜙</m:t>
                                  </m:r>
                                </m:e>
                                <m:sub>
                                  <m:r>
                                    <a:rPr lang="en-US" altLang="zh-CN" sz="2000" i="1">
                                      <a:latin typeface="Cambria Math"/>
                                      <a:ea typeface="Cambria Math"/>
                                    </a:rPr>
                                    <m:t>𝑗</m:t>
                                  </m:r>
                                </m:sub>
                              </m:sSub>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𝜆</m:t>
                                  </m:r>
                                </m:e>
                                <m:sub>
                                  <m:r>
                                    <a:rPr lang="en-US" altLang="zh-CN" sz="2000" i="1">
                                      <a:latin typeface="Cambria Math"/>
                                      <a:ea typeface="Cambria Math"/>
                                    </a:rPr>
                                    <m:t>𝑗</m:t>
                                  </m:r>
                                </m:sub>
                              </m:sSub>
                            </m:e>
                          </m:d>
                          <m:r>
                            <a:rPr lang="en-US" altLang="zh-CN" sz="2000" i="1">
                              <a:latin typeface="Cambria Math"/>
                              <a:ea typeface="Cambria Math"/>
                            </a:rPr>
                            <m:t>𝑑</m:t>
                          </m:r>
                          <m:sSub>
                            <m:sSubPr>
                              <m:ctrlPr>
                                <a:rPr lang="en-US" altLang="zh-CN" sz="2000" i="1">
                                  <a:latin typeface="Cambria Math"/>
                                  <a:ea typeface="Cambria Math"/>
                                </a:rPr>
                              </m:ctrlPr>
                            </m:sSubPr>
                            <m:e>
                              <m:r>
                                <a:rPr lang="en-US" altLang="zh-CN" sz="2000" i="1">
                                  <a:latin typeface="Cambria Math"/>
                                  <a:ea typeface="Cambria Math"/>
                                </a:rPr>
                                <m:t>𝜙</m:t>
                              </m:r>
                            </m:e>
                            <m:sub>
                              <m:r>
                                <a:rPr lang="en-US" altLang="zh-CN" sz="2000" i="1">
                                  <a:latin typeface="Cambria Math"/>
                                  <a:ea typeface="Cambria Math"/>
                                </a:rPr>
                                <m:t>𝑖</m:t>
                              </m:r>
                            </m:sub>
                          </m:sSub>
                        </m:e>
                      </m:nary>
                    </m:oMath>
                  </m:oMathPara>
                </a14:m>
                <a:endParaRPr lang="en-US" altLang="zh-CN" sz="2000" dirty="0">
                  <a:ea typeface="Cambria Math"/>
                </a:endParaRPr>
              </a:p>
              <a:p>
                <a:pPr marL="0" indent="0">
                  <a:buNone/>
                </a:pPr>
                <a:endParaRPr lang="en-US" altLang="zh-CN" sz="1800" dirty="0"/>
              </a:p>
              <a:p>
                <a:pPr marL="0" indent="0">
                  <a:buFont typeface="Arial" pitchFamily="34" charset="0"/>
                  <a:buNone/>
                </a:pPr>
                <a:endParaRPr lang="en-US" altLang="zh-CN" sz="2400" dirty="0" smtClean="0"/>
              </a:p>
              <a:p>
                <a:pPr marL="0" indent="0">
                  <a:buFont typeface="Arial" pitchFamily="34" charset="0"/>
                  <a:buNone/>
                </a:pPr>
                <a:endParaRPr lang="en-US" altLang="zh-CN" sz="1800" dirty="0"/>
              </a:p>
              <a:p>
                <a:pPr marL="0" indent="0">
                  <a:buFont typeface="Arial" pitchFamily="34" charset="0"/>
                  <a:buNone/>
                </a:pPr>
                <a:endParaRPr lang="zh-CN" altLang="en-US" sz="2400" dirty="0"/>
              </a:p>
            </p:txBody>
          </p:sp>
        </mc:Choice>
        <mc:Fallback xmlns="">
          <p:sp>
            <p:nvSpPr>
              <p:cNvPr id="9" name="内容占位符 2"/>
              <p:cNvSpPr txBox="1">
                <a:spLocks noRot="1" noChangeAspect="1" noMove="1" noResize="1" noEditPoints="1" noAdjustHandles="1" noChangeArrowheads="1" noChangeShapeType="1" noTextEdit="1"/>
              </p:cNvSpPr>
              <p:nvPr/>
            </p:nvSpPr>
            <p:spPr bwMode="auto">
              <a:xfrm>
                <a:off x="396766" y="4282966"/>
                <a:ext cx="8229600" cy="990599"/>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Rectangle 4"/>
          <p:cNvSpPr>
            <a:spLocks noChangeArrowheads="1"/>
          </p:cNvSpPr>
          <p:nvPr/>
        </p:nvSpPr>
        <p:spPr bwMode="auto">
          <a:xfrm>
            <a:off x="3708839" y="4287323"/>
            <a:ext cx="4034659" cy="84698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14" name="Rectangle 4"/>
          <p:cNvSpPr>
            <a:spLocks noChangeArrowheads="1"/>
          </p:cNvSpPr>
          <p:nvPr/>
        </p:nvSpPr>
        <p:spPr bwMode="auto">
          <a:xfrm>
            <a:off x="4190999" y="5410200"/>
            <a:ext cx="3581401" cy="461665"/>
          </a:xfrm>
          <a:prstGeom prst="rect">
            <a:avLst/>
          </a:prstGeom>
          <a:solidFill>
            <a:srgbClr val="FFC000"/>
          </a:solidFill>
          <a:ln w="28575" algn="ctr">
            <a:solidFill>
              <a:schemeClr val="bg1"/>
            </a:solidFill>
            <a:miter lim="800000"/>
            <a:headEnd/>
            <a:tailEnd/>
          </a:ln>
          <a:effectLst/>
        </p:spPr>
        <p:txBody>
          <a:bodyPr wrap="square" anchor="ctr">
            <a:spAutoFit/>
          </a:bodyPr>
          <a:lstStyle/>
          <a:p>
            <a:r>
              <a:rPr lang="en-US" altLang="zh-CN" sz="2400" b="1" dirty="0" err="1" smtClean="0">
                <a:solidFill>
                  <a:schemeClr val="bg1"/>
                </a:solidFill>
              </a:rPr>
              <a:t>Precompute</a:t>
            </a:r>
            <a:r>
              <a:rPr lang="en-US" altLang="zh-CN" sz="2400" b="1" dirty="0" smtClean="0">
                <a:solidFill>
                  <a:schemeClr val="bg1"/>
                </a:solidFill>
              </a:rPr>
              <a:t> into 2D tables</a:t>
            </a:r>
            <a:endParaRPr lang="zh-CN" altLang="en-US" sz="2400" b="1" dirty="0">
              <a:solidFill>
                <a:schemeClr val="bg1"/>
              </a:solidFill>
            </a:endParaRPr>
          </a:p>
        </p:txBody>
      </p:sp>
      <mc:AlternateContent xmlns:mc="http://schemas.openxmlformats.org/markup-compatibility/2006" xmlns:a14="http://schemas.microsoft.com/office/drawing/2010/main">
        <mc:Choice Requires="a14">
          <p:sp>
            <p:nvSpPr>
              <p:cNvPr id="15" name="内容占位符 2"/>
              <p:cNvSpPr txBox="1">
                <a:spLocks/>
              </p:cNvSpPr>
              <p:nvPr/>
            </p:nvSpPr>
            <p:spPr bwMode="auto">
              <a:xfrm>
                <a:off x="260132" y="4296103"/>
                <a:ext cx="8229600" cy="990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14:m>
                  <m:oMathPara xmlns:m="http://schemas.openxmlformats.org/officeDocument/2006/math">
                    <m:oMathParaPr>
                      <m:jc m:val="centerGroup"/>
                    </m:oMathParaPr>
                    <m:oMath xmlns:m="http://schemas.openxmlformats.org/officeDocument/2006/math">
                      <m:sSub>
                        <m:sSubPr>
                          <m:ctrlPr>
                            <a:rPr lang="en-US" altLang="zh-CN" sz="2400" b="1" i="1">
                              <a:latin typeface="Cambria Math"/>
                              <a:ea typeface="Cambria Math"/>
                            </a:rPr>
                          </m:ctrlPr>
                        </m:sSubPr>
                        <m:e>
                          <m:r>
                            <m:rPr>
                              <m:nor/>
                            </m:rPr>
                            <a:rPr lang="en-US" altLang="zh-CN" sz="2400" b="1">
                              <a:latin typeface="Cambria Math"/>
                              <a:ea typeface="Cambria Math"/>
                            </a:rPr>
                            <m:t>N</m:t>
                          </m:r>
                        </m:e>
                        <m:sub>
                          <m:r>
                            <a:rPr lang="en-US" altLang="zh-CN" sz="2400" b="1" i="1">
                              <a:latin typeface="Cambria Math"/>
                              <a:ea typeface="Cambria Math"/>
                            </a:rPr>
                            <m:t>𝑹</m:t>
                          </m:r>
                        </m:sub>
                      </m:sSub>
                      <m:d>
                        <m:dPr>
                          <m:ctrlPr>
                            <a:rPr lang="en-US" altLang="zh-CN" sz="2400" b="1" i="1">
                              <a:latin typeface="Cambria Math"/>
                              <a:ea typeface="Cambria Math"/>
                            </a:rPr>
                          </m:ctrlPr>
                        </m:dPr>
                        <m:e>
                          <m:r>
                            <a:rPr lang="en-US" altLang="zh-CN" sz="2400" b="1" i="1">
                              <a:latin typeface="Cambria Math"/>
                              <a:ea typeface="Cambria Math"/>
                            </a:rPr>
                            <m:t>⋅</m:t>
                          </m:r>
                        </m:e>
                      </m:d>
                      <m:r>
                        <a:rPr lang="en-US" altLang="zh-CN" sz="2000" i="1">
                          <a:latin typeface="Cambria Math"/>
                          <a:ea typeface="Cambria Math"/>
                        </a:rPr>
                        <m:t>≈</m:t>
                      </m:r>
                      <m:nary>
                        <m:naryPr>
                          <m:chr m:val="∑"/>
                          <m:supHide m:val="on"/>
                          <m:ctrlPr>
                            <a:rPr lang="en-US" altLang="zh-CN" sz="2000" i="1">
                              <a:latin typeface="Cambria Math"/>
                              <a:ea typeface="Cambria Math"/>
                            </a:rPr>
                          </m:ctrlPr>
                        </m:naryPr>
                        <m:sub>
                          <m:r>
                            <m:rPr>
                              <m:brk m:alnAt="7"/>
                            </m:rPr>
                            <a:rPr lang="en-US" altLang="zh-CN" sz="2000" i="1">
                              <a:latin typeface="Cambria Math"/>
                              <a:ea typeface="Cambria Math"/>
                            </a:rPr>
                            <m:t>0</m:t>
                          </m:r>
                          <m:r>
                            <a:rPr lang="en-US" altLang="zh-CN" sz="2000" i="1">
                              <a:latin typeface="Cambria Math"/>
                              <a:ea typeface="Cambria Math"/>
                            </a:rPr>
                            <m:t>≤</m:t>
                          </m:r>
                          <m:r>
                            <a:rPr lang="en-US" altLang="zh-CN" sz="2000" i="1">
                              <a:latin typeface="Cambria Math"/>
                              <a:ea typeface="Cambria Math"/>
                            </a:rPr>
                            <m:t>𝑘</m:t>
                          </m:r>
                          <m:r>
                            <a:rPr lang="en-US" altLang="zh-CN" sz="2000" i="1">
                              <a:latin typeface="Cambria Math"/>
                              <a:ea typeface="Cambria Math"/>
                            </a:rPr>
                            <m:t>≤6</m:t>
                          </m:r>
                        </m:sub>
                        <m:sup/>
                        <m:e>
                          <m:sSub>
                            <m:sSubPr>
                              <m:ctrlPr>
                                <a:rPr lang="en-US" altLang="zh-CN" sz="2000" i="1">
                                  <a:latin typeface="Cambria Math"/>
                                  <a:ea typeface="Cambria Math"/>
                                </a:rPr>
                              </m:ctrlPr>
                            </m:sSubPr>
                            <m:e>
                              <m:r>
                                <a:rPr lang="en-US" altLang="zh-CN" sz="2000" i="1">
                                  <a:latin typeface="Cambria Math"/>
                                  <a:ea typeface="Cambria Math"/>
                                </a:rPr>
                                <m:t>𝐶</m:t>
                              </m:r>
                            </m:e>
                            <m:sub>
                              <m:r>
                                <a:rPr lang="en-US" altLang="zh-CN" sz="2000" i="1">
                                  <a:latin typeface="Cambria Math"/>
                                  <a:ea typeface="Cambria Math"/>
                                </a:rPr>
                                <m:t>𝑘</m:t>
                              </m:r>
                            </m:sub>
                          </m:sSub>
                          <m:d>
                            <m:dPr>
                              <m:ctrlPr>
                                <a:rPr lang="en-US" altLang="zh-CN" sz="2000" i="1">
                                  <a:latin typeface="Cambria Math"/>
                                  <a:ea typeface="Cambria Math"/>
                                </a:rPr>
                              </m:ctrlPr>
                            </m:dPr>
                            <m:e>
                              <m:sSub>
                                <m:sSubPr>
                                  <m:ctrlPr>
                                    <a:rPr lang="en-US" altLang="zh-CN" sz="2000" i="1">
                                      <a:latin typeface="Cambria Math"/>
                                      <a:ea typeface="Cambria Math"/>
                                    </a:rPr>
                                  </m:ctrlPr>
                                </m:sSubPr>
                                <m:e>
                                  <m:r>
                                    <a:rPr lang="en-US" altLang="zh-CN" sz="2000" i="1">
                                      <a:latin typeface="Cambria Math"/>
                                      <a:ea typeface="Cambria Math"/>
                                    </a:rPr>
                                    <m:t>𝜃</m:t>
                                  </m:r>
                                </m:e>
                                <m:sub>
                                  <m:r>
                                    <a:rPr lang="en-US" altLang="zh-CN" sz="2000" i="1">
                                      <a:latin typeface="Cambria Math"/>
                                      <a:ea typeface="Cambria Math"/>
                                    </a:rPr>
                                    <m:t>𝑑</m:t>
                                  </m:r>
                                </m:sub>
                              </m:sSub>
                              <m:r>
                                <a:rPr lang="en-US" altLang="zh-CN" sz="2000" i="1">
                                  <a:latin typeface="Cambria Math"/>
                                  <a:ea typeface="Cambria Math"/>
                                </a:rPr>
                                <m:t>,</m:t>
                              </m:r>
                              <m:r>
                                <a:rPr lang="en-US" altLang="zh-CN" sz="2000" i="1">
                                  <a:latin typeface="Cambria Math"/>
                                  <a:ea typeface="Cambria Math"/>
                                </a:rPr>
                                <m:t>𝜂</m:t>
                              </m:r>
                            </m:e>
                          </m:d>
                          <m:nary>
                            <m:naryPr>
                              <m:ctrlPr>
                                <a:rPr lang="el-GR" altLang="zh-CN" sz="2000" i="1">
                                  <a:latin typeface="Cambria Math"/>
                                  <a:ea typeface="Cambria Math"/>
                                </a:rPr>
                              </m:ctrlPr>
                            </m:naryPr>
                            <m:sub/>
                            <m:sup/>
                            <m:e>
                              <m:func>
                                <m:funcPr>
                                  <m:ctrlPr>
                                    <a:rPr lang="en-US" altLang="zh-CN" sz="2000" i="1">
                                      <a:latin typeface="Cambria Math"/>
                                      <a:ea typeface="Cambria Math"/>
                                    </a:rPr>
                                  </m:ctrlPr>
                                </m:funcPr>
                                <m:fName>
                                  <m:sSup>
                                    <m:sSupPr>
                                      <m:ctrlPr>
                                        <a:rPr lang="en-US" altLang="zh-CN" sz="2000" i="1">
                                          <a:latin typeface="Cambria Math"/>
                                          <a:ea typeface="Cambria Math"/>
                                        </a:rPr>
                                      </m:ctrlPr>
                                    </m:sSupPr>
                                    <m:e>
                                      <m:r>
                                        <m:rPr>
                                          <m:sty m:val="p"/>
                                        </m:rPr>
                                        <a:rPr lang="en-US" altLang="zh-CN" sz="2000">
                                          <a:latin typeface="Cambria Math"/>
                                          <a:ea typeface="Cambria Math"/>
                                        </a:rPr>
                                        <m:t>cos</m:t>
                                      </m:r>
                                    </m:e>
                                    <m:sup>
                                      <m:r>
                                        <a:rPr lang="en-US" altLang="zh-CN" sz="2000" i="1">
                                          <a:latin typeface="Cambria Math"/>
                                          <a:ea typeface="Cambria Math"/>
                                        </a:rPr>
                                        <m:t>𝑘</m:t>
                                      </m:r>
                                    </m:sup>
                                  </m:sSup>
                                </m:fName>
                                <m:e>
                                  <m:d>
                                    <m:dPr>
                                      <m:ctrlPr>
                                        <a:rPr lang="en-US" altLang="zh-CN" sz="2000" i="1">
                                          <a:latin typeface="Cambria Math"/>
                                          <a:ea typeface="Cambria Math"/>
                                        </a:rPr>
                                      </m:ctrlPr>
                                    </m:dPr>
                                    <m:e>
                                      <m:f>
                                        <m:fPr>
                                          <m:ctrlPr>
                                            <a:rPr lang="en-US" altLang="zh-CN" sz="2000" i="1">
                                              <a:latin typeface="Cambria Math"/>
                                              <a:ea typeface="Cambria Math"/>
                                            </a:rPr>
                                          </m:ctrlPr>
                                        </m:fPr>
                                        <m:num>
                                          <m:sSub>
                                            <m:sSubPr>
                                              <m:ctrlPr>
                                                <a:rPr lang="en-US" altLang="zh-CN" sz="2000" i="1">
                                                  <a:latin typeface="Cambria Math"/>
                                                  <a:ea typeface="Cambria Math"/>
                                                </a:rPr>
                                              </m:ctrlPr>
                                            </m:sSubPr>
                                            <m:e>
                                              <m:r>
                                                <a:rPr lang="en-US" altLang="zh-CN" sz="2000" i="1">
                                                  <a:latin typeface="Cambria Math"/>
                                                  <a:ea typeface="Cambria Math"/>
                                                </a:rPr>
                                                <m:t>𝜙</m:t>
                                              </m:r>
                                            </m:e>
                                            <m:sub>
                                              <m:r>
                                                <a:rPr lang="en-US" altLang="zh-CN" sz="2000" i="1">
                                                  <a:latin typeface="Cambria Math"/>
                                                  <a:ea typeface="Cambria Math"/>
                                                </a:rPr>
                                                <m:t>𝑖</m:t>
                                              </m:r>
                                            </m:sub>
                                          </m:sSub>
                                        </m:num>
                                        <m:den>
                                          <m:r>
                                            <a:rPr lang="en-US" altLang="zh-CN" sz="2000" i="1">
                                              <a:latin typeface="Cambria Math"/>
                                              <a:ea typeface="Cambria Math"/>
                                            </a:rPr>
                                            <m:t>2</m:t>
                                          </m:r>
                                        </m:den>
                                      </m:f>
                                    </m:e>
                                  </m:d>
                                </m:e>
                              </m:func>
                              <m:sSup>
                                <m:sSupPr>
                                  <m:ctrlPr>
                                    <a:rPr lang="en-US" altLang="zh-CN" sz="2000" i="1">
                                      <a:latin typeface="Cambria Math"/>
                                      <a:ea typeface="Cambria Math"/>
                                    </a:rPr>
                                  </m:ctrlPr>
                                </m:sSupPr>
                                <m:e>
                                  <m:r>
                                    <a:rPr lang="en-US" altLang="zh-CN" sz="2000" i="1">
                                      <a:latin typeface="Cambria Math"/>
                                      <a:ea typeface="Cambria Math"/>
                                    </a:rPr>
                                    <m:t>𝑔</m:t>
                                  </m:r>
                                </m:e>
                                <m:sup>
                                  <m:r>
                                    <a:rPr lang="en-US" altLang="zh-CN" sz="2000" i="1">
                                      <a:latin typeface="Cambria Math"/>
                                      <a:ea typeface="Cambria Math"/>
                                    </a:rPr>
                                    <m:t>𝑐</m:t>
                                  </m:r>
                                </m:sup>
                              </m:sSup>
                              <m:d>
                                <m:dPr>
                                  <m:ctrlPr>
                                    <a:rPr lang="en-US" altLang="zh-CN" sz="2000" i="1">
                                      <a:latin typeface="Cambria Math"/>
                                      <a:ea typeface="Cambria Math"/>
                                    </a:rPr>
                                  </m:ctrlPr>
                                </m:dPr>
                                <m:e>
                                  <m:sSub>
                                    <m:sSubPr>
                                      <m:ctrlPr>
                                        <a:rPr lang="en-US" altLang="zh-CN" sz="2000" i="1">
                                          <a:latin typeface="Cambria Math"/>
                                          <a:ea typeface="Cambria Math"/>
                                        </a:rPr>
                                      </m:ctrlPr>
                                    </m:sSubPr>
                                    <m:e>
                                      <m:r>
                                        <a:rPr lang="en-US" altLang="zh-CN" sz="2000" i="1">
                                          <a:latin typeface="Cambria Math"/>
                                          <a:ea typeface="Cambria Math"/>
                                        </a:rPr>
                                        <m:t>𝜙</m:t>
                                      </m:r>
                                    </m:e>
                                    <m:sub>
                                      <m:r>
                                        <a:rPr lang="en-US" altLang="zh-CN" sz="2000" i="1">
                                          <a:latin typeface="Cambria Math"/>
                                          <a:ea typeface="Cambria Math"/>
                                        </a:rPr>
                                        <m:t>𝑖</m:t>
                                      </m:r>
                                    </m:sub>
                                  </m:sSub>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𝜙</m:t>
                                      </m:r>
                                    </m:e>
                                    <m:sub>
                                      <m:r>
                                        <a:rPr lang="en-US" altLang="zh-CN" sz="2000" i="1">
                                          <a:latin typeface="Cambria Math"/>
                                          <a:ea typeface="Cambria Math"/>
                                        </a:rPr>
                                        <m:t>𝑗</m:t>
                                      </m:r>
                                    </m:sub>
                                  </m:sSub>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𝜙</m:t>
                                      </m:r>
                                    </m:e>
                                    <m:sub>
                                      <m:r>
                                        <a:rPr lang="en-US" altLang="zh-CN" sz="2000" i="1">
                                          <a:latin typeface="Cambria Math"/>
                                          <a:ea typeface="Cambria Math"/>
                                        </a:rPr>
                                        <m:t>𝑜</m:t>
                                      </m:r>
                                    </m:sub>
                                  </m:sSub>
                                  <m:r>
                                    <a:rPr lang="en-US" altLang="zh-CN" sz="2000" i="1">
                                      <a:latin typeface="Cambria Math"/>
                                      <a:ea typeface="Cambria Math"/>
                                    </a:rPr>
                                    <m:t>,</m:t>
                                  </m:r>
                                  <m:sSub>
                                    <m:sSubPr>
                                      <m:ctrlPr>
                                        <a:rPr lang="en-US" altLang="zh-CN" sz="2000" i="1">
                                          <a:latin typeface="Cambria Math"/>
                                          <a:ea typeface="Cambria Math"/>
                                        </a:rPr>
                                      </m:ctrlPr>
                                    </m:sSubPr>
                                    <m:e>
                                      <m:r>
                                        <a:rPr lang="en-US" altLang="zh-CN" sz="2000" i="1">
                                          <a:latin typeface="Cambria Math"/>
                                          <a:ea typeface="Cambria Math"/>
                                        </a:rPr>
                                        <m:t>𝜆</m:t>
                                      </m:r>
                                    </m:e>
                                    <m:sub>
                                      <m:r>
                                        <a:rPr lang="en-US" altLang="zh-CN" sz="2000" i="1">
                                          <a:latin typeface="Cambria Math"/>
                                          <a:ea typeface="Cambria Math"/>
                                        </a:rPr>
                                        <m:t>𝑗</m:t>
                                      </m:r>
                                    </m:sub>
                                  </m:sSub>
                                </m:e>
                              </m:d>
                              <m:r>
                                <a:rPr lang="en-US" altLang="zh-CN" sz="2000" i="1">
                                  <a:latin typeface="Cambria Math"/>
                                  <a:ea typeface="Cambria Math"/>
                                </a:rPr>
                                <m:t>𝑑</m:t>
                              </m:r>
                              <m:sSub>
                                <m:sSubPr>
                                  <m:ctrlPr>
                                    <a:rPr lang="en-US" altLang="zh-CN" sz="2000" i="1">
                                      <a:latin typeface="Cambria Math"/>
                                      <a:ea typeface="Cambria Math"/>
                                    </a:rPr>
                                  </m:ctrlPr>
                                </m:sSubPr>
                                <m:e>
                                  <m:r>
                                    <a:rPr lang="en-US" altLang="zh-CN" sz="2000" i="1">
                                      <a:latin typeface="Cambria Math"/>
                                      <a:ea typeface="Cambria Math"/>
                                    </a:rPr>
                                    <m:t>𝜙</m:t>
                                  </m:r>
                                </m:e>
                                <m:sub>
                                  <m:r>
                                    <a:rPr lang="en-US" altLang="zh-CN" sz="2000" i="1">
                                      <a:latin typeface="Cambria Math"/>
                                      <a:ea typeface="Cambria Math"/>
                                    </a:rPr>
                                    <m:t>𝑖</m:t>
                                  </m:r>
                                </m:sub>
                              </m:sSub>
                            </m:e>
                          </m:nary>
                        </m:e>
                      </m:nary>
                    </m:oMath>
                  </m:oMathPara>
                </a14:m>
                <a:endParaRPr lang="en-US" altLang="zh-CN" sz="2400" dirty="0">
                  <a:ea typeface="Cambria Math"/>
                </a:endParaRPr>
              </a:p>
              <a:p>
                <a:pPr marL="0" lvl="1" indent="0">
                  <a:buNone/>
                </a:pPr>
                <a:endParaRPr lang="en-US" altLang="zh-CN" sz="2000" dirty="0">
                  <a:ea typeface="Cambria Math"/>
                </a:endParaRPr>
              </a:p>
              <a:p>
                <a:pPr marL="0" indent="0">
                  <a:buNone/>
                </a:pPr>
                <a:endParaRPr lang="en-US" altLang="zh-CN" sz="1800" dirty="0"/>
              </a:p>
              <a:p>
                <a:pPr marL="0" indent="0">
                  <a:buFont typeface="Arial" pitchFamily="34" charset="0"/>
                  <a:buNone/>
                </a:pPr>
                <a:endParaRPr lang="en-US" altLang="zh-CN" sz="2400" dirty="0" smtClean="0"/>
              </a:p>
              <a:p>
                <a:pPr marL="0" indent="0">
                  <a:buFont typeface="Arial" pitchFamily="34" charset="0"/>
                  <a:buNone/>
                </a:pPr>
                <a:endParaRPr lang="en-US" altLang="zh-CN" sz="1800" dirty="0"/>
              </a:p>
              <a:p>
                <a:pPr marL="0" indent="0">
                  <a:buFont typeface="Arial" pitchFamily="34" charset="0"/>
                  <a:buNone/>
                </a:pPr>
                <a:endParaRPr lang="zh-CN" altLang="en-US" sz="2400" dirty="0"/>
              </a:p>
            </p:txBody>
          </p:sp>
        </mc:Choice>
        <mc:Fallback xmlns="">
          <p:sp>
            <p:nvSpPr>
              <p:cNvPr id="15" name="内容占位符 2"/>
              <p:cNvSpPr txBox="1">
                <a:spLocks noRot="1" noChangeAspect="1" noMove="1" noResize="1" noEditPoints="1" noAdjustHandles="1" noChangeArrowheads="1" noChangeShapeType="1" noTextEdit="1"/>
              </p:cNvSpPr>
              <p:nvPr/>
            </p:nvSpPr>
            <p:spPr bwMode="auto">
              <a:xfrm>
                <a:off x="260132" y="4296103"/>
                <a:ext cx="8229600" cy="990599"/>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4898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8" grpId="0"/>
      <p:bldP spid="9" grpId="0"/>
      <p:bldP spid="9" grpId="1"/>
      <p:bldP spid="10" grpId="0" animBg="1"/>
      <p:bldP spid="14"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253629" y="4114799"/>
            <a:ext cx="1708771"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t>Inner Integral</a:t>
            </a:r>
            <a:br>
              <a:rPr lang="en-US" altLang="zh-CN" dirty="0" smtClean="0"/>
            </a:br>
            <a:r>
              <a:rPr lang="en-US" altLang="zh-CN" dirty="0" smtClean="0"/>
              <a:t>TT &amp; TRT modes</a:t>
            </a:r>
            <a:endParaRPr lang="zh-CN" altLang="en-US" dirty="0"/>
          </a:p>
        </p:txBody>
      </p:sp>
      <mc:AlternateContent xmlns:mc="http://schemas.openxmlformats.org/markup-compatibility/2006" xmlns:a14="http://schemas.microsoft.com/office/drawing/2010/main">
        <mc:Choice Requires="a14">
          <p:sp>
            <p:nvSpPr>
              <p:cNvPr id="6" name="内容占位符 2"/>
              <p:cNvSpPr>
                <a:spLocks noGrp="1"/>
              </p:cNvSpPr>
              <p:nvPr>
                <p:ph idx="1"/>
              </p:nvPr>
            </p:nvSpPr>
            <p:spPr>
              <a:xfrm>
                <a:off x="457200" y="1600201"/>
                <a:ext cx="8229600" cy="2133599"/>
              </a:xfrm>
            </p:spPr>
            <p:txBody>
              <a:bodyPr/>
              <a:lstStyle/>
              <a:p>
                <a:r>
                  <a:rPr lang="en-US" altLang="zh-CN" sz="2800" dirty="0" smtClean="0"/>
                  <a:t>Hair scattering  function approx.</a:t>
                </a:r>
              </a:p>
              <a:p>
                <a:pPr lvl="1"/>
                <a:r>
                  <a:rPr lang="en-US" altLang="zh-CN" sz="2400" dirty="0" smtClean="0"/>
                  <a:t>sum of  circular Gaussians </a:t>
                </a:r>
                <a:r>
                  <a:rPr lang="en-US" altLang="zh-CN" sz="2400" b="0" i="0" dirty="0" smtClean="0">
                    <a:latin typeface="Cambria Math"/>
                    <a:ea typeface="Cambria Math"/>
                  </a:rPr>
                  <a:t>: </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b="0" i="1" smtClean="0">
                              <a:latin typeface="Cambria Math"/>
                              <a:ea typeface="Cambria Math"/>
                            </a:rPr>
                            <m:t>𝑡</m:t>
                          </m:r>
                        </m:sub>
                      </m:sSub>
                      <m:d>
                        <m:dPr>
                          <m:ctrlPr>
                            <a:rPr lang="en-US" altLang="zh-CN" sz="2400" i="1">
                              <a:latin typeface="Cambria Math"/>
                              <a:ea typeface="Cambria Math"/>
                            </a:rPr>
                          </m:ctrlPr>
                        </m:dPr>
                        <m:e>
                          <m:r>
                            <a:rPr lang="en-US" altLang="zh-CN" sz="2400" i="1">
                              <a:latin typeface="Cambria Math"/>
                              <a:ea typeface="Cambria Math"/>
                            </a:rPr>
                            <m:t>𝜙</m:t>
                          </m:r>
                        </m:e>
                      </m:d>
                      <m:r>
                        <a:rPr lang="en-US" altLang="zh-CN" sz="2400" i="1">
                          <a:latin typeface="Cambria Math"/>
                          <a:ea typeface="Cambria Math"/>
                        </a:rPr>
                        <m:t>≈</m:t>
                      </m:r>
                      <m:nary>
                        <m:naryPr>
                          <m:chr m:val="∑"/>
                          <m:subHide m:val="on"/>
                          <m:supHide m:val="on"/>
                          <m:ctrlPr>
                            <a:rPr lang="en-US" altLang="zh-CN" sz="2400" i="1">
                              <a:latin typeface="Cambria Math"/>
                              <a:ea typeface="Cambria Math"/>
                            </a:rPr>
                          </m:ctrlPr>
                        </m:naryPr>
                        <m:sub/>
                        <m:sup/>
                        <m:e>
                          <m:sSub>
                            <m:sSubPr>
                              <m:ctrlPr>
                                <a:rPr lang="en-US" altLang="zh-CN" sz="2400" b="0" i="1" smtClean="0">
                                  <a:latin typeface="Cambria Math"/>
                                  <a:ea typeface="Cambria Math"/>
                                </a:rPr>
                              </m:ctrlPr>
                            </m:sSubPr>
                            <m:e>
                              <m:r>
                                <a:rPr lang="en-US" altLang="zh-CN" sz="2400" b="0" i="1" smtClean="0">
                                  <a:latin typeface="Cambria Math"/>
                                  <a:ea typeface="Cambria Math"/>
                                </a:rPr>
                                <m:t>𝑏</m:t>
                              </m:r>
                            </m:e>
                            <m:sub>
                              <m:r>
                                <a:rPr lang="en-US" altLang="zh-CN" sz="2400" b="0" i="1" smtClean="0">
                                  <a:latin typeface="Cambria Math"/>
                                  <a:ea typeface="Cambria Math"/>
                                </a:rPr>
                                <m:t>𝑘</m:t>
                              </m:r>
                            </m:sub>
                          </m:sSub>
                          <m:sSup>
                            <m:sSupPr>
                              <m:ctrlPr>
                                <a:rPr lang="en-US" altLang="zh-CN" sz="2400" b="0" i="1" smtClean="0">
                                  <a:latin typeface="Cambria Math"/>
                                  <a:ea typeface="Cambria Math"/>
                                </a:rPr>
                              </m:ctrlPr>
                            </m:sSupPr>
                            <m:e>
                              <m:r>
                                <a:rPr lang="en-US" altLang="zh-CN" sz="2400" b="0" i="1" smtClean="0">
                                  <a:latin typeface="Cambria Math"/>
                                  <a:ea typeface="Cambria Math"/>
                                </a:rPr>
                                <m:t>𝑔</m:t>
                              </m:r>
                            </m:e>
                            <m:sup>
                              <m:r>
                                <a:rPr lang="en-US" altLang="zh-CN" sz="2400" b="0" i="1" smtClean="0">
                                  <a:latin typeface="Cambria Math"/>
                                  <a:ea typeface="Cambria Math"/>
                                </a:rPr>
                                <m:t>𝑐</m:t>
                              </m:r>
                            </m:sup>
                          </m:sSup>
                          <m:r>
                            <a:rPr lang="en-US" altLang="zh-CN" sz="2400" b="0" i="1" smtClean="0">
                              <a:latin typeface="Cambria Math"/>
                              <a:ea typeface="Cambria Math"/>
                            </a:rPr>
                            <m:t>(</m:t>
                          </m:r>
                          <m:r>
                            <a:rPr lang="en-US" altLang="zh-CN" sz="2400" b="0" i="1" smtClean="0">
                              <a:latin typeface="Cambria Math"/>
                              <a:ea typeface="Cambria Math"/>
                            </a:rPr>
                            <m:t>𝜙</m:t>
                          </m:r>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𝜙</m:t>
                              </m:r>
                            </m:e>
                            <m:sub>
                              <m:r>
                                <a:rPr lang="en-US" altLang="zh-CN" sz="2400" b="0" i="1" smtClean="0">
                                  <a:latin typeface="Cambria Math"/>
                                  <a:ea typeface="Cambria Math"/>
                                </a:rPr>
                                <m:t>𝑘</m:t>
                              </m:r>
                            </m:sub>
                          </m:sSub>
                          <m:r>
                            <a:rPr lang="en-US" altLang="zh-CN" sz="2400" b="0" i="1" smtClean="0">
                              <a:latin typeface="Cambria Math"/>
                              <a:ea typeface="Cambria Math"/>
                            </a:rPr>
                            <m:t>,</m:t>
                          </m:r>
                          <m:sSub>
                            <m:sSubPr>
                              <m:ctrlPr>
                                <a:rPr lang="en-US" altLang="zh-CN" sz="2400" b="0" i="1" smtClean="0">
                                  <a:latin typeface="Cambria Math"/>
                                  <a:ea typeface="Cambria Math"/>
                                </a:rPr>
                              </m:ctrlPr>
                            </m:sSubPr>
                            <m:e>
                              <m:r>
                                <a:rPr lang="en-US" altLang="zh-CN" sz="2400" b="0" i="1" smtClean="0">
                                  <a:latin typeface="Cambria Math"/>
                                  <a:ea typeface="Cambria Math"/>
                                </a:rPr>
                                <m:t>𝜆</m:t>
                              </m:r>
                            </m:e>
                            <m:sub>
                              <m:r>
                                <a:rPr lang="en-US" altLang="zh-CN" sz="2400" b="0" i="1" smtClean="0">
                                  <a:latin typeface="Cambria Math"/>
                                  <a:ea typeface="Cambria Math"/>
                                </a:rPr>
                                <m:t>𝑘</m:t>
                              </m:r>
                            </m:sub>
                          </m:sSub>
                          <m:r>
                            <a:rPr lang="en-US" altLang="zh-CN" sz="2400" b="0" i="1" smtClean="0">
                              <a:latin typeface="Cambria Math"/>
                              <a:ea typeface="Cambria Math"/>
                            </a:rPr>
                            <m:t>)</m:t>
                          </m:r>
                        </m:e>
                      </m:nary>
                    </m:oMath>
                  </m:oMathPara>
                </a14:m>
                <a:endParaRPr lang="en-US" altLang="zh-CN" sz="2400" b="0" i="0" dirty="0" smtClean="0">
                  <a:latin typeface="Cambria Math"/>
                  <a:ea typeface="Cambria Math"/>
                </a:endParaRPr>
              </a:p>
              <a:p>
                <a:r>
                  <a:rPr lang="en-US" altLang="zh-CN" sz="2800" dirty="0" smtClean="0"/>
                  <a:t>Inner integral</a:t>
                </a:r>
                <a:endParaRPr lang="en-US" altLang="zh-CN" sz="2800" dirty="0"/>
              </a:p>
              <a:p>
                <a:pPr marL="0" indent="0">
                  <a:buNone/>
                </a:pPr>
                <a:endParaRPr lang="en-US" altLang="zh-CN" dirty="0"/>
              </a:p>
            </p:txBody>
          </p:sp>
        </mc:Choice>
        <mc:Fallback xmlns="">
          <p:sp>
            <p:nvSpPr>
              <p:cNvPr id="6" name="内容占位符 2"/>
              <p:cNvSpPr>
                <a:spLocks noGrp="1" noRot="1" noChangeAspect="1" noMove="1" noResize="1" noEditPoints="1" noAdjustHandles="1" noChangeArrowheads="1" noChangeShapeType="1" noTextEdit="1"/>
              </p:cNvSpPr>
              <p:nvPr>
                <p:ph idx="1"/>
              </p:nvPr>
            </p:nvSpPr>
            <p:spPr>
              <a:xfrm>
                <a:off x="457200" y="1600201"/>
                <a:ext cx="8229600" cy="2133599"/>
              </a:xfrm>
              <a:blipFill rotWithShape="1">
                <a:blip r:embed="rId2"/>
                <a:stretch>
                  <a:fillRect l="-1259" t="-2571" b="-18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内容占位符 2"/>
              <p:cNvSpPr txBox="1">
                <a:spLocks/>
              </p:cNvSpPr>
              <p:nvPr/>
            </p:nvSpPr>
            <p:spPr bwMode="auto">
              <a:xfrm>
                <a:off x="-609600" y="3886200"/>
                <a:ext cx="8229600" cy="990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a:ea typeface="Cambria Math"/>
                            </a:rPr>
                          </m:ctrlPr>
                        </m:sSubPr>
                        <m:e>
                          <m:r>
                            <m:rPr>
                              <m:nor/>
                            </m:rPr>
                            <a:rPr lang="en-US" altLang="zh-CN" sz="2400" b="1">
                              <a:latin typeface="Cambria Math"/>
                              <a:ea typeface="Cambria Math"/>
                            </a:rPr>
                            <m:t>N</m:t>
                          </m:r>
                        </m:e>
                        <m:sub>
                          <m:r>
                            <a:rPr lang="en-US" altLang="zh-CN" sz="2400" b="1" i="1" smtClean="0">
                              <a:latin typeface="Cambria Math"/>
                              <a:ea typeface="Cambria Math"/>
                            </a:rPr>
                            <m:t>𝒕</m:t>
                          </m:r>
                        </m:sub>
                      </m:sSub>
                      <m:d>
                        <m:dPr>
                          <m:ctrlPr>
                            <a:rPr lang="en-US" altLang="zh-CN" sz="2400" b="1" i="1">
                              <a:latin typeface="Cambria Math"/>
                              <a:ea typeface="Cambria Math"/>
                            </a:rPr>
                          </m:ctrlPr>
                        </m:dPr>
                        <m:e>
                          <m:r>
                            <a:rPr lang="en-US" altLang="zh-CN" sz="2400" b="1" i="1">
                              <a:latin typeface="Cambria Math"/>
                              <a:ea typeface="Cambria Math"/>
                            </a:rPr>
                            <m:t>⋅</m:t>
                          </m:r>
                        </m:e>
                      </m:d>
                      <m:r>
                        <a:rPr lang="en-US" altLang="zh-CN" sz="2400" b="0" i="1" smtClean="0">
                          <a:latin typeface="Cambria Math"/>
                          <a:ea typeface="Cambria Math"/>
                        </a:rPr>
                        <m:t>=</m:t>
                      </m:r>
                      <m:nary>
                        <m:naryPr>
                          <m:ctrlPr>
                            <a:rPr lang="el-GR" altLang="zh-CN" sz="2400" i="1">
                              <a:latin typeface="Cambria Math"/>
                              <a:ea typeface="Cambria Math"/>
                            </a:rPr>
                          </m:ctrlPr>
                        </m:naryPr>
                        <m:sub/>
                        <m:sup/>
                        <m:e>
                          <m:sSub>
                            <m:sSubPr>
                              <m:ctrlPr>
                                <a:rPr lang="en-US" altLang="zh-CN" sz="2400" i="1">
                                  <a:latin typeface="Cambria Math"/>
                                  <a:ea typeface="Cambria Math"/>
                                </a:rPr>
                              </m:ctrlPr>
                            </m:sSubPr>
                            <m:e>
                              <m:r>
                                <a:rPr lang="en-US" altLang="zh-CN" sz="2400" i="1">
                                  <a:latin typeface="Cambria Math"/>
                                  <a:ea typeface="Cambria Math"/>
                                </a:rPr>
                                <m:t>𝑁</m:t>
                              </m:r>
                            </m:e>
                            <m:sub>
                              <m:r>
                                <a:rPr lang="en-US" altLang="zh-CN" sz="2400" i="1">
                                  <a:latin typeface="Cambria Math"/>
                                  <a:ea typeface="Cambria Math"/>
                                </a:rPr>
                                <m:t>𝑡</m:t>
                              </m:r>
                            </m:sub>
                          </m:sSub>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𝑜</m:t>
                                  </m:r>
                                </m:sub>
                              </m:sSub>
                            </m:e>
                          </m:d>
                        </m:e>
                      </m:nary>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𝑗</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𝜆</m:t>
                              </m:r>
                            </m:e>
                            <m:sub>
                              <m:r>
                                <a:rPr lang="en-US" altLang="zh-CN" sz="2400" i="1">
                                  <a:latin typeface="Cambria Math"/>
                                  <a:ea typeface="Cambria Math"/>
                                </a:rPr>
                                <m:t>𝑗</m:t>
                              </m:r>
                            </m:sub>
                          </m:sSub>
                        </m:e>
                      </m:d>
                      <m:r>
                        <a:rPr lang="en-US" altLang="zh-CN" sz="2400" i="1">
                          <a:latin typeface="Cambria Math"/>
                          <a:ea typeface="Cambria Math"/>
                        </a:rPr>
                        <m:t>𝑑</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oMath>
                  </m:oMathPara>
                </a14:m>
                <a:endParaRPr lang="en-US" altLang="zh-CN" sz="1800" dirty="0"/>
              </a:p>
              <a:p>
                <a:pPr marL="0" lvl="1" indent="0">
                  <a:buNone/>
                </a:pPr>
                <a:endParaRPr lang="en-US" altLang="zh-CN" sz="2000" dirty="0">
                  <a:ea typeface="Cambria Math"/>
                </a:endParaRPr>
              </a:p>
              <a:p>
                <a:pPr marL="0" indent="0">
                  <a:buNone/>
                </a:pPr>
                <a:endParaRPr lang="en-US" altLang="zh-CN" sz="1800" dirty="0"/>
              </a:p>
              <a:p>
                <a:pPr marL="0" indent="0">
                  <a:buFont typeface="Arial" pitchFamily="34" charset="0"/>
                  <a:buNone/>
                </a:pPr>
                <a:endParaRPr lang="en-US" altLang="zh-CN" sz="2400" dirty="0" smtClean="0"/>
              </a:p>
              <a:p>
                <a:pPr marL="0" indent="0">
                  <a:buFont typeface="Arial" pitchFamily="34" charset="0"/>
                  <a:buNone/>
                </a:pPr>
                <a:endParaRPr lang="en-US" altLang="zh-CN" sz="1800" dirty="0"/>
              </a:p>
              <a:p>
                <a:pPr marL="0" indent="0">
                  <a:buFont typeface="Arial" pitchFamily="34" charset="0"/>
                  <a:buNone/>
                </a:pPr>
                <a:endParaRPr lang="zh-CN" altLang="en-US" sz="2400" dirty="0"/>
              </a:p>
            </p:txBody>
          </p:sp>
        </mc:Choice>
        <mc:Fallback xmlns="">
          <p:sp>
            <p:nvSpPr>
              <p:cNvPr id="7" name="内容占位符 2"/>
              <p:cNvSpPr txBox="1">
                <a:spLocks noRot="1" noChangeAspect="1" noMove="1" noResize="1" noEditPoints="1" noAdjustHandles="1" noChangeArrowheads="1" noChangeShapeType="1" noTextEdit="1"/>
              </p:cNvSpPr>
              <p:nvPr/>
            </p:nvSpPr>
            <p:spPr bwMode="auto">
              <a:xfrm>
                <a:off x="-609600" y="3886200"/>
                <a:ext cx="8229600" cy="990599"/>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9" name="Rectangle 4"/>
          <p:cNvSpPr>
            <a:spLocks noChangeArrowheads="1"/>
          </p:cNvSpPr>
          <p:nvPr/>
        </p:nvSpPr>
        <p:spPr bwMode="auto">
          <a:xfrm>
            <a:off x="2349064" y="3978167"/>
            <a:ext cx="3657600" cy="84698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11" name="Rectangle 4"/>
          <p:cNvSpPr>
            <a:spLocks noChangeArrowheads="1"/>
          </p:cNvSpPr>
          <p:nvPr/>
        </p:nvSpPr>
        <p:spPr bwMode="auto">
          <a:xfrm>
            <a:off x="2635468" y="4029819"/>
            <a:ext cx="5257800" cy="84698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12" name="Rectangle 4"/>
          <p:cNvSpPr>
            <a:spLocks noChangeArrowheads="1"/>
          </p:cNvSpPr>
          <p:nvPr/>
        </p:nvSpPr>
        <p:spPr bwMode="auto">
          <a:xfrm>
            <a:off x="5379838" y="5105400"/>
            <a:ext cx="2316362" cy="461665"/>
          </a:xfrm>
          <a:prstGeom prst="rect">
            <a:avLst/>
          </a:prstGeom>
          <a:solidFill>
            <a:srgbClr val="FFC000"/>
          </a:solidFill>
          <a:ln w="28575" algn="ctr">
            <a:solidFill>
              <a:schemeClr val="bg1"/>
            </a:solidFill>
            <a:miter lim="800000"/>
            <a:headEnd/>
            <a:tailEnd/>
          </a:ln>
          <a:effectLst/>
        </p:spPr>
        <p:txBody>
          <a:bodyPr wrap="square" anchor="ctr">
            <a:spAutoFit/>
          </a:bodyPr>
          <a:lstStyle/>
          <a:p>
            <a:r>
              <a:rPr lang="en-US" altLang="zh-CN" sz="2400" b="1" dirty="0" smtClean="0">
                <a:solidFill>
                  <a:schemeClr val="bg1"/>
                </a:solidFill>
              </a:rPr>
              <a:t>Analytic Integral</a:t>
            </a:r>
            <a:endParaRPr lang="zh-CN" altLang="en-US" sz="2400" b="1" dirty="0">
              <a:solidFill>
                <a:schemeClr val="bg1"/>
              </a:solidFill>
            </a:endParaRPr>
          </a:p>
        </p:txBody>
      </p:sp>
      <mc:AlternateContent xmlns:mc="http://schemas.openxmlformats.org/markup-compatibility/2006" xmlns:a14="http://schemas.microsoft.com/office/drawing/2010/main">
        <mc:Choice Requires="a14">
          <p:sp>
            <p:nvSpPr>
              <p:cNvPr id="13" name="内容占位符 2"/>
              <p:cNvSpPr txBox="1">
                <a:spLocks/>
              </p:cNvSpPr>
              <p:nvPr/>
            </p:nvSpPr>
            <p:spPr bwMode="auto">
              <a:xfrm>
                <a:off x="275898" y="3870435"/>
                <a:ext cx="8229600" cy="990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a:ea typeface="Cambria Math"/>
                            </a:rPr>
                          </m:ctrlPr>
                        </m:sSubPr>
                        <m:e>
                          <m:r>
                            <m:rPr>
                              <m:nor/>
                            </m:rPr>
                            <a:rPr lang="en-US" altLang="zh-CN" sz="2400" b="1">
                              <a:latin typeface="Cambria Math"/>
                              <a:ea typeface="Cambria Math"/>
                            </a:rPr>
                            <m:t>N</m:t>
                          </m:r>
                        </m:e>
                        <m:sub>
                          <m:r>
                            <a:rPr lang="en-US" altLang="zh-CN" sz="2400" b="1" i="1" smtClean="0">
                              <a:latin typeface="Cambria Math"/>
                              <a:ea typeface="Cambria Math"/>
                            </a:rPr>
                            <m:t>𝒕</m:t>
                          </m:r>
                        </m:sub>
                      </m:sSub>
                      <m:d>
                        <m:dPr>
                          <m:ctrlPr>
                            <a:rPr lang="en-US" altLang="zh-CN" sz="2400" b="1" i="1">
                              <a:latin typeface="Cambria Math"/>
                              <a:ea typeface="Cambria Math"/>
                            </a:rPr>
                          </m:ctrlPr>
                        </m:dPr>
                        <m:e>
                          <m:r>
                            <a:rPr lang="en-US" altLang="zh-CN" sz="2400" b="1" i="1">
                              <a:latin typeface="Cambria Math"/>
                              <a:ea typeface="Cambria Math"/>
                            </a:rPr>
                            <m:t>⋅</m:t>
                          </m:r>
                        </m:e>
                      </m:d>
                      <m:r>
                        <a:rPr lang="en-US" altLang="zh-CN" sz="2400" i="1">
                          <a:latin typeface="Cambria Math"/>
                          <a:ea typeface="Cambria Math"/>
                        </a:rPr>
                        <m:t>≈</m:t>
                      </m:r>
                      <m:nary>
                        <m:naryPr>
                          <m:ctrlPr>
                            <a:rPr lang="el-GR" altLang="zh-CN" sz="2400" i="1">
                              <a:latin typeface="Cambria Math"/>
                              <a:ea typeface="Cambria Math"/>
                            </a:rPr>
                          </m:ctrlPr>
                        </m:naryPr>
                        <m:sub/>
                        <m:sup/>
                        <m:e>
                          <m:d>
                            <m:dPr>
                              <m:ctrlPr>
                                <a:rPr lang="en-US" altLang="zh-CN" sz="2400" i="1">
                                  <a:latin typeface="Cambria Math"/>
                                  <a:ea typeface="Cambria Math"/>
                                </a:rPr>
                              </m:ctrlPr>
                            </m:dPr>
                            <m:e>
                              <m:nary>
                                <m:naryPr>
                                  <m:chr m:val="∑"/>
                                  <m:subHide m:val="on"/>
                                  <m:supHide m:val="on"/>
                                  <m:ctrlPr>
                                    <a:rPr lang="en-US" altLang="zh-CN" sz="2400" i="1">
                                      <a:latin typeface="Cambria Math"/>
                                      <a:ea typeface="Cambria Math"/>
                                    </a:rPr>
                                  </m:ctrlPr>
                                </m:naryPr>
                                <m:sub/>
                                <m:sup/>
                                <m:e>
                                  <m:sSub>
                                    <m:sSubPr>
                                      <m:ctrlPr>
                                        <a:rPr lang="en-US" altLang="zh-CN" sz="2400" i="1">
                                          <a:latin typeface="Cambria Math"/>
                                          <a:ea typeface="Cambria Math"/>
                                        </a:rPr>
                                      </m:ctrlPr>
                                    </m:sSubPr>
                                    <m:e>
                                      <m:r>
                                        <a:rPr lang="en-US" altLang="zh-CN" sz="2400" i="1">
                                          <a:latin typeface="Cambria Math"/>
                                          <a:ea typeface="Cambria Math"/>
                                        </a:rPr>
                                        <m:t>𝑏</m:t>
                                      </m:r>
                                    </m:e>
                                    <m:sub>
                                      <m:r>
                                        <a:rPr lang="en-US" altLang="zh-CN" sz="2400" b="0" i="1" smtClean="0">
                                          <a:latin typeface="Cambria Math"/>
                                          <a:ea typeface="Cambria Math"/>
                                        </a:rPr>
                                        <m:t>𝑘</m:t>
                                      </m:r>
                                    </m:sub>
                                  </m:sSub>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𝑜</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b="0" i="1" smtClean="0">
                                              <a:latin typeface="Cambria Math"/>
                                              <a:ea typeface="Cambria Math"/>
                                            </a:rPr>
                                            <m:t>𝑘</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𝜆</m:t>
                                          </m:r>
                                        </m:e>
                                        <m:sub>
                                          <m:r>
                                            <a:rPr lang="en-US" altLang="zh-CN" sz="2400" b="0" i="1" smtClean="0">
                                              <a:latin typeface="Cambria Math"/>
                                              <a:ea typeface="Cambria Math"/>
                                            </a:rPr>
                                            <m:t>𝑘</m:t>
                                          </m:r>
                                        </m:sub>
                                      </m:sSub>
                                    </m:e>
                                  </m:d>
                                </m:e>
                              </m:nary>
                            </m:e>
                          </m:d>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𝑗</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𝜆</m:t>
                                  </m:r>
                                </m:e>
                                <m:sub>
                                  <m:r>
                                    <a:rPr lang="en-US" altLang="zh-CN" sz="2400" i="1">
                                      <a:latin typeface="Cambria Math"/>
                                      <a:ea typeface="Cambria Math"/>
                                    </a:rPr>
                                    <m:t>𝑗</m:t>
                                  </m:r>
                                </m:sub>
                              </m:sSub>
                            </m:e>
                          </m:d>
                          <m:r>
                            <a:rPr lang="en-US" altLang="zh-CN" sz="2400" i="1">
                              <a:latin typeface="Cambria Math"/>
                              <a:ea typeface="Cambria Math"/>
                            </a:rPr>
                            <m:t>𝑑</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e>
                      </m:nary>
                    </m:oMath>
                  </m:oMathPara>
                </a14:m>
                <a:endParaRPr lang="en-US" altLang="zh-CN" sz="2400" dirty="0">
                  <a:ea typeface="Cambria Math"/>
                </a:endParaRPr>
              </a:p>
              <a:p>
                <a:pPr marL="0" lvl="1" indent="0">
                  <a:buNone/>
                </a:pPr>
                <a:endParaRPr lang="en-US" altLang="zh-CN" sz="2000" dirty="0">
                  <a:ea typeface="Cambria Math"/>
                </a:endParaRPr>
              </a:p>
              <a:p>
                <a:pPr marL="0" indent="0">
                  <a:buNone/>
                </a:pPr>
                <a:endParaRPr lang="en-US" altLang="zh-CN" sz="1800" dirty="0"/>
              </a:p>
              <a:p>
                <a:pPr marL="0" indent="0">
                  <a:buFont typeface="Arial" pitchFamily="34" charset="0"/>
                  <a:buNone/>
                </a:pPr>
                <a:endParaRPr lang="en-US" altLang="zh-CN" sz="2400" dirty="0" smtClean="0"/>
              </a:p>
              <a:p>
                <a:pPr marL="0" indent="0">
                  <a:buFont typeface="Arial" pitchFamily="34" charset="0"/>
                  <a:buNone/>
                </a:pPr>
                <a:endParaRPr lang="en-US" altLang="zh-CN" sz="1800" dirty="0"/>
              </a:p>
              <a:p>
                <a:pPr marL="0" indent="0">
                  <a:buFont typeface="Arial" pitchFamily="34" charset="0"/>
                  <a:buNone/>
                </a:pPr>
                <a:endParaRPr lang="zh-CN" altLang="en-US" sz="2400" dirty="0"/>
              </a:p>
            </p:txBody>
          </p:sp>
        </mc:Choice>
        <mc:Fallback xmlns="">
          <p:sp>
            <p:nvSpPr>
              <p:cNvPr id="13" name="内容占位符 2"/>
              <p:cNvSpPr txBox="1">
                <a:spLocks noRot="1" noChangeAspect="1" noMove="1" noResize="1" noEditPoints="1" noAdjustHandles="1" noChangeArrowheads="1" noChangeShapeType="1" noTextEdit="1"/>
              </p:cNvSpPr>
              <p:nvPr/>
            </p:nvSpPr>
            <p:spPr bwMode="auto">
              <a:xfrm>
                <a:off x="275898" y="3870435"/>
                <a:ext cx="8229600" cy="990599"/>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内容占位符 2"/>
              <p:cNvSpPr txBox="1">
                <a:spLocks/>
              </p:cNvSpPr>
              <p:nvPr/>
            </p:nvSpPr>
            <p:spPr bwMode="auto">
              <a:xfrm>
                <a:off x="273268" y="3886200"/>
                <a:ext cx="8229600" cy="9905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a:ea typeface="Cambria Math"/>
                            </a:rPr>
                          </m:ctrlPr>
                        </m:sSubPr>
                        <m:e>
                          <m:r>
                            <m:rPr>
                              <m:nor/>
                            </m:rPr>
                            <a:rPr lang="en-US" altLang="zh-CN" sz="2400" b="1">
                              <a:latin typeface="Cambria Math"/>
                              <a:ea typeface="Cambria Math"/>
                            </a:rPr>
                            <m:t>N</m:t>
                          </m:r>
                        </m:e>
                        <m:sub>
                          <m:r>
                            <a:rPr lang="en-US" altLang="zh-CN" sz="2400" b="1" i="1" smtClean="0">
                              <a:latin typeface="Cambria Math"/>
                              <a:ea typeface="Cambria Math"/>
                            </a:rPr>
                            <m:t>𝒕</m:t>
                          </m:r>
                        </m:sub>
                      </m:sSub>
                      <m:d>
                        <m:dPr>
                          <m:ctrlPr>
                            <a:rPr lang="en-US" altLang="zh-CN" sz="2400" b="1" i="1">
                              <a:latin typeface="Cambria Math"/>
                              <a:ea typeface="Cambria Math"/>
                            </a:rPr>
                          </m:ctrlPr>
                        </m:dPr>
                        <m:e>
                          <m:r>
                            <a:rPr lang="en-US" altLang="zh-CN" sz="2400" b="1" i="1">
                              <a:latin typeface="Cambria Math"/>
                              <a:ea typeface="Cambria Math"/>
                            </a:rPr>
                            <m:t>⋅</m:t>
                          </m:r>
                        </m:e>
                      </m:d>
                      <m:r>
                        <a:rPr lang="en-US" altLang="zh-CN" sz="2400" i="1">
                          <a:latin typeface="Cambria Math"/>
                        </a:rPr>
                        <m:t>≈</m:t>
                      </m:r>
                      <m:nary>
                        <m:naryPr>
                          <m:chr m:val="∑"/>
                          <m:subHide m:val="on"/>
                          <m:supHide m:val="on"/>
                          <m:ctrlPr>
                            <a:rPr lang="en-US" altLang="zh-CN" sz="2400" i="1">
                              <a:latin typeface="Cambria Math"/>
                              <a:ea typeface="Cambria Math"/>
                            </a:rPr>
                          </m:ctrlPr>
                        </m:naryPr>
                        <m:sub/>
                        <m:sup/>
                        <m:e>
                          <m:sSub>
                            <m:sSubPr>
                              <m:ctrlPr>
                                <a:rPr lang="en-US" altLang="zh-CN" sz="2400" i="1">
                                  <a:latin typeface="Cambria Math"/>
                                  <a:ea typeface="Cambria Math"/>
                                </a:rPr>
                              </m:ctrlPr>
                            </m:sSubPr>
                            <m:e>
                              <m:r>
                                <a:rPr lang="en-US" altLang="zh-CN" sz="2400" i="1">
                                  <a:latin typeface="Cambria Math"/>
                                  <a:ea typeface="Cambria Math"/>
                                </a:rPr>
                                <m:t>𝑏</m:t>
                              </m:r>
                            </m:e>
                            <m:sub>
                              <m:r>
                                <a:rPr lang="en-US" altLang="zh-CN" sz="2400" b="0" i="1" smtClean="0">
                                  <a:latin typeface="Cambria Math"/>
                                  <a:ea typeface="Cambria Math"/>
                                </a:rPr>
                                <m:t>𝑘</m:t>
                              </m:r>
                            </m:sub>
                          </m:sSub>
                          <m:nary>
                            <m:naryPr>
                              <m:ctrlPr>
                                <a:rPr lang="el-GR" altLang="zh-CN" sz="2400" i="1">
                                  <a:latin typeface="Cambria Math"/>
                                  <a:ea typeface="Cambria Math"/>
                                </a:rPr>
                              </m:ctrlPr>
                            </m:naryPr>
                            <m:sub/>
                            <m:sup/>
                            <m:e>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𝑜</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b="0" i="1" smtClean="0">
                                      <a:latin typeface="Cambria Math"/>
                                      <a:ea typeface="Cambria Math"/>
                                    </a:rPr>
                                    <m:t>𝑘</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𝜆</m:t>
                                  </m:r>
                                </m:e>
                                <m:sub>
                                  <m:r>
                                    <a:rPr lang="en-US" altLang="zh-CN" sz="2400" b="0" i="1" smtClean="0">
                                      <a:latin typeface="Cambria Math"/>
                                      <a:ea typeface="Cambria Math"/>
                                    </a:rPr>
                                    <m:t>𝑘</m:t>
                                  </m:r>
                                </m:sub>
                              </m:sSub>
                              <m:r>
                                <a:rPr lang="en-US" altLang="zh-CN" sz="2400" i="1">
                                  <a:latin typeface="Cambria Math"/>
                                  <a:ea typeface="Cambria Math"/>
                                </a:rPr>
                                <m:t>)</m:t>
                              </m:r>
                              <m:sSup>
                                <m:sSupPr>
                                  <m:ctrlPr>
                                    <a:rPr lang="en-US" altLang="zh-CN" sz="2400" i="1">
                                      <a:latin typeface="Cambria Math"/>
                                      <a:ea typeface="Cambria Math"/>
                                    </a:rPr>
                                  </m:ctrlPr>
                                </m:sSupPr>
                                <m:e>
                                  <m:r>
                                    <a:rPr lang="en-US" altLang="zh-CN" sz="2400" i="1">
                                      <a:latin typeface="Cambria Math"/>
                                      <a:ea typeface="Cambria Math"/>
                                    </a:rPr>
                                    <m:t>𝑔</m:t>
                                  </m:r>
                                </m:e>
                                <m:sup>
                                  <m:r>
                                    <a:rPr lang="en-US" altLang="zh-CN" sz="2400" i="1">
                                      <a:latin typeface="Cambria Math"/>
                                      <a:ea typeface="Cambria Math"/>
                                    </a:rPr>
                                    <m:t>𝑐</m:t>
                                  </m:r>
                                </m:sup>
                              </m:sSup>
                              <m:d>
                                <m:dPr>
                                  <m:ctrlPr>
                                    <a:rPr lang="en-US" altLang="zh-CN" sz="2400" i="1">
                                      <a:latin typeface="Cambria Math"/>
                                      <a:ea typeface="Cambria Math"/>
                                    </a:rPr>
                                  </m:ctrlPr>
                                </m:dPr>
                                <m:e>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𝑗</m:t>
                                      </m:r>
                                    </m:sub>
                                  </m:sSub>
                                  <m:r>
                                    <a:rPr lang="en-US" altLang="zh-CN" sz="2400" i="1">
                                      <a:latin typeface="Cambria Math"/>
                                      <a:ea typeface="Cambria Math"/>
                                    </a:rPr>
                                    <m:t>,</m:t>
                                  </m:r>
                                  <m:sSub>
                                    <m:sSubPr>
                                      <m:ctrlPr>
                                        <a:rPr lang="en-US" altLang="zh-CN" sz="2400" i="1">
                                          <a:latin typeface="Cambria Math"/>
                                          <a:ea typeface="Cambria Math"/>
                                        </a:rPr>
                                      </m:ctrlPr>
                                    </m:sSubPr>
                                    <m:e>
                                      <m:r>
                                        <a:rPr lang="en-US" altLang="zh-CN" sz="2400" i="1">
                                          <a:latin typeface="Cambria Math"/>
                                          <a:ea typeface="Cambria Math"/>
                                        </a:rPr>
                                        <m:t>𝜆</m:t>
                                      </m:r>
                                    </m:e>
                                    <m:sub>
                                      <m:r>
                                        <a:rPr lang="en-US" altLang="zh-CN" sz="2400" i="1">
                                          <a:latin typeface="Cambria Math"/>
                                          <a:ea typeface="Cambria Math"/>
                                        </a:rPr>
                                        <m:t>𝑗</m:t>
                                      </m:r>
                                    </m:sub>
                                  </m:sSub>
                                </m:e>
                              </m:d>
                              <m:r>
                                <a:rPr lang="en-US" altLang="zh-CN" sz="2400" i="1">
                                  <a:latin typeface="Cambria Math"/>
                                  <a:ea typeface="Cambria Math"/>
                                </a:rPr>
                                <m:t>𝑑</m:t>
                              </m:r>
                              <m:sSub>
                                <m:sSubPr>
                                  <m:ctrlPr>
                                    <a:rPr lang="en-US" altLang="zh-CN" sz="2400" i="1">
                                      <a:latin typeface="Cambria Math"/>
                                      <a:ea typeface="Cambria Math"/>
                                    </a:rPr>
                                  </m:ctrlPr>
                                </m:sSubPr>
                                <m:e>
                                  <m:r>
                                    <a:rPr lang="en-US" altLang="zh-CN" sz="2400" i="1">
                                      <a:latin typeface="Cambria Math"/>
                                      <a:ea typeface="Cambria Math"/>
                                    </a:rPr>
                                    <m:t>𝜙</m:t>
                                  </m:r>
                                </m:e>
                                <m:sub>
                                  <m:r>
                                    <a:rPr lang="en-US" altLang="zh-CN" sz="2400" i="1">
                                      <a:latin typeface="Cambria Math"/>
                                      <a:ea typeface="Cambria Math"/>
                                    </a:rPr>
                                    <m:t>𝑖</m:t>
                                  </m:r>
                                </m:sub>
                              </m:sSub>
                            </m:e>
                          </m:nary>
                        </m:e>
                      </m:nary>
                    </m:oMath>
                  </m:oMathPara>
                </a14:m>
                <a:endParaRPr lang="en-US" altLang="zh-CN" sz="2400" dirty="0"/>
              </a:p>
            </p:txBody>
          </p:sp>
        </mc:Choice>
        <mc:Fallback xmlns="">
          <p:sp>
            <p:nvSpPr>
              <p:cNvPr id="14" name="内容占位符 2"/>
              <p:cNvSpPr txBox="1">
                <a:spLocks noRot="1" noChangeAspect="1" noMove="1" noResize="1" noEditPoints="1" noAdjustHandles="1" noChangeArrowheads="1" noChangeShapeType="1" noTextEdit="1"/>
              </p:cNvSpPr>
              <p:nvPr/>
            </p:nvSpPr>
            <p:spPr bwMode="auto">
              <a:xfrm>
                <a:off x="273268" y="3886200"/>
                <a:ext cx="8229600" cy="990599"/>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59169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10"/>
                                        </p:tgtEl>
                                      </p:cBhvr>
                                    </p:animEffect>
                                    <p:set>
                                      <p:cBhvr>
                                        <p:cTn id="12" dur="1" fill="hold">
                                          <p:stCondLst>
                                            <p:cond delay="249"/>
                                          </p:stCondLst>
                                        </p:cTn>
                                        <p:tgtEl>
                                          <p:spTgt spid="10"/>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50"/>
                                        <p:tgtEl>
                                          <p:spTgt spid="7"/>
                                        </p:tgtEl>
                                      </p:cBhvr>
                                    </p:animEffect>
                                    <p:set>
                                      <p:cBhvr>
                                        <p:cTn id="15" dur="1" fill="hold">
                                          <p:stCondLst>
                                            <p:cond delay="249"/>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50"/>
                                        <p:tgtEl>
                                          <p:spTgt spid="9"/>
                                        </p:tgtEl>
                                      </p:cBhvr>
                                    </p:animEffect>
                                    <p:set>
                                      <p:cBhvr>
                                        <p:cTn id="26" dur="1" fill="hold">
                                          <p:stCondLst>
                                            <p:cond delay="249"/>
                                          </p:stCondLst>
                                        </p:cTn>
                                        <p:tgtEl>
                                          <p:spTgt spid="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50"/>
                                        <p:tgtEl>
                                          <p:spTgt spid="13"/>
                                        </p:tgtEl>
                                      </p:cBhvr>
                                    </p:animEffect>
                                    <p:set>
                                      <p:cBhvr>
                                        <p:cTn id="29" dur="1" fill="hold">
                                          <p:stCondLst>
                                            <p:cond delay="249"/>
                                          </p:stCondLst>
                                        </p:cTn>
                                        <p:tgtEl>
                                          <p:spTgt spid="13"/>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p:bldP spid="9" grpId="0" animBg="1"/>
      <p:bldP spid="9" grpId="1" animBg="1"/>
      <p:bldP spid="11" grpId="0" animBg="1"/>
      <p:bldP spid="12" grpId="0" animBg="1"/>
      <p:bldP spid="13" grpId="0"/>
      <p:bldP spid="13" grpId="1"/>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914400" y="1487084"/>
            <a:ext cx="2385847" cy="1295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8" name="Rectangle 4"/>
          <p:cNvSpPr>
            <a:spLocks noChangeArrowheads="1"/>
          </p:cNvSpPr>
          <p:nvPr/>
        </p:nvSpPr>
        <p:spPr bwMode="auto">
          <a:xfrm>
            <a:off x="3366422" y="1411803"/>
            <a:ext cx="2424778" cy="1438999"/>
          </a:xfrm>
          <a:prstGeom prst="rect">
            <a:avLst/>
          </a:prstGeom>
          <a:solidFill>
            <a:srgbClr val="FFC000"/>
          </a:solidFill>
          <a:ln w="28575" algn="ctr">
            <a:solidFill>
              <a:schemeClr val="bg1"/>
            </a:solidFill>
            <a:miter lim="800000"/>
            <a:headEnd/>
            <a:tailEnd/>
          </a:ln>
          <a:effectLst/>
        </p:spPr>
        <p:txBody>
          <a:bodyPr wrap="square" anchor="ctr">
            <a:spAutoFit/>
          </a:bodyPr>
          <a:lstStyle/>
          <a:p>
            <a:endParaRPr lang="zh-CN" altLang="en-US" dirty="0"/>
          </a:p>
        </p:txBody>
      </p:sp>
      <p:sp>
        <p:nvSpPr>
          <p:cNvPr id="2" name="标题 1"/>
          <p:cNvSpPr>
            <a:spLocks noGrp="1"/>
          </p:cNvSpPr>
          <p:nvPr>
            <p:ph type="title"/>
          </p:nvPr>
        </p:nvSpPr>
        <p:spPr/>
        <p:txBody>
          <a:bodyPr/>
          <a:lstStyle/>
          <a:p>
            <a:r>
              <a:rPr lang="en-US" altLang="zh-CN" dirty="0" smtClean="0"/>
              <a:t>Outer Integral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62000" y="1479203"/>
                <a:ext cx="8229600" cy="1259532"/>
              </a:xfrm>
            </p:spPr>
            <p:txBody>
              <a:bodyPr/>
              <a:lstStyle/>
              <a:p>
                <a:pPr marL="0" indent="0">
                  <a:buNone/>
                </a:pPr>
                <a14:m>
                  <m:oMathPara xmlns:m="http://schemas.openxmlformats.org/officeDocument/2006/math">
                    <m:oMathParaPr>
                      <m:jc m:val="centerGroup"/>
                    </m:oMathParaPr>
                    <m:oMath xmlns:m="http://schemas.openxmlformats.org/officeDocument/2006/math">
                      <m:nary>
                        <m:naryPr>
                          <m:ctrlPr>
                            <a:rPr lang="el-GR" altLang="zh-CN" sz="2800" i="1" smtClean="0">
                              <a:latin typeface="Cambria Math"/>
                              <a:ea typeface="Cambria Math"/>
                            </a:rPr>
                          </m:ctrlPr>
                        </m:naryPr>
                        <m:sub>
                          <m:sSub>
                            <m:sSubPr>
                              <m:ctrlPr>
                                <a:rPr lang="en-US" altLang="zh-CN" sz="2800" i="1">
                                  <a:latin typeface="Cambria Math"/>
                                  <a:ea typeface="Cambria Math"/>
                                </a:rPr>
                              </m:ctrlPr>
                            </m:sSubPr>
                            <m:e>
                              <m:r>
                                <a:rPr lang="en-US" altLang="zh-CN" sz="2800" i="1">
                                  <a:latin typeface="Cambria Math"/>
                                  <a:ea typeface="Cambria Math"/>
                                </a:rPr>
                                <m:t>𝜃</m:t>
                              </m:r>
                            </m:e>
                            <m:sub>
                              <m:r>
                                <a:rPr lang="en-US" altLang="zh-CN" sz="2800" i="1">
                                  <a:latin typeface="Cambria Math"/>
                                  <a:ea typeface="Cambria Math"/>
                                </a:rPr>
                                <m:t>𝑖</m:t>
                              </m:r>
                            </m:sub>
                          </m:sSub>
                        </m:sub>
                        <m:sup/>
                        <m:e>
                          <m:d>
                            <m:dPr>
                              <m:ctrlPr>
                                <a:rPr lang="en-US" altLang="zh-CN" sz="2800" b="0" i="1" smtClean="0">
                                  <a:latin typeface="Cambria Math"/>
                                  <a:ea typeface="Cambria Math"/>
                                </a:rPr>
                              </m:ctrlPr>
                            </m:dPr>
                            <m:e>
                              <m:sSup>
                                <m:sSupPr>
                                  <m:ctrlPr>
                                    <a:rPr lang="en-US" altLang="zh-CN" sz="2800" i="1">
                                      <a:latin typeface="Cambria Math"/>
                                      <a:ea typeface="Cambria Math"/>
                                    </a:rPr>
                                  </m:ctrlPr>
                                </m:sSupPr>
                                <m:e>
                                  <m:r>
                                    <a:rPr lang="en-US" altLang="zh-CN" sz="2800" i="1">
                                      <a:latin typeface="Cambria Math"/>
                                      <a:ea typeface="Cambria Math"/>
                                    </a:rPr>
                                    <m:t>𝑔</m:t>
                                  </m:r>
                                </m:e>
                                <m:sup>
                                  <m:r>
                                    <a:rPr lang="en-US" altLang="zh-CN" sz="2800" i="1">
                                      <a:latin typeface="Cambria Math"/>
                                      <a:ea typeface="Cambria Math"/>
                                    </a:rPr>
                                    <m:t>𝑐</m:t>
                                  </m:r>
                                </m:sup>
                              </m:sSup>
                              <m:d>
                                <m:dPr>
                                  <m:ctrlPr>
                                    <a:rPr lang="en-US" altLang="zh-CN" sz="2800" i="1">
                                      <a:latin typeface="Cambria Math"/>
                                      <a:ea typeface="Cambria Math"/>
                                    </a:rPr>
                                  </m:ctrlPr>
                                </m:dPr>
                                <m:e>
                                  <m:sSub>
                                    <m:sSubPr>
                                      <m:ctrlPr>
                                        <a:rPr lang="en-US" altLang="zh-CN" sz="2800" i="1">
                                          <a:latin typeface="Cambria Math"/>
                                          <a:ea typeface="Cambria Math"/>
                                        </a:rPr>
                                      </m:ctrlPr>
                                    </m:sSubPr>
                                    <m:e>
                                      <m:r>
                                        <a:rPr lang="en-US" altLang="zh-CN" sz="2800" i="1">
                                          <a:latin typeface="Cambria Math"/>
                                          <a:ea typeface="Cambria Math"/>
                                        </a:rPr>
                                        <m:t>𝜃</m:t>
                                      </m:r>
                                    </m:e>
                                    <m:sub>
                                      <m:r>
                                        <a:rPr lang="en-US" altLang="zh-CN" sz="2800" i="1">
                                          <a:latin typeface="Cambria Math"/>
                                          <a:ea typeface="Cambria Math"/>
                                        </a:rPr>
                                        <m:t>𝑖</m:t>
                                      </m:r>
                                    </m:sub>
                                  </m:sSub>
                                </m:e>
                              </m:d>
                              <m:sSub>
                                <m:sSubPr>
                                  <m:ctrlPr>
                                    <a:rPr lang="en-US" altLang="zh-CN" sz="2800" i="1">
                                      <a:latin typeface="Cambria Math"/>
                                      <a:ea typeface="Cambria Math"/>
                                    </a:rPr>
                                  </m:ctrlPr>
                                </m:sSubPr>
                                <m:e>
                                  <m:r>
                                    <a:rPr lang="en-US" altLang="zh-CN" sz="2800" i="1">
                                      <a:latin typeface="Cambria Math"/>
                                      <a:ea typeface="Cambria Math"/>
                                    </a:rPr>
                                    <m:t>𝑀</m:t>
                                  </m:r>
                                </m:e>
                                <m:sub>
                                  <m:r>
                                    <a:rPr lang="en-US" altLang="zh-CN" sz="2800" i="1">
                                      <a:latin typeface="Cambria Math"/>
                                      <a:ea typeface="Cambria Math"/>
                                    </a:rPr>
                                    <m:t>𝑡</m:t>
                                  </m:r>
                                </m:sub>
                              </m:sSub>
                              <m:d>
                                <m:dPr>
                                  <m:ctrlPr>
                                    <a:rPr lang="en-US" altLang="zh-CN" sz="2800" i="1">
                                      <a:latin typeface="Cambria Math"/>
                                      <a:ea typeface="Cambria Math"/>
                                    </a:rPr>
                                  </m:ctrlPr>
                                </m:dPr>
                                <m:e>
                                  <m:sSub>
                                    <m:sSubPr>
                                      <m:ctrlPr>
                                        <a:rPr lang="en-US" altLang="zh-CN" sz="2800" i="1">
                                          <a:latin typeface="Cambria Math"/>
                                          <a:ea typeface="Cambria Math"/>
                                        </a:rPr>
                                      </m:ctrlPr>
                                    </m:sSubPr>
                                    <m:e>
                                      <m:r>
                                        <a:rPr lang="en-US" altLang="zh-CN" sz="2800" i="1">
                                          <a:latin typeface="Cambria Math"/>
                                          <a:ea typeface="Cambria Math"/>
                                        </a:rPr>
                                        <m:t>𝜃</m:t>
                                      </m:r>
                                    </m:e>
                                    <m:sub>
                                      <m:r>
                                        <a:rPr lang="en-US" altLang="zh-CN" sz="2800" i="1">
                                          <a:latin typeface="Cambria Math"/>
                                          <a:ea typeface="Cambria Math"/>
                                        </a:rPr>
                                        <m:t>h</m:t>
                                      </m:r>
                                    </m:sub>
                                  </m:sSub>
                                </m:e>
                              </m:d>
                            </m:e>
                          </m:d>
                          <m:d>
                            <m:dPr>
                              <m:ctrlPr>
                                <a:rPr lang="en-US" altLang="zh-CN" sz="2800" b="0" i="1" smtClean="0">
                                  <a:latin typeface="Cambria Math"/>
                                  <a:ea typeface="Cambria Math"/>
                                </a:rPr>
                              </m:ctrlPr>
                            </m:dPr>
                            <m:e>
                              <m:f>
                                <m:fPr>
                                  <m:ctrlPr>
                                    <a:rPr lang="en-US" altLang="zh-CN" sz="2800" i="1">
                                      <a:latin typeface="Cambria Math"/>
                                      <a:ea typeface="Cambria Math"/>
                                    </a:rPr>
                                  </m:ctrlPr>
                                </m:fPr>
                                <m:num>
                                  <m:func>
                                    <m:funcPr>
                                      <m:ctrlPr>
                                        <a:rPr lang="en-US" altLang="zh-CN" sz="2800" i="1">
                                          <a:latin typeface="Cambria Math"/>
                                          <a:ea typeface="Cambria Math"/>
                                        </a:rPr>
                                      </m:ctrlPr>
                                    </m:funcPr>
                                    <m:fName>
                                      <m:sSup>
                                        <m:sSupPr>
                                          <m:ctrlPr>
                                            <a:rPr lang="en-US" altLang="zh-CN" sz="2800" i="1">
                                              <a:latin typeface="Cambria Math"/>
                                              <a:ea typeface="Cambria Math"/>
                                            </a:rPr>
                                          </m:ctrlPr>
                                        </m:sSupPr>
                                        <m:e>
                                          <m:r>
                                            <m:rPr>
                                              <m:sty m:val="p"/>
                                            </m:rPr>
                                            <a:rPr lang="en-US" altLang="zh-CN" sz="2800">
                                              <a:latin typeface="Cambria Math"/>
                                              <a:ea typeface="Cambria Math"/>
                                            </a:rPr>
                                            <m:t>cos</m:t>
                                          </m:r>
                                        </m:e>
                                        <m:sup>
                                          <m:r>
                                            <a:rPr lang="en-US" altLang="zh-CN" sz="2800" i="1">
                                              <a:latin typeface="Cambria Math"/>
                                              <a:ea typeface="Cambria Math"/>
                                            </a:rPr>
                                            <m:t>2</m:t>
                                          </m:r>
                                        </m:sup>
                                      </m:sSup>
                                    </m:fName>
                                    <m:e>
                                      <m:sSub>
                                        <m:sSubPr>
                                          <m:ctrlPr>
                                            <a:rPr lang="en-US" altLang="zh-CN" sz="2800" i="1">
                                              <a:latin typeface="Cambria Math"/>
                                              <a:ea typeface="Cambria Math"/>
                                            </a:rPr>
                                          </m:ctrlPr>
                                        </m:sSubPr>
                                        <m:e>
                                          <m:r>
                                            <a:rPr lang="en-US" altLang="zh-CN" sz="2800" i="1">
                                              <a:latin typeface="Cambria Math"/>
                                              <a:ea typeface="Cambria Math"/>
                                            </a:rPr>
                                            <m:t>𝜃</m:t>
                                          </m:r>
                                        </m:e>
                                        <m:sub>
                                          <m:r>
                                            <a:rPr lang="en-US" altLang="zh-CN" sz="2800" i="1">
                                              <a:latin typeface="Cambria Math"/>
                                              <a:ea typeface="Cambria Math"/>
                                            </a:rPr>
                                            <m:t>𝑖</m:t>
                                          </m:r>
                                        </m:sub>
                                      </m:sSub>
                                    </m:e>
                                  </m:func>
                                </m:num>
                                <m:den>
                                  <m:func>
                                    <m:funcPr>
                                      <m:ctrlPr>
                                        <a:rPr lang="en-US" altLang="zh-CN" sz="2800" i="1">
                                          <a:latin typeface="Cambria Math"/>
                                          <a:ea typeface="Cambria Math"/>
                                        </a:rPr>
                                      </m:ctrlPr>
                                    </m:funcPr>
                                    <m:fName>
                                      <m:sSup>
                                        <m:sSupPr>
                                          <m:ctrlPr>
                                            <a:rPr lang="en-US" altLang="zh-CN" sz="2800" i="1">
                                              <a:latin typeface="Cambria Math"/>
                                              <a:ea typeface="Cambria Math"/>
                                            </a:rPr>
                                          </m:ctrlPr>
                                        </m:sSupPr>
                                        <m:e>
                                          <m:r>
                                            <m:rPr>
                                              <m:sty m:val="p"/>
                                            </m:rPr>
                                            <a:rPr lang="en-US" altLang="zh-CN" sz="2800">
                                              <a:latin typeface="Cambria Math"/>
                                              <a:ea typeface="Cambria Math"/>
                                            </a:rPr>
                                            <m:t>cos</m:t>
                                          </m:r>
                                        </m:e>
                                        <m:sup>
                                          <m:r>
                                            <a:rPr lang="en-US" altLang="zh-CN" sz="2800" i="1">
                                              <a:latin typeface="Cambria Math"/>
                                              <a:ea typeface="Cambria Math"/>
                                            </a:rPr>
                                            <m:t>2</m:t>
                                          </m:r>
                                        </m:sup>
                                      </m:sSup>
                                    </m:fName>
                                    <m:e>
                                      <m:sSub>
                                        <m:sSubPr>
                                          <m:ctrlPr>
                                            <a:rPr lang="en-US" altLang="zh-CN" sz="2800" i="1">
                                              <a:latin typeface="Cambria Math"/>
                                              <a:ea typeface="Cambria Math"/>
                                            </a:rPr>
                                          </m:ctrlPr>
                                        </m:sSubPr>
                                        <m:e>
                                          <m:r>
                                            <a:rPr lang="en-US" altLang="zh-CN" sz="2800" i="1">
                                              <a:latin typeface="Cambria Math"/>
                                              <a:ea typeface="Cambria Math"/>
                                            </a:rPr>
                                            <m:t>𝜃</m:t>
                                          </m:r>
                                        </m:e>
                                        <m:sub>
                                          <m:r>
                                            <a:rPr lang="en-US" altLang="zh-CN" sz="2800" i="1">
                                              <a:latin typeface="Cambria Math"/>
                                              <a:ea typeface="Cambria Math"/>
                                            </a:rPr>
                                            <m:t>𝑑</m:t>
                                          </m:r>
                                        </m:sub>
                                      </m:sSub>
                                    </m:e>
                                  </m:func>
                                </m:den>
                              </m:f>
                              <m:sSub>
                                <m:sSubPr>
                                  <m:ctrlPr>
                                    <a:rPr lang="en-US" altLang="zh-CN" sz="2800" b="1" i="1">
                                      <a:latin typeface="Cambria Math"/>
                                      <a:ea typeface="Cambria Math"/>
                                    </a:rPr>
                                  </m:ctrlPr>
                                </m:sSubPr>
                                <m:e>
                                  <m:r>
                                    <m:rPr>
                                      <m:nor/>
                                    </m:rPr>
                                    <a:rPr lang="en-US" altLang="zh-CN" sz="2800" b="1">
                                      <a:latin typeface="Cambria Math"/>
                                      <a:ea typeface="Cambria Math"/>
                                    </a:rPr>
                                    <m:t>N</m:t>
                                  </m:r>
                                </m:e>
                                <m:sub>
                                  <m:r>
                                    <a:rPr lang="en-US" altLang="zh-CN" sz="2800" b="1" i="1">
                                      <a:latin typeface="Cambria Math"/>
                                      <a:ea typeface="Cambria Math"/>
                                    </a:rPr>
                                    <m:t>𝒕</m:t>
                                  </m:r>
                                </m:sub>
                              </m:sSub>
                              <m:d>
                                <m:dPr>
                                  <m:ctrlPr>
                                    <a:rPr lang="en-US" altLang="zh-CN" sz="2800" b="1" i="1">
                                      <a:latin typeface="Cambria Math"/>
                                      <a:ea typeface="Cambria Math"/>
                                    </a:rPr>
                                  </m:ctrlPr>
                                </m:dPr>
                                <m:e>
                                  <m:r>
                                    <a:rPr lang="en-US" altLang="zh-CN" sz="2800" b="1" i="1">
                                      <a:latin typeface="Cambria Math"/>
                                      <a:ea typeface="Cambria Math"/>
                                    </a:rPr>
                                    <m:t>⋅</m:t>
                                  </m:r>
                                </m:e>
                              </m:d>
                            </m:e>
                          </m:d>
                          <m:r>
                            <a:rPr lang="en-US" altLang="zh-CN" sz="2800" i="1">
                              <a:latin typeface="Cambria Math"/>
                              <a:ea typeface="Cambria Math"/>
                            </a:rPr>
                            <m:t>𝑑</m:t>
                          </m:r>
                          <m:sSub>
                            <m:sSubPr>
                              <m:ctrlPr>
                                <a:rPr lang="en-US" altLang="zh-CN" sz="2800" i="1">
                                  <a:latin typeface="Cambria Math"/>
                                  <a:ea typeface="Cambria Math"/>
                                </a:rPr>
                              </m:ctrlPr>
                            </m:sSubPr>
                            <m:e>
                              <m:r>
                                <a:rPr lang="en-US" altLang="zh-CN" sz="2800" i="1">
                                  <a:latin typeface="Cambria Math"/>
                                  <a:ea typeface="Cambria Math"/>
                                </a:rPr>
                                <m:t>𝜃</m:t>
                              </m:r>
                            </m:e>
                            <m:sub>
                              <m:r>
                                <a:rPr lang="en-US" altLang="zh-CN" sz="2800" i="1">
                                  <a:latin typeface="Cambria Math"/>
                                  <a:ea typeface="Cambria Math"/>
                                </a:rPr>
                                <m:t>𝑖</m:t>
                              </m:r>
                            </m:sub>
                          </m:sSub>
                        </m:e>
                      </m:nary>
                    </m:oMath>
                  </m:oMathPara>
                </a14:m>
                <a:endParaRPr lang="en-US" altLang="zh-CN" dirty="0" smtClean="0"/>
              </a:p>
              <a:p>
                <a:pPr marL="0" indent="0">
                  <a:buNone/>
                </a:pPr>
                <a:endParaRPr lang="en-US" altLang="zh-CN" sz="28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62000" y="1479203"/>
                <a:ext cx="8229600" cy="1259532"/>
              </a:xfrm>
              <a:blipFill rotWithShape="1">
                <a:blip r:embed="rId2"/>
                <a:stretch>
                  <a:fillRect/>
                </a:stretch>
              </a:blipFill>
            </p:spPr>
            <p:txBody>
              <a:bodyPr/>
              <a:lstStyle/>
              <a:p>
                <a:r>
                  <a:rPr lang="zh-CN" altLang="en-US">
                    <a:noFill/>
                  </a:rPr>
                  <a:t> </a:t>
                </a:r>
              </a:p>
            </p:txBody>
          </p:sp>
        </mc:Fallback>
      </mc:AlternateContent>
      <p:sp>
        <p:nvSpPr>
          <p:cNvPr id="7" name="Rectangle 4"/>
          <p:cNvSpPr>
            <a:spLocks noChangeArrowheads="1"/>
          </p:cNvSpPr>
          <p:nvPr/>
        </p:nvSpPr>
        <p:spPr bwMode="auto">
          <a:xfrm>
            <a:off x="6553200" y="3810000"/>
            <a:ext cx="2316362" cy="830997"/>
          </a:xfrm>
          <a:prstGeom prst="rect">
            <a:avLst/>
          </a:prstGeom>
          <a:solidFill>
            <a:srgbClr val="FFC000"/>
          </a:solidFill>
          <a:ln w="28575" algn="ctr">
            <a:solidFill>
              <a:schemeClr val="bg1"/>
            </a:solidFill>
            <a:miter lim="800000"/>
            <a:headEnd/>
            <a:tailEnd/>
          </a:ln>
          <a:effectLst/>
        </p:spPr>
        <p:txBody>
          <a:bodyPr wrap="square" anchor="ctr">
            <a:spAutoFit/>
          </a:bodyPr>
          <a:lstStyle/>
          <a:p>
            <a:pPr algn="ctr"/>
            <a:r>
              <a:rPr lang="en-US" altLang="zh-CN" sz="2400" b="1" dirty="0" smtClean="0">
                <a:solidFill>
                  <a:schemeClr val="bg1"/>
                </a:solidFill>
              </a:rPr>
              <a:t>Piecewise Linear approximation</a:t>
            </a:r>
            <a:endParaRPr lang="zh-CN" altLang="en-US" sz="2400" b="1" dirty="0">
              <a:solidFill>
                <a:schemeClr val="bg1"/>
              </a:solidFill>
            </a:endParaRPr>
          </a:p>
        </p:txBody>
      </p:sp>
      <p:sp>
        <p:nvSpPr>
          <p:cNvPr id="11" name="TextBox 10"/>
          <p:cNvSpPr txBox="1"/>
          <p:nvPr/>
        </p:nvSpPr>
        <p:spPr>
          <a:xfrm>
            <a:off x="3352800" y="3195935"/>
            <a:ext cx="2667000" cy="461665"/>
          </a:xfrm>
          <a:prstGeom prst="rect">
            <a:avLst/>
          </a:prstGeom>
          <a:noFill/>
        </p:spPr>
        <p:txBody>
          <a:bodyPr wrap="square" rtlCol="0">
            <a:spAutoFit/>
          </a:bodyPr>
          <a:lstStyle/>
          <a:p>
            <a:r>
              <a:rPr lang="en-US" sz="2400" dirty="0" smtClean="0">
                <a:solidFill>
                  <a:srgbClr val="FFC000"/>
                </a:solidFill>
              </a:rPr>
              <a:t>Smooth Function</a:t>
            </a:r>
            <a:endParaRPr lang="en-US" sz="2400" dirty="0">
              <a:solidFill>
                <a:srgbClr val="FFC000"/>
              </a:solidFill>
            </a:endParaRPr>
          </a:p>
        </p:txBody>
      </p:sp>
      <p:cxnSp>
        <p:nvCxnSpPr>
          <p:cNvPr id="12" name="Straight Arrow Connector 13"/>
          <p:cNvCxnSpPr/>
          <p:nvPr/>
        </p:nvCxnSpPr>
        <p:spPr>
          <a:xfrm flipH="1">
            <a:off x="4518134" y="2924770"/>
            <a:ext cx="6650" cy="35183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66800" y="3195935"/>
            <a:ext cx="2270652" cy="461665"/>
          </a:xfrm>
          <a:prstGeom prst="rect">
            <a:avLst/>
          </a:prstGeom>
          <a:noFill/>
        </p:spPr>
        <p:txBody>
          <a:bodyPr wrap="square" rtlCol="0">
            <a:spAutoFit/>
          </a:bodyPr>
          <a:lstStyle/>
          <a:p>
            <a:pPr algn="ctr"/>
            <a:r>
              <a:rPr lang="en-US" sz="2400" dirty="0" smtClean="0">
                <a:solidFill>
                  <a:srgbClr val="FFC000"/>
                </a:solidFill>
              </a:rPr>
              <a:t>Gaussian</a:t>
            </a:r>
            <a:endParaRPr lang="en-US" sz="2400" dirty="0">
              <a:solidFill>
                <a:srgbClr val="FFC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732" y="3733800"/>
            <a:ext cx="3549868" cy="229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6" name="组合 1035"/>
          <p:cNvGrpSpPr/>
          <p:nvPr/>
        </p:nvGrpSpPr>
        <p:grpSpPr>
          <a:xfrm>
            <a:off x="3292366" y="4308571"/>
            <a:ext cx="2667170" cy="1543235"/>
            <a:chOff x="3504861" y="4272095"/>
            <a:chExt cx="2743539" cy="1587422"/>
          </a:xfrm>
        </p:grpSpPr>
        <p:cxnSp>
          <p:nvCxnSpPr>
            <p:cNvPr id="22" name="直接连接符 21"/>
            <p:cNvCxnSpPr/>
            <p:nvPr/>
          </p:nvCxnSpPr>
          <p:spPr>
            <a:xfrm flipH="1">
              <a:off x="4267201" y="4351283"/>
              <a:ext cx="588578" cy="3766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505200" y="4727981"/>
              <a:ext cx="762000" cy="10632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4779409" y="4272095"/>
              <a:ext cx="15273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191000" y="4632434"/>
              <a:ext cx="15273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504861" y="5638800"/>
              <a:ext cx="15273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4897482" y="4419600"/>
              <a:ext cx="588578" cy="3766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486061" y="4796298"/>
              <a:ext cx="762000" cy="10632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flipH="1">
              <a:off x="5409522" y="4700751"/>
              <a:ext cx="15273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flipH="1">
              <a:off x="6095661" y="5707117"/>
              <a:ext cx="152739"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Rectangle 4"/>
          <p:cNvSpPr>
            <a:spLocks noChangeArrowheads="1"/>
          </p:cNvSpPr>
          <p:nvPr/>
        </p:nvSpPr>
        <p:spPr bwMode="auto">
          <a:xfrm>
            <a:off x="6555828" y="5200220"/>
            <a:ext cx="2316362" cy="461665"/>
          </a:xfrm>
          <a:prstGeom prst="rect">
            <a:avLst/>
          </a:prstGeom>
          <a:solidFill>
            <a:srgbClr val="FFC000"/>
          </a:solidFill>
          <a:ln w="28575" algn="ctr">
            <a:solidFill>
              <a:schemeClr val="bg1"/>
            </a:solidFill>
            <a:miter lim="800000"/>
            <a:headEnd/>
            <a:tailEnd/>
          </a:ln>
          <a:effectLst/>
        </p:spPr>
        <p:txBody>
          <a:bodyPr wrap="square" anchor="ctr">
            <a:spAutoFit/>
          </a:bodyPr>
          <a:lstStyle/>
          <a:p>
            <a:pPr algn="ctr"/>
            <a:r>
              <a:rPr lang="en-US" altLang="zh-CN" sz="2400" b="1" dirty="0" smtClean="0">
                <a:solidFill>
                  <a:schemeClr val="bg1"/>
                </a:solidFill>
              </a:rPr>
              <a:t>Analytic Integral</a:t>
            </a:r>
            <a:endParaRPr lang="zh-CN" altLang="en-US" sz="2400" b="1" dirty="0">
              <a:solidFill>
                <a:schemeClr val="bg1"/>
              </a:solidFill>
            </a:endParaRPr>
          </a:p>
        </p:txBody>
      </p:sp>
      <p:cxnSp>
        <p:nvCxnSpPr>
          <p:cNvPr id="57" name="Straight Arrow Connector 13"/>
          <p:cNvCxnSpPr/>
          <p:nvPr/>
        </p:nvCxnSpPr>
        <p:spPr>
          <a:xfrm>
            <a:off x="2129656" y="2895600"/>
            <a:ext cx="0" cy="35183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6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5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25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5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25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6"/>
                                        </p:tgtEl>
                                        <p:attrNameLst>
                                          <p:attrName>style.visibility</p:attrName>
                                        </p:attrNameLst>
                                      </p:cBhvr>
                                      <p:to>
                                        <p:strVal val="visible"/>
                                      </p:to>
                                    </p:set>
                                    <p:animEffect transition="in" filter="fade">
                                      <p:cBhvr>
                                        <p:cTn id="32" dur="250"/>
                                        <p:tgtEl>
                                          <p:spTgt spid="10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1" grpId="0"/>
      <p:bldP spid="14" grpId="0"/>
      <p:bldP spid="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 of</a:t>
            </a:r>
            <a:br>
              <a:rPr lang="en-US" altLang="zh-CN" dirty="0" smtClean="0"/>
            </a:br>
            <a:r>
              <a:rPr lang="en-US" altLang="zh-CN" dirty="0" smtClean="0"/>
              <a:t>Single Scattering </a:t>
            </a:r>
            <a:endParaRPr lang="zh-CN" altLang="en-US" dirty="0"/>
          </a:p>
        </p:txBody>
      </p:sp>
      <p:sp>
        <p:nvSpPr>
          <p:cNvPr id="3" name="内容占位符 2"/>
          <p:cNvSpPr>
            <a:spLocks noGrp="1"/>
          </p:cNvSpPr>
          <p:nvPr>
            <p:ph idx="1"/>
          </p:nvPr>
        </p:nvSpPr>
        <p:spPr/>
        <p:txBody>
          <a:bodyPr/>
          <a:lstStyle/>
          <a:p>
            <a:r>
              <a:rPr lang="en-US" altLang="zh-CN" sz="2800" dirty="0" smtClean="0"/>
              <a:t>Hair </a:t>
            </a:r>
            <a:r>
              <a:rPr lang="en-US" altLang="zh-CN" sz="2800" dirty="0"/>
              <a:t>s</a:t>
            </a:r>
            <a:r>
              <a:rPr lang="en-US" altLang="zh-CN" sz="2800" dirty="0" smtClean="0"/>
              <a:t>cattering function approximation</a:t>
            </a:r>
          </a:p>
          <a:p>
            <a:pPr lvl="1"/>
            <a:r>
              <a:rPr lang="en-US" altLang="zh-CN" sz="2400" dirty="0" smtClean="0"/>
              <a:t>R mode:  polynomial of cosine </a:t>
            </a:r>
          </a:p>
          <a:p>
            <a:pPr lvl="1"/>
            <a:r>
              <a:rPr lang="en-US" altLang="zh-CN" sz="2400" dirty="0" smtClean="0"/>
              <a:t>TT/TRT mode: circular Gaussian</a:t>
            </a:r>
          </a:p>
          <a:p>
            <a:r>
              <a:rPr lang="en-US" altLang="zh-CN" sz="2800" dirty="0" smtClean="0"/>
              <a:t>Inner integral</a:t>
            </a:r>
          </a:p>
          <a:p>
            <a:pPr lvl="1"/>
            <a:r>
              <a:rPr lang="en-US" altLang="zh-CN" sz="2400" dirty="0"/>
              <a:t>R mode</a:t>
            </a:r>
            <a:r>
              <a:rPr lang="en-US" altLang="zh-CN" sz="2400" dirty="0" smtClean="0"/>
              <a:t>: 2D tables </a:t>
            </a:r>
          </a:p>
          <a:p>
            <a:pPr lvl="1"/>
            <a:r>
              <a:rPr lang="en-US" altLang="zh-CN" sz="2400" dirty="0" smtClean="0"/>
              <a:t>TT/TRT mode: 2D tables, analytic integral</a:t>
            </a:r>
          </a:p>
          <a:p>
            <a:r>
              <a:rPr lang="en-US" altLang="zh-CN" sz="2800" dirty="0" smtClean="0"/>
              <a:t>Outer integral</a:t>
            </a:r>
          </a:p>
          <a:p>
            <a:pPr lvl="1"/>
            <a:r>
              <a:rPr lang="en-US" altLang="zh-CN" sz="2400" dirty="0" smtClean="0"/>
              <a:t>Piecewise linear approximation for smooth </a:t>
            </a:r>
            <a:r>
              <a:rPr lang="en-US" altLang="zh-CN" sz="2400" dirty="0" err="1" smtClean="0"/>
              <a:t>func</a:t>
            </a:r>
            <a:r>
              <a:rPr lang="en-US" altLang="zh-CN" sz="2400" dirty="0" smtClean="0"/>
              <a:t>.</a:t>
            </a:r>
          </a:p>
          <a:p>
            <a:pPr lvl="1"/>
            <a:r>
              <a:rPr lang="en-US" altLang="zh-CN" sz="2400" dirty="0" smtClean="0"/>
              <a:t>Analytic integral.</a:t>
            </a:r>
            <a:endParaRPr lang="zh-CN" altLang="en-US" sz="2400" dirty="0"/>
          </a:p>
        </p:txBody>
      </p:sp>
    </p:spTree>
    <p:extLst>
      <p:ext uri="{BB962C8B-B14F-4D97-AF65-F5344CB8AC3E}">
        <p14:creationId xmlns:p14="http://schemas.microsoft.com/office/powerpoint/2010/main" val="238647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Works</a:t>
            </a:r>
            <a:endParaRPr lang="zh-CN" altLang="en-US" dirty="0"/>
          </a:p>
        </p:txBody>
      </p:sp>
      <p:sp>
        <p:nvSpPr>
          <p:cNvPr id="3" name="内容占位符 2"/>
          <p:cNvSpPr>
            <a:spLocks noGrp="1"/>
          </p:cNvSpPr>
          <p:nvPr>
            <p:ph idx="1"/>
          </p:nvPr>
        </p:nvSpPr>
        <p:spPr/>
        <p:txBody>
          <a:bodyPr/>
          <a:lstStyle/>
          <a:p>
            <a:r>
              <a:rPr lang="en-US" altLang="zh-CN" sz="2800" dirty="0" smtClean="0"/>
              <a:t>Multiple scattering</a:t>
            </a:r>
          </a:p>
          <a:p>
            <a:pPr lvl="1"/>
            <a:r>
              <a:rPr lang="nl-NL" altLang="zh-CN" sz="2400" dirty="0" smtClean="0"/>
              <a:t>Photon Mapping [Moon </a:t>
            </a:r>
            <a:r>
              <a:rPr lang="nl-NL" altLang="zh-CN" sz="2400" dirty="0"/>
              <a:t>&amp; Marschner 2006</a:t>
            </a:r>
            <a:r>
              <a:rPr lang="nl-NL" altLang="zh-CN" sz="2400" dirty="0" smtClean="0"/>
              <a:t>]</a:t>
            </a:r>
          </a:p>
          <a:p>
            <a:pPr lvl="1"/>
            <a:r>
              <a:rPr lang="nl-NL" altLang="zh-CN" sz="2400" dirty="0" smtClean="0"/>
              <a:t>Spherical Harmonics [Moon </a:t>
            </a:r>
            <a:r>
              <a:rPr lang="nl-NL" altLang="zh-CN" sz="2400" dirty="0"/>
              <a:t>et al. 2008</a:t>
            </a:r>
            <a:r>
              <a:rPr lang="nl-NL" altLang="zh-CN" sz="2400" dirty="0" smtClean="0"/>
              <a:t>]</a:t>
            </a:r>
          </a:p>
          <a:p>
            <a:pPr lvl="1"/>
            <a:r>
              <a:rPr lang="nl-NL" altLang="zh-CN" sz="2400" dirty="0" smtClean="0"/>
              <a:t>Dual Scattering [Zinke </a:t>
            </a:r>
            <a:r>
              <a:rPr lang="nl-NL" altLang="zh-CN" sz="2400" dirty="0"/>
              <a:t>et al. 2008</a:t>
            </a:r>
            <a:r>
              <a:rPr lang="nl-NL" altLang="zh-CN" sz="2400" dirty="0" smtClean="0"/>
              <a:t>]</a:t>
            </a:r>
            <a:endParaRPr lang="en-US" altLang="zh-CN" sz="2400" dirty="0" smtClean="0"/>
          </a:p>
          <a:p>
            <a:r>
              <a:rPr lang="en-US" altLang="zh-CN" sz="2800" dirty="0" smtClean="0"/>
              <a:t>Environment lighting [</a:t>
            </a:r>
            <a:r>
              <a:rPr lang="en-US" altLang="zh-CN" sz="2800" dirty="0" err="1" smtClean="0"/>
              <a:t>Ren</a:t>
            </a:r>
            <a:r>
              <a:rPr lang="en-US" altLang="zh-CN" sz="2800" dirty="0" smtClean="0"/>
              <a:t> 2010]</a:t>
            </a:r>
          </a:p>
          <a:p>
            <a:pPr lvl="1"/>
            <a:r>
              <a:rPr lang="en-US" altLang="zh-CN" sz="2400" dirty="0" smtClean="0"/>
              <a:t>Model lighting using SRBFs</a:t>
            </a:r>
          </a:p>
          <a:p>
            <a:pPr lvl="1"/>
            <a:r>
              <a:rPr lang="en-US" altLang="zh-CN" sz="2400" dirty="0" smtClean="0"/>
              <a:t>Precomputed light transport into</a:t>
            </a:r>
            <a:br>
              <a:rPr lang="en-US" altLang="zh-CN" sz="2400" dirty="0" smtClean="0"/>
            </a:br>
            <a:r>
              <a:rPr lang="en-US" altLang="zh-CN" sz="2400" dirty="0" smtClean="0"/>
              <a:t>4D tables</a:t>
            </a:r>
          </a:p>
          <a:p>
            <a:pPr lvl="1"/>
            <a:r>
              <a:rPr lang="en-US" altLang="zh-CN" sz="2400" dirty="0" smtClean="0"/>
              <a:t>Fix hair scattering properties</a:t>
            </a:r>
          </a:p>
          <a:p>
            <a:pPr lvl="1"/>
            <a:endParaRPr lang="en-US" altLang="zh-CN"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76600"/>
            <a:ext cx="2379474"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2590800" y="3733800"/>
            <a:ext cx="4114800" cy="1384995"/>
          </a:xfrm>
          <a:prstGeom prst="rect">
            <a:avLst/>
          </a:prstGeom>
          <a:solidFill>
            <a:srgbClr val="FFC000"/>
          </a:solidFill>
          <a:ln w="28575" algn="ctr">
            <a:solidFill>
              <a:schemeClr val="bg1"/>
            </a:solidFill>
            <a:miter lim="800000"/>
            <a:headEnd/>
            <a:tailEnd/>
          </a:ln>
          <a:effectLst/>
        </p:spPr>
        <p:txBody>
          <a:bodyPr wrap="square" anchor="ctr">
            <a:spAutoFit/>
          </a:bodyPr>
          <a:lstStyle/>
          <a:p>
            <a:pPr algn="ctr"/>
            <a:r>
              <a:rPr lang="en-US" altLang="zh-CN" sz="2800" b="1" dirty="0" smtClean="0"/>
              <a:t>hair appearance editing under environment lighting remains unsolved</a:t>
            </a:r>
            <a:endParaRPr lang="zh-CN" altLang="en-US" sz="2800" b="1" dirty="0"/>
          </a:p>
        </p:txBody>
      </p:sp>
    </p:spTree>
    <p:extLst>
      <p:ext uri="{BB962C8B-B14F-4D97-AF65-F5344CB8AC3E}">
        <p14:creationId xmlns:p14="http://schemas.microsoft.com/office/powerpoint/2010/main" val="34130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fade">
                                      <p:cBhvr>
                                        <p:cTn id="33" dur="500"/>
                                        <p:tgtEl>
                                          <p:spTgt spid="307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4"/>
          <p:cNvSpPr>
            <a:spLocks noChangeArrowheads="1"/>
          </p:cNvSpPr>
          <p:nvPr/>
        </p:nvSpPr>
        <p:spPr bwMode="auto">
          <a:xfrm>
            <a:off x="3353169" y="4306709"/>
            <a:ext cx="762000"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36" name="Rectangle 4"/>
          <p:cNvSpPr>
            <a:spLocks noChangeArrowheads="1"/>
          </p:cNvSpPr>
          <p:nvPr/>
        </p:nvSpPr>
        <p:spPr bwMode="auto">
          <a:xfrm>
            <a:off x="4130984" y="4308896"/>
            <a:ext cx="762000"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37" name="Rectangle 4"/>
          <p:cNvSpPr>
            <a:spLocks noChangeArrowheads="1"/>
          </p:cNvSpPr>
          <p:nvPr/>
        </p:nvSpPr>
        <p:spPr bwMode="auto">
          <a:xfrm>
            <a:off x="4892984" y="4308896"/>
            <a:ext cx="1127185"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t>Light Integration</a:t>
            </a:r>
            <a:endParaRPr lang="zh-CN" altLang="en-US" dirty="0"/>
          </a:p>
        </p:txBody>
      </p:sp>
      <mc:AlternateContent xmlns:mc="http://schemas.openxmlformats.org/markup-compatibility/2006" xmlns:a14="http://schemas.microsoft.com/office/drawing/2010/main">
        <mc:Choice Requires="a14">
          <p:sp>
            <p:nvSpPr>
              <p:cNvPr id="30" name="TextBox 2"/>
              <p:cNvSpPr txBox="1"/>
              <p:nvPr/>
            </p:nvSpPr>
            <p:spPr>
              <a:xfrm>
                <a:off x="1295769" y="4076054"/>
                <a:ext cx="6324231" cy="953146"/>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𝐿</m:t>
                      </m:r>
                      <m:d>
                        <m:dPr>
                          <m:ctrlPr>
                            <a:rPr lang="en-US" sz="2400" b="0" i="1" smtClean="0">
                              <a:solidFill>
                                <a:schemeClr val="bg1"/>
                              </a:solidFill>
                              <a:latin typeface="Cambria Math"/>
                            </a:rPr>
                          </m:ctrlPr>
                        </m:dPr>
                        <m:e>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𝑜</m:t>
                          </m:r>
                        </m:e>
                      </m:d>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𝐷</m:t>
                      </m:r>
                      <m:nary>
                        <m:naryPr>
                          <m:ctrlPr>
                            <a:rPr lang="en-US" sz="2400" b="0" i="1" smtClean="0">
                              <a:solidFill>
                                <a:schemeClr val="bg1"/>
                              </a:solidFill>
                              <a:latin typeface="Cambria Math"/>
                              <a:ea typeface="Cambria Math"/>
                            </a:rPr>
                          </m:ctrlPr>
                        </m:naryPr>
                        <m:sub>
                          <m:r>
                            <m:rPr>
                              <m:sty m:val="p"/>
                              <m:brk m:alnAt="23"/>
                            </m:rPr>
                            <a:rPr lang="el-GR" sz="2400" b="0" i="1" smtClean="0">
                              <a:solidFill>
                                <a:schemeClr val="bg1"/>
                              </a:solidFill>
                              <a:latin typeface="Cambria Math"/>
                              <a:ea typeface="Cambria Math"/>
                            </a:rPr>
                            <m:t>Ω</m:t>
                          </m:r>
                        </m:sub>
                        <m:sup/>
                        <m:e>
                          <m:r>
                            <a:rPr lang="en-US" sz="2400" b="0" i="1" smtClean="0">
                              <a:solidFill>
                                <a:schemeClr val="bg1"/>
                              </a:solidFill>
                              <a:effectLst>
                                <a:outerShdw blurRad="38100" dist="38100" dir="2700000" algn="tl">
                                  <a:srgbClr val="000000">
                                    <a:alpha val="43137"/>
                                  </a:srgbClr>
                                </a:outerShdw>
                              </a:effectLst>
                              <a:latin typeface="Cambria Math"/>
                              <a:ea typeface="Cambria Math"/>
                            </a:rPr>
                            <m:t>𝐿</m:t>
                          </m:r>
                          <m:d>
                            <m:dPr>
                              <m:ctrlPr>
                                <a:rPr lang="en-US" sz="2400" b="0" i="1" smtClean="0">
                                  <a:solidFill>
                                    <a:schemeClr val="bg1"/>
                                  </a:solidFill>
                                  <a:effectLst>
                                    <a:outerShdw blurRad="38100" dist="38100" dir="2700000" algn="tl">
                                      <a:srgbClr val="000000">
                                        <a:alpha val="43137"/>
                                      </a:srgbClr>
                                    </a:outerShdw>
                                  </a:effectLst>
                                  <a:latin typeface="Cambria Math"/>
                                  <a:ea typeface="Cambria Math"/>
                                </a:rPr>
                              </m:ctrlPr>
                            </m:dPr>
                            <m:e>
                              <m:r>
                                <a:rPr lang="en-US" sz="2400" b="0" i="1" smtClean="0">
                                  <a:solidFill>
                                    <a:schemeClr val="bg1"/>
                                  </a:solidFill>
                                  <a:effectLst>
                                    <a:outerShdw blurRad="38100" dist="38100" dir="2700000" algn="tl">
                                      <a:srgbClr val="000000">
                                        <a:alpha val="43137"/>
                                      </a:srgbClr>
                                    </a:outerShdw>
                                  </a:effectLst>
                                  <a:latin typeface="Cambria Math"/>
                                  <a:ea typeface="Cambria Math"/>
                                </a:rPr>
                                <m:t>𝜔</m:t>
                              </m:r>
                              <m:r>
                                <a:rPr lang="en-US" sz="2400" b="0" i="1" baseline="-25000" smtClean="0">
                                  <a:solidFill>
                                    <a:schemeClr val="bg1"/>
                                  </a:solidFill>
                                  <a:effectLst>
                                    <a:outerShdw blurRad="38100" dist="38100" dir="2700000" algn="tl">
                                      <a:srgbClr val="000000">
                                        <a:alpha val="43137"/>
                                      </a:srgbClr>
                                    </a:outerShdw>
                                  </a:effectLst>
                                  <a:latin typeface="Cambria Math"/>
                                  <a:ea typeface="Cambria Math"/>
                                </a:rPr>
                                <m:t>𝑖</m:t>
                              </m:r>
                            </m:e>
                          </m:d>
                          <m:r>
                            <a:rPr lang="en-US" sz="2400" b="0" i="1" smtClean="0">
                              <a:solidFill>
                                <a:schemeClr val="bg1"/>
                              </a:solidFill>
                              <a:latin typeface="Cambria Math"/>
                              <a:ea typeface="Cambria Math"/>
                            </a:rPr>
                            <m:t>𝑇</m:t>
                          </m:r>
                          <m:d>
                            <m:dPr>
                              <m:ctrlPr>
                                <a:rPr lang="en-US" sz="2400" b="0" i="1" smtClean="0">
                                  <a:solidFill>
                                    <a:schemeClr val="bg1"/>
                                  </a:solidFill>
                                  <a:latin typeface="Cambria Math"/>
                                  <a:ea typeface="Cambria Math"/>
                                </a:rPr>
                              </m:ctrlPr>
                            </m:dPr>
                            <m:e>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𝑖</m:t>
                              </m:r>
                            </m:e>
                          </m:d>
                          <m:r>
                            <a:rPr lang="en-US" sz="2400" b="0" i="1" smtClean="0">
                              <a:solidFill>
                                <a:schemeClr val="bg1"/>
                              </a:solidFill>
                              <a:latin typeface="Cambria Math"/>
                              <a:ea typeface="Cambria Math"/>
                            </a:rPr>
                            <m:t>𝑆</m:t>
                          </m:r>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𝑖</m:t>
                          </m:r>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𝑜</m:t>
                          </m:r>
                          <m:r>
                            <a:rPr lang="en-US" sz="2400" b="0" i="1" smtClean="0">
                              <a:solidFill>
                                <a:schemeClr val="bg1"/>
                              </a:solidFill>
                              <a:latin typeface="Cambria Math"/>
                              <a:ea typeface="Cambria Math"/>
                            </a:rPr>
                            <m:t>)</m:t>
                          </m:r>
                          <m:func>
                            <m:funcPr>
                              <m:ctrlPr>
                                <a:rPr lang="en-US" sz="2400" b="0" i="1" smtClean="0">
                                  <a:solidFill>
                                    <a:schemeClr val="bg1"/>
                                  </a:solidFill>
                                  <a:latin typeface="Cambria Math"/>
                                  <a:ea typeface="Cambria Math"/>
                                </a:rPr>
                              </m:ctrlPr>
                            </m:funcPr>
                            <m:fName>
                              <m:r>
                                <m:rPr>
                                  <m:sty m:val="p"/>
                                </m:rPr>
                                <a:rPr lang="en-US" sz="2400" b="0" i="0" smtClean="0">
                                  <a:solidFill>
                                    <a:schemeClr val="bg1"/>
                                  </a:solidFill>
                                  <a:latin typeface="Cambria Math"/>
                                  <a:ea typeface="Cambria Math"/>
                                </a:rPr>
                                <m:t>cos</m:t>
                              </m:r>
                            </m:fName>
                            <m:e>
                              <m:r>
                                <a:rPr lang="en-US" sz="2400" b="0" i="1" smtClean="0">
                                  <a:solidFill>
                                    <a:schemeClr val="bg1"/>
                                  </a:solidFill>
                                  <a:latin typeface="Cambria Math"/>
                                  <a:ea typeface="Cambria Math"/>
                                </a:rPr>
                                <m:t>𝜃</m:t>
                              </m:r>
                              <m:r>
                                <a:rPr lang="en-US" sz="2400" b="0" i="1" baseline="-25000" smtClean="0">
                                  <a:solidFill>
                                    <a:schemeClr val="bg1"/>
                                  </a:solidFill>
                                  <a:latin typeface="Cambria Math"/>
                                  <a:ea typeface="Cambria Math"/>
                                </a:rPr>
                                <m:t>𝑖</m:t>
                              </m:r>
                            </m:e>
                          </m:func>
                          <m:r>
                            <a:rPr lang="en-US" sz="2400" b="0" i="1" smtClean="0">
                              <a:solidFill>
                                <a:schemeClr val="bg1"/>
                              </a:solidFill>
                              <a:latin typeface="Cambria Math"/>
                              <a:ea typeface="Cambria Math"/>
                            </a:rPr>
                            <m:t>𝑑</m:t>
                          </m:r>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𝑖</m:t>
                          </m:r>
                        </m:e>
                      </m:nary>
                    </m:oMath>
                  </m:oMathPara>
                </a14:m>
                <a:endParaRPr lang="en-US" dirty="0">
                  <a:solidFill>
                    <a:schemeClr val="bg1"/>
                  </a:solidFill>
                </a:endParaRPr>
              </a:p>
            </p:txBody>
          </p:sp>
        </mc:Choice>
        <mc:Fallback xmlns="">
          <p:sp>
            <p:nvSpPr>
              <p:cNvPr id="30" name="TextBox 2"/>
              <p:cNvSpPr txBox="1">
                <a:spLocks noRot="1" noChangeAspect="1" noMove="1" noResize="1" noEditPoints="1" noAdjustHandles="1" noChangeArrowheads="1" noChangeShapeType="1" noTextEdit="1"/>
              </p:cNvSpPr>
              <p:nvPr/>
            </p:nvSpPr>
            <p:spPr>
              <a:xfrm>
                <a:off x="1295769" y="4076054"/>
                <a:ext cx="6324231" cy="953146"/>
              </a:xfrm>
              <a:prstGeom prst="rect">
                <a:avLst/>
              </a:prstGeom>
              <a:blipFill rotWithShape="1">
                <a:blip r:embed="rId3"/>
                <a:stretch>
                  <a:fillRect/>
                </a:stretch>
              </a:blipFill>
            </p:spPr>
            <p:txBody>
              <a:bodyPr/>
              <a:lstStyle/>
              <a:p>
                <a:r>
                  <a:rPr lang="zh-CN" altLang="en-US">
                    <a:noFill/>
                  </a:rPr>
                  <a:t> </a:t>
                </a:r>
              </a:p>
            </p:txBody>
          </p:sp>
        </mc:Fallback>
      </mc:AlternateContent>
      <p:grpSp>
        <p:nvGrpSpPr>
          <p:cNvPr id="4" name="组合 3"/>
          <p:cNvGrpSpPr/>
          <p:nvPr/>
        </p:nvGrpSpPr>
        <p:grpSpPr>
          <a:xfrm>
            <a:off x="3581400" y="1531199"/>
            <a:ext cx="4648200" cy="4641001"/>
            <a:chOff x="312685" y="1905000"/>
            <a:chExt cx="3505200" cy="3499771"/>
          </a:xfrm>
        </p:grpSpPr>
        <p:sp>
          <p:nvSpPr>
            <p:cNvPr id="23" name="弧形 22"/>
            <p:cNvSpPr>
              <a:spLocks noChangeAspect="1"/>
            </p:cNvSpPr>
            <p:nvPr/>
          </p:nvSpPr>
          <p:spPr>
            <a:xfrm>
              <a:off x="316889" y="1905000"/>
              <a:ext cx="3500996" cy="3499771"/>
            </a:xfrm>
            <a:prstGeom prst="arc">
              <a:avLst>
                <a:gd name="adj1" fmla="val 10777980"/>
                <a:gd name="adj2" fmla="val 8871"/>
              </a:avLst>
            </a:prstGeom>
            <a:solidFill>
              <a:schemeClr val="bg1"/>
            </a:solidFill>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p>
          </p:txBody>
        </p:sp>
        <p:cxnSp>
          <p:nvCxnSpPr>
            <p:cNvPr id="24" name="直接箭头连接符 23"/>
            <p:cNvCxnSpPr/>
            <p:nvPr/>
          </p:nvCxnSpPr>
          <p:spPr>
            <a:xfrm>
              <a:off x="629478" y="2657665"/>
              <a:ext cx="182650" cy="129939"/>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5" name="直接箭头连接符 24"/>
            <p:cNvCxnSpPr/>
            <p:nvPr/>
          </p:nvCxnSpPr>
          <p:spPr>
            <a:xfrm>
              <a:off x="1170073" y="2137909"/>
              <a:ext cx="109100" cy="181424"/>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6" name="直接箭头连接符 25"/>
            <p:cNvCxnSpPr/>
            <p:nvPr/>
          </p:nvCxnSpPr>
          <p:spPr>
            <a:xfrm rot="5400000">
              <a:off x="3724721" y="3561721"/>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7" name="直接箭头连接符 26"/>
            <p:cNvCxnSpPr/>
            <p:nvPr/>
          </p:nvCxnSpPr>
          <p:spPr>
            <a:xfrm flipH="1">
              <a:off x="2805342" y="2137909"/>
              <a:ext cx="106648" cy="134842"/>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8" name="直接箭头连接符 27"/>
            <p:cNvCxnSpPr/>
            <p:nvPr/>
          </p:nvCxnSpPr>
          <p:spPr>
            <a:xfrm flipH="1">
              <a:off x="3323872" y="2657665"/>
              <a:ext cx="187553" cy="107874"/>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33" name="直接箭头连接符 32"/>
            <p:cNvCxnSpPr/>
            <p:nvPr/>
          </p:nvCxnSpPr>
          <p:spPr>
            <a:xfrm>
              <a:off x="2067387" y="1905000"/>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34" name="直接箭头连接符 33"/>
            <p:cNvCxnSpPr/>
            <p:nvPr/>
          </p:nvCxnSpPr>
          <p:spPr>
            <a:xfrm rot="16200000">
              <a:off x="405849" y="3573804"/>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pic>
          <p:nvPicPr>
            <p:cNvPr id="29" name="Picture 19" descr="D:\Documents\Projects\Hair\docs\slides\slides\tmp\hair.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2453541"/>
              <a:ext cx="1279986" cy="127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弧形 6"/>
          <p:cNvSpPr/>
          <p:nvPr/>
        </p:nvSpPr>
        <p:spPr>
          <a:xfrm>
            <a:off x="3581400" y="1524000"/>
            <a:ext cx="4648200" cy="4648200"/>
          </a:xfrm>
          <a:prstGeom prst="arc">
            <a:avLst>
              <a:gd name="adj1" fmla="val 10781688"/>
              <a:gd name="adj2" fmla="val 3602"/>
            </a:avLst>
          </a:prstGeom>
          <a:ln w="76200">
            <a:solidFill>
              <a:srgbClr val="FFC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40" name="内容占位符 2"/>
          <p:cNvSpPr>
            <a:spLocks noGrp="1"/>
          </p:cNvSpPr>
          <p:nvPr>
            <p:ph idx="1"/>
          </p:nvPr>
        </p:nvSpPr>
        <p:spPr>
          <a:xfrm>
            <a:off x="418916" y="1590177"/>
            <a:ext cx="3772084" cy="1000623"/>
          </a:xfrm>
        </p:spPr>
        <p:txBody>
          <a:bodyPr/>
          <a:lstStyle/>
          <a:p>
            <a:pPr marL="0" indent="0">
              <a:buNone/>
            </a:pPr>
            <a:r>
              <a:rPr lang="en-US" altLang="zh-CN" dirty="0" smtClean="0"/>
              <a:t>Single scattering</a:t>
            </a:r>
          </a:p>
        </p:txBody>
      </p:sp>
      <mc:AlternateContent xmlns:mc="http://schemas.openxmlformats.org/markup-compatibility/2006" xmlns:a14="http://schemas.microsoft.com/office/drawing/2010/main">
        <mc:Choice Requires="a14">
          <p:sp>
            <p:nvSpPr>
              <p:cNvPr id="22" name="内容占位符 2"/>
              <p:cNvSpPr txBox="1">
                <a:spLocks/>
              </p:cNvSpPr>
              <p:nvPr/>
            </p:nvSpPr>
            <p:spPr bwMode="auto">
              <a:xfrm>
                <a:off x="249202" y="4947414"/>
                <a:ext cx="8894797" cy="1224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r>
                      <a:rPr lang="en-US" altLang="zh-CN" sz="2400" i="1" smtClean="0">
                        <a:effectLst>
                          <a:outerShdw blurRad="38100" dist="38100" dir="2700000" algn="tl">
                            <a:srgbClr val="000000">
                              <a:alpha val="43137"/>
                            </a:srgbClr>
                          </a:outerShdw>
                        </a:effectLst>
                        <a:latin typeface="Cambria Math"/>
                        <a:ea typeface="Cambria Math"/>
                      </a:rPr>
                      <m:t>𝐿</m:t>
                    </m:r>
                    <m:d>
                      <m:dPr>
                        <m:ctrlPr>
                          <a:rPr lang="en-US" altLang="zh-CN" sz="2400" i="1">
                            <a:effectLst>
                              <a:outerShdw blurRad="38100" dist="38100" dir="2700000" algn="tl">
                                <a:srgbClr val="000000">
                                  <a:alpha val="43137"/>
                                </a:srgbClr>
                              </a:outerShdw>
                            </a:effectLst>
                            <a:latin typeface="Cambria Math"/>
                            <a:ea typeface="Cambria Math"/>
                          </a:rPr>
                        </m:ctrlPr>
                      </m:dPr>
                      <m:e>
                        <m:r>
                          <a:rPr lang="en-US" altLang="zh-CN" sz="2400" i="1">
                            <a:effectLst>
                              <a:outerShdw blurRad="38100" dist="38100" dir="2700000" algn="tl">
                                <a:srgbClr val="000000">
                                  <a:alpha val="43137"/>
                                </a:srgbClr>
                              </a:outerShdw>
                            </a:effectLst>
                            <a:latin typeface="Cambria Math"/>
                            <a:ea typeface="Cambria Math"/>
                          </a:rPr>
                          <m:t>𝜔</m:t>
                        </m:r>
                        <m:r>
                          <a:rPr lang="en-US" altLang="zh-CN" sz="2400" i="1" baseline="-25000">
                            <a:effectLst>
                              <a:outerShdw blurRad="38100" dist="38100" dir="2700000" algn="tl">
                                <a:srgbClr val="000000">
                                  <a:alpha val="43137"/>
                                </a:srgbClr>
                              </a:outerShdw>
                            </a:effectLst>
                            <a:latin typeface="Cambria Math"/>
                            <a:ea typeface="Cambria Math"/>
                          </a:rPr>
                          <m:t>𝑖</m:t>
                        </m:r>
                      </m:e>
                    </m:d>
                    <m:r>
                      <a:rPr lang="en-US" altLang="zh-CN" sz="2400" i="1" baseline="-25000">
                        <a:effectLst>
                          <a:outerShdw blurRad="38100" dist="38100" dir="2700000" algn="tl">
                            <a:srgbClr val="000000">
                              <a:alpha val="43137"/>
                            </a:srgbClr>
                          </a:outerShdw>
                        </a:effectLst>
                        <a:latin typeface="Cambria Math"/>
                        <a:ea typeface="Cambria Math"/>
                      </a:rPr>
                      <m:t> </m:t>
                    </m:r>
                  </m:oMath>
                </a14:m>
                <a:r>
                  <a:rPr lang="en-US" altLang="zh-CN" sz="2400" dirty="0" smtClean="0"/>
                  <a:t>: environment lighting</a:t>
                </a:r>
              </a:p>
              <a:p>
                <a14:m>
                  <m:oMath xmlns:m="http://schemas.openxmlformats.org/officeDocument/2006/math">
                    <m:r>
                      <a:rPr lang="en-US" altLang="zh-CN" sz="2400" i="1">
                        <a:latin typeface="Cambria Math"/>
                        <a:ea typeface="Cambria Math"/>
                      </a:rPr>
                      <m:t>𝑇</m:t>
                    </m:r>
                    <m:d>
                      <m:dPr>
                        <m:ctrlPr>
                          <a:rPr lang="en-US" altLang="zh-CN" sz="2400" i="1">
                            <a:latin typeface="Cambria Math"/>
                            <a:ea typeface="Cambria Math"/>
                          </a:rPr>
                        </m:ctrlPr>
                      </m:dPr>
                      <m:e>
                        <m:r>
                          <a:rPr lang="en-US" altLang="zh-CN" sz="2400" i="1">
                            <a:latin typeface="Cambria Math"/>
                            <a:ea typeface="Cambria Math"/>
                          </a:rPr>
                          <m:t>𝜔</m:t>
                        </m:r>
                        <m:r>
                          <a:rPr lang="en-US" altLang="zh-CN" sz="2400" i="1" baseline="-25000">
                            <a:latin typeface="Cambria Math"/>
                            <a:ea typeface="Cambria Math"/>
                          </a:rPr>
                          <m:t>𝑖</m:t>
                        </m:r>
                      </m:e>
                    </m:d>
                  </m:oMath>
                </a14:m>
                <a:r>
                  <a:rPr lang="en-US" altLang="zh-CN" sz="2400" dirty="0" smtClean="0"/>
                  <a:t>: self shadowing</a:t>
                </a:r>
              </a:p>
              <a:p>
                <a14:m>
                  <m:oMath xmlns:m="http://schemas.openxmlformats.org/officeDocument/2006/math">
                    <m:r>
                      <a:rPr lang="en-US" altLang="zh-CN" sz="2400" i="1">
                        <a:latin typeface="Cambria Math"/>
                        <a:ea typeface="Cambria Math"/>
                      </a:rPr>
                      <m:t>𝑆</m:t>
                    </m:r>
                    <m:r>
                      <a:rPr lang="en-US" altLang="zh-CN" sz="2400" i="1">
                        <a:latin typeface="Cambria Math"/>
                        <a:ea typeface="Cambria Math"/>
                      </a:rPr>
                      <m:t>(</m:t>
                    </m:r>
                    <m:r>
                      <a:rPr lang="en-US" altLang="zh-CN" sz="2400" i="1">
                        <a:latin typeface="Cambria Math"/>
                        <a:ea typeface="Cambria Math"/>
                      </a:rPr>
                      <m:t>𝜔</m:t>
                    </m:r>
                    <m:r>
                      <a:rPr lang="en-US" altLang="zh-CN" sz="2400" i="1" baseline="-25000">
                        <a:latin typeface="Cambria Math"/>
                        <a:ea typeface="Cambria Math"/>
                      </a:rPr>
                      <m:t>𝑖</m:t>
                    </m:r>
                    <m:r>
                      <a:rPr lang="en-US" altLang="zh-CN" sz="2400" i="1">
                        <a:latin typeface="Cambria Math"/>
                        <a:ea typeface="Cambria Math"/>
                      </a:rPr>
                      <m:t>,</m:t>
                    </m:r>
                    <m:r>
                      <a:rPr lang="en-US" altLang="zh-CN" sz="2400" i="1">
                        <a:latin typeface="Cambria Math"/>
                        <a:ea typeface="Cambria Math"/>
                      </a:rPr>
                      <m:t>𝜔</m:t>
                    </m:r>
                    <m:r>
                      <a:rPr lang="en-US" altLang="zh-CN" sz="2400" i="1" baseline="-25000">
                        <a:latin typeface="Cambria Math"/>
                        <a:ea typeface="Cambria Math"/>
                      </a:rPr>
                      <m:t>𝑜</m:t>
                    </m:r>
                    <m:r>
                      <a:rPr lang="en-US" altLang="zh-CN" sz="2400" i="1">
                        <a:latin typeface="Cambria Math"/>
                        <a:ea typeface="Cambria Math"/>
                      </a:rPr>
                      <m:t>)</m:t>
                    </m:r>
                  </m:oMath>
                </a14:m>
                <a:r>
                  <a:rPr lang="en-US" altLang="zh-CN" sz="2400" dirty="0" smtClean="0"/>
                  <a:t>: hair scattering function</a:t>
                </a:r>
              </a:p>
            </p:txBody>
          </p:sp>
        </mc:Choice>
        <mc:Fallback xmlns="">
          <p:sp>
            <p:nvSpPr>
              <p:cNvPr id="22" name="内容占位符 2"/>
              <p:cNvSpPr txBox="1">
                <a:spLocks noRot="1" noChangeAspect="1" noMove="1" noResize="1" noEditPoints="1" noAdjustHandles="1" noChangeArrowheads="1" noChangeShapeType="1" noTextEdit="1"/>
              </p:cNvSpPr>
              <p:nvPr/>
            </p:nvSpPr>
            <p:spPr bwMode="auto">
              <a:xfrm>
                <a:off x="249202" y="4947414"/>
                <a:ext cx="8894797" cy="1224786"/>
              </a:xfrm>
              <a:prstGeom prst="rect">
                <a:avLst/>
              </a:prstGeom>
              <a:blipFill rotWithShape="1">
                <a:blip r:embed="rId5"/>
                <a:stretch>
                  <a:fillRect l="-960" t="-3980" b="-2039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18765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5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7"/>
                                        </p:tgtEl>
                                      </p:cBhvr>
                                    </p:animEffect>
                                    <p:set>
                                      <p:cBhvr>
                                        <p:cTn id="18" dur="1" fill="hold">
                                          <p:stCondLst>
                                            <p:cond delay="249"/>
                                          </p:stCondLst>
                                        </p:cTn>
                                        <p:tgtEl>
                                          <p:spTgt spid="7"/>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50"/>
                                        <p:tgtEl>
                                          <p:spTgt spid="31"/>
                                        </p:tgtEl>
                                      </p:cBhvr>
                                    </p:animEffect>
                                    <p:set>
                                      <p:cBhvr>
                                        <p:cTn id="21" dur="1" fill="hold">
                                          <p:stCondLst>
                                            <p:cond delay="249"/>
                                          </p:stCondLst>
                                        </p:cTn>
                                        <p:tgtEl>
                                          <p:spTgt spid="31"/>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36"/>
                                        </p:tgtEl>
                                      </p:cBhvr>
                                    </p:animEffect>
                                    <p:set>
                                      <p:cBhvr>
                                        <p:cTn id="32" dur="1" fill="hold">
                                          <p:stCondLst>
                                            <p:cond delay="249"/>
                                          </p:stCondLst>
                                        </p:cTn>
                                        <p:tgtEl>
                                          <p:spTgt spid="36"/>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25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xEl>
                                              <p:pRg st="2" end="2"/>
                                            </p:txEl>
                                          </p:spTgt>
                                        </p:tgtEl>
                                        <p:attrNameLst>
                                          <p:attrName>style.visibility</p:attrName>
                                        </p:attrNameLst>
                                      </p:cBhvr>
                                      <p:to>
                                        <p:strVal val="visible"/>
                                      </p:to>
                                    </p:set>
                                    <p:animEffect transition="in" filter="fade">
                                      <p:cBhvr>
                                        <p:cTn id="38"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6" grpId="0" animBg="1"/>
      <p:bldP spid="36" grpId="1" animBg="1"/>
      <p:bldP spid="37" grpId="0"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
          <p:cNvSpPr>
            <a:spLocks noChangeArrowheads="1"/>
          </p:cNvSpPr>
          <p:nvPr/>
        </p:nvSpPr>
        <p:spPr bwMode="auto">
          <a:xfrm>
            <a:off x="3359629" y="4294830"/>
            <a:ext cx="762000"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46" name="Rectangle 4"/>
          <p:cNvSpPr>
            <a:spLocks noChangeArrowheads="1"/>
          </p:cNvSpPr>
          <p:nvPr/>
        </p:nvSpPr>
        <p:spPr bwMode="auto">
          <a:xfrm>
            <a:off x="3447488" y="4191000"/>
            <a:ext cx="2038912" cy="84698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t>Light Integration</a:t>
            </a:r>
            <a:endParaRPr lang="zh-CN" altLang="en-US" dirty="0"/>
          </a:p>
        </p:txBody>
      </p:sp>
      <mc:AlternateContent xmlns:mc="http://schemas.openxmlformats.org/markup-compatibility/2006" xmlns:a14="http://schemas.microsoft.com/office/drawing/2010/main">
        <mc:Choice Requires="a14">
          <p:sp>
            <p:nvSpPr>
              <p:cNvPr id="30" name="TextBox 2"/>
              <p:cNvSpPr txBox="1"/>
              <p:nvPr/>
            </p:nvSpPr>
            <p:spPr>
              <a:xfrm>
                <a:off x="1260144" y="4064179"/>
                <a:ext cx="6324231" cy="953146"/>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𝐿</m:t>
                      </m:r>
                      <m:d>
                        <m:dPr>
                          <m:ctrlPr>
                            <a:rPr lang="en-US" sz="2400" b="0" i="1" smtClean="0">
                              <a:solidFill>
                                <a:schemeClr val="bg1"/>
                              </a:solidFill>
                              <a:latin typeface="Cambria Math"/>
                            </a:rPr>
                          </m:ctrlPr>
                        </m:dPr>
                        <m:e>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𝑜</m:t>
                          </m:r>
                        </m:e>
                      </m:d>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𝐷</m:t>
                      </m:r>
                      <m:nary>
                        <m:naryPr>
                          <m:ctrlPr>
                            <a:rPr lang="en-US" sz="2400" b="0" i="1" smtClean="0">
                              <a:solidFill>
                                <a:schemeClr val="bg1"/>
                              </a:solidFill>
                              <a:latin typeface="Cambria Math"/>
                              <a:ea typeface="Cambria Math"/>
                            </a:rPr>
                          </m:ctrlPr>
                        </m:naryPr>
                        <m:sub>
                          <m:r>
                            <m:rPr>
                              <m:sty m:val="p"/>
                              <m:brk m:alnAt="23"/>
                            </m:rPr>
                            <a:rPr lang="el-GR" sz="2400" b="0" i="1" smtClean="0">
                              <a:solidFill>
                                <a:schemeClr val="bg1"/>
                              </a:solidFill>
                              <a:latin typeface="Cambria Math"/>
                              <a:ea typeface="Cambria Math"/>
                            </a:rPr>
                            <m:t>Ω</m:t>
                          </m:r>
                        </m:sub>
                        <m:sup/>
                        <m:e>
                          <m:r>
                            <a:rPr lang="en-US" sz="2400" b="0" i="1" smtClean="0">
                              <a:solidFill>
                                <a:schemeClr val="bg1"/>
                              </a:solidFill>
                              <a:effectLst>
                                <a:outerShdw blurRad="38100" dist="38100" dir="2700000" algn="tl">
                                  <a:srgbClr val="000000">
                                    <a:alpha val="43137"/>
                                  </a:srgbClr>
                                </a:outerShdw>
                              </a:effectLst>
                              <a:latin typeface="Cambria Math"/>
                              <a:ea typeface="Cambria Math"/>
                            </a:rPr>
                            <m:t>𝐿</m:t>
                          </m:r>
                          <m:d>
                            <m:dPr>
                              <m:ctrlPr>
                                <a:rPr lang="en-US" sz="2400" b="0" i="1" smtClean="0">
                                  <a:solidFill>
                                    <a:schemeClr val="bg1"/>
                                  </a:solidFill>
                                  <a:effectLst>
                                    <a:outerShdw blurRad="38100" dist="38100" dir="2700000" algn="tl">
                                      <a:srgbClr val="000000">
                                        <a:alpha val="43137"/>
                                      </a:srgbClr>
                                    </a:outerShdw>
                                  </a:effectLst>
                                  <a:latin typeface="Cambria Math"/>
                                  <a:ea typeface="Cambria Math"/>
                                </a:rPr>
                              </m:ctrlPr>
                            </m:dPr>
                            <m:e>
                              <m:r>
                                <a:rPr lang="en-US" sz="2400" b="0" i="1" smtClean="0">
                                  <a:solidFill>
                                    <a:schemeClr val="bg1"/>
                                  </a:solidFill>
                                  <a:effectLst>
                                    <a:outerShdw blurRad="38100" dist="38100" dir="2700000" algn="tl">
                                      <a:srgbClr val="000000">
                                        <a:alpha val="43137"/>
                                      </a:srgbClr>
                                    </a:outerShdw>
                                  </a:effectLst>
                                  <a:latin typeface="Cambria Math"/>
                                  <a:ea typeface="Cambria Math"/>
                                </a:rPr>
                                <m:t>𝜔</m:t>
                              </m:r>
                              <m:r>
                                <a:rPr lang="en-US" sz="2400" b="0" i="1" baseline="-25000" smtClean="0">
                                  <a:solidFill>
                                    <a:schemeClr val="bg1"/>
                                  </a:solidFill>
                                  <a:effectLst>
                                    <a:outerShdw blurRad="38100" dist="38100" dir="2700000" algn="tl">
                                      <a:srgbClr val="000000">
                                        <a:alpha val="43137"/>
                                      </a:srgbClr>
                                    </a:outerShdw>
                                  </a:effectLst>
                                  <a:latin typeface="Cambria Math"/>
                                  <a:ea typeface="Cambria Math"/>
                                </a:rPr>
                                <m:t>𝑖</m:t>
                              </m:r>
                            </m:e>
                          </m:d>
                          <m:r>
                            <a:rPr lang="en-US" sz="2400" b="0" i="1" smtClean="0">
                              <a:solidFill>
                                <a:schemeClr val="bg1"/>
                              </a:solidFill>
                              <a:latin typeface="Cambria Math"/>
                              <a:ea typeface="Cambria Math"/>
                            </a:rPr>
                            <m:t>𝑇</m:t>
                          </m:r>
                          <m:d>
                            <m:dPr>
                              <m:ctrlPr>
                                <a:rPr lang="en-US" sz="2400" b="0" i="1" smtClean="0">
                                  <a:solidFill>
                                    <a:schemeClr val="bg1"/>
                                  </a:solidFill>
                                  <a:latin typeface="Cambria Math"/>
                                  <a:ea typeface="Cambria Math"/>
                                </a:rPr>
                              </m:ctrlPr>
                            </m:dPr>
                            <m:e>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𝑖</m:t>
                              </m:r>
                            </m:e>
                          </m:d>
                          <m:r>
                            <a:rPr lang="en-US" sz="2400" b="0" i="1" smtClean="0">
                              <a:solidFill>
                                <a:schemeClr val="bg1"/>
                              </a:solidFill>
                              <a:latin typeface="Cambria Math"/>
                              <a:ea typeface="Cambria Math"/>
                            </a:rPr>
                            <m:t>𝑆</m:t>
                          </m:r>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𝑖</m:t>
                          </m:r>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𝑜</m:t>
                          </m:r>
                          <m:r>
                            <a:rPr lang="en-US" sz="2400" b="0" i="1" smtClean="0">
                              <a:solidFill>
                                <a:schemeClr val="bg1"/>
                              </a:solidFill>
                              <a:latin typeface="Cambria Math"/>
                              <a:ea typeface="Cambria Math"/>
                            </a:rPr>
                            <m:t>)</m:t>
                          </m:r>
                          <m:func>
                            <m:funcPr>
                              <m:ctrlPr>
                                <a:rPr lang="en-US" sz="2400" b="0" i="1" smtClean="0">
                                  <a:solidFill>
                                    <a:schemeClr val="bg1"/>
                                  </a:solidFill>
                                  <a:latin typeface="Cambria Math"/>
                                  <a:ea typeface="Cambria Math"/>
                                </a:rPr>
                              </m:ctrlPr>
                            </m:funcPr>
                            <m:fName>
                              <m:r>
                                <m:rPr>
                                  <m:sty m:val="p"/>
                                </m:rPr>
                                <a:rPr lang="en-US" sz="2400" b="0" i="0" smtClean="0">
                                  <a:solidFill>
                                    <a:schemeClr val="bg1"/>
                                  </a:solidFill>
                                  <a:latin typeface="Cambria Math"/>
                                  <a:ea typeface="Cambria Math"/>
                                </a:rPr>
                                <m:t>cos</m:t>
                              </m:r>
                            </m:fName>
                            <m:e>
                              <m:r>
                                <a:rPr lang="en-US" sz="2400" b="0" i="1" smtClean="0">
                                  <a:solidFill>
                                    <a:schemeClr val="bg1"/>
                                  </a:solidFill>
                                  <a:latin typeface="Cambria Math"/>
                                  <a:ea typeface="Cambria Math"/>
                                </a:rPr>
                                <m:t>𝜃</m:t>
                              </m:r>
                              <m:r>
                                <a:rPr lang="en-US" sz="2400" b="0" i="1" baseline="-25000" smtClean="0">
                                  <a:solidFill>
                                    <a:schemeClr val="bg1"/>
                                  </a:solidFill>
                                  <a:latin typeface="Cambria Math"/>
                                  <a:ea typeface="Cambria Math"/>
                                </a:rPr>
                                <m:t>𝑖</m:t>
                              </m:r>
                            </m:e>
                          </m:func>
                          <m:r>
                            <a:rPr lang="en-US" sz="2400" b="0" i="1" smtClean="0">
                              <a:solidFill>
                                <a:schemeClr val="bg1"/>
                              </a:solidFill>
                              <a:latin typeface="Cambria Math"/>
                              <a:ea typeface="Cambria Math"/>
                            </a:rPr>
                            <m:t>𝑑</m:t>
                          </m:r>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𝑖</m:t>
                          </m:r>
                        </m:e>
                      </m:nary>
                    </m:oMath>
                  </m:oMathPara>
                </a14:m>
                <a:endParaRPr lang="en-US" dirty="0">
                  <a:solidFill>
                    <a:schemeClr val="bg1"/>
                  </a:solidFill>
                </a:endParaRPr>
              </a:p>
            </p:txBody>
          </p:sp>
        </mc:Choice>
        <mc:Fallback xmlns="">
          <p:sp>
            <p:nvSpPr>
              <p:cNvPr id="30" name="TextBox 2"/>
              <p:cNvSpPr txBox="1">
                <a:spLocks noRot="1" noChangeAspect="1" noMove="1" noResize="1" noEditPoints="1" noAdjustHandles="1" noChangeArrowheads="1" noChangeShapeType="1" noTextEdit="1"/>
              </p:cNvSpPr>
              <p:nvPr/>
            </p:nvSpPr>
            <p:spPr>
              <a:xfrm>
                <a:off x="1260144" y="4064179"/>
                <a:ext cx="6324231" cy="953146"/>
              </a:xfrm>
              <a:prstGeom prst="rect">
                <a:avLst/>
              </a:prstGeom>
              <a:blipFill rotWithShape="1">
                <a:blip r:embed="rId3"/>
                <a:stretch>
                  <a:fillRect/>
                </a:stretch>
              </a:blipFill>
            </p:spPr>
            <p:txBody>
              <a:bodyPr/>
              <a:lstStyle/>
              <a:p>
                <a:r>
                  <a:rPr lang="zh-CN" altLang="en-US">
                    <a:noFill/>
                  </a:rPr>
                  <a:t> </a:t>
                </a:r>
              </a:p>
            </p:txBody>
          </p:sp>
        </mc:Fallback>
      </mc:AlternateContent>
      <p:grpSp>
        <p:nvGrpSpPr>
          <p:cNvPr id="4" name="组合 3"/>
          <p:cNvGrpSpPr/>
          <p:nvPr/>
        </p:nvGrpSpPr>
        <p:grpSpPr>
          <a:xfrm>
            <a:off x="3581400" y="1531199"/>
            <a:ext cx="4648200" cy="4641001"/>
            <a:chOff x="312685" y="1905000"/>
            <a:chExt cx="3505200" cy="3499771"/>
          </a:xfrm>
        </p:grpSpPr>
        <p:sp>
          <p:nvSpPr>
            <p:cNvPr id="23" name="弧形 22"/>
            <p:cNvSpPr>
              <a:spLocks noChangeAspect="1"/>
            </p:cNvSpPr>
            <p:nvPr/>
          </p:nvSpPr>
          <p:spPr>
            <a:xfrm>
              <a:off x="316889" y="1905000"/>
              <a:ext cx="3500996" cy="3499771"/>
            </a:xfrm>
            <a:prstGeom prst="arc">
              <a:avLst>
                <a:gd name="adj1" fmla="val 10777980"/>
                <a:gd name="adj2" fmla="val 8871"/>
              </a:avLst>
            </a:prstGeom>
            <a:solidFill>
              <a:schemeClr val="bg1"/>
            </a:solidFill>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p>
          </p:txBody>
        </p:sp>
        <p:cxnSp>
          <p:nvCxnSpPr>
            <p:cNvPr id="24" name="直接箭头连接符 23"/>
            <p:cNvCxnSpPr/>
            <p:nvPr/>
          </p:nvCxnSpPr>
          <p:spPr>
            <a:xfrm>
              <a:off x="629478" y="2657665"/>
              <a:ext cx="182650" cy="129939"/>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5" name="直接箭头连接符 24"/>
            <p:cNvCxnSpPr/>
            <p:nvPr/>
          </p:nvCxnSpPr>
          <p:spPr>
            <a:xfrm>
              <a:off x="1170073" y="2137909"/>
              <a:ext cx="109100" cy="181424"/>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6" name="直接箭头连接符 25"/>
            <p:cNvCxnSpPr/>
            <p:nvPr/>
          </p:nvCxnSpPr>
          <p:spPr>
            <a:xfrm rot="5400000">
              <a:off x="3724721" y="3561721"/>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7" name="直接箭头连接符 26"/>
            <p:cNvCxnSpPr/>
            <p:nvPr/>
          </p:nvCxnSpPr>
          <p:spPr>
            <a:xfrm flipH="1">
              <a:off x="2805342" y="2137909"/>
              <a:ext cx="106648" cy="134842"/>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8" name="直接箭头连接符 27"/>
            <p:cNvCxnSpPr/>
            <p:nvPr/>
          </p:nvCxnSpPr>
          <p:spPr>
            <a:xfrm flipH="1">
              <a:off x="3323872" y="2657665"/>
              <a:ext cx="187553" cy="107874"/>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33" name="直接箭头连接符 32"/>
            <p:cNvCxnSpPr/>
            <p:nvPr/>
          </p:nvCxnSpPr>
          <p:spPr>
            <a:xfrm>
              <a:off x="2067387" y="1905000"/>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34" name="直接箭头连接符 33"/>
            <p:cNvCxnSpPr/>
            <p:nvPr/>
          </p:nvCxnSpPr>
          <p:spPr>
            <a:xfrm rot="16200000">
              <a:off x="405849" y="3573804"/>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pic>
          <p:nvPicPr>
            <p:cNvPr id="29" name="Picture 19" descr="D:\Documents\Projects\Hair\docs\slides\slides\tmp\hair.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2453541"/>
              <a:ext cx="1279986" cy="127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内容占位符 2"/>
          <p:cNvSpPr>
            <a:spLocks noGrp="1"/>
          </p:cNvSpPr>
          <p:nvPr>
            <p:ph idx="1"/>
          </p:nvPr>
        </p:nvSpPr>
        <p:spPr>
          <a:xfrm>
            <a:off x="418916" y="1590177"/>
            <a:ext cx="3772084" cy="1000623"/>
          </a:xfrm>
        </p:spPr>
        <p:txBody>
          <a:bodyPr/>
          <a:lstStyle/>
          <a:p>
            <a:pPr marL="0" indent="0">
              <a:buNone/>
            </a:pPr>
            <a:r>
              <a:rPr lang="en-US" altLang="zh-CN" dirty="0" smtClean="0"/>
              <a:t>Single scattering</a:t>
            </a:r>
          </a:p>
        </p:txBody>
      </p:sp>
      <mc:AlternateContent xmlns:mc="http://schemas.openxmlformats.org/markup-compatibility/2006" xmlns:a14="http://schemas.microsoft.com/office/drawing/2010/main">
        <mc:Choice Requires="a14">
          <p:sp>
            <p:nvSpPr>
              <p:cNvPr id="35" name="内容占位符 2"/>
              <p:cNvSpPr txBox="1">
                <a:spLocks/>
              </p:cNvSpPr>
              <p:nvPr/>
            </p:nvSpPr>
            <p:spPr bwMode="auto">
              <a:xfrm>
                <a:off x="228601" y="5037980"/>
                <a:ext cx="8686800" cy="1134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smtClean="0"/>
                  <a:t>Approximate </a:t>
                </a:r>
                <a14:m>
                  <m:oMath xmlns:m="http://schemas.openxmlformats.org/officeDocument/2006/math">
                    <m:r>
                      <a:rPr lang="en-US" altLang="zh-CN" sz="2400" i="1">
                        <a:effectLst>
                          <a:outerShdw blurRad="38100" dist="38100" dir="2700000" algn="tl">
                            <a:srgbClr val="000000">
                              <a:alpha val="43137"/>
                            </a:srgbClr>
                          </a:outerShdw>
                        </a:effectLst>
                        <a:latin typeface="Cambria Math"/>
                        <a:ea typeface="Cambria Math"/>
                      </a:rPr>
                      <m:t>𝐿</m:t>
                    </m:r>
                    <m:d>
                      <m:dPr>
                        <m:ctrlPr>
                          <a:rPr lang="en-US" altLang="zh-CN" sz="2400" i="1">
                            <a:effectLst>
                              <a:outerShdw blurRad="38100" dist="38100" dir="2700000" algn="tl">
                                <a:srgbClr val="000000">
                                  <a:alpha val="43137"/>
                                </a:srgbClr>
                              </a:outerShdw>
                            </a:effectLst>
                            <a:latin typeface="Cambria Math"/>
                            <a:ea typeface="Cambria Math"/>
                          </a:rPr>
                        </m:ctrlPr>
                      </m:dPr>
                      <m:e>
                        <m:r>
                          <a:rPr lang="en-US" altLang="zh-CN" sz="2400" i="1">
                            <a:effectLst>
                              <a:outerShdw blurRad="38100" dist="38100" dir="2700000" algn="tl">
                                <a:srgbClr val="000000">
                                  <a:alpha val="43137"/>
                                </a:srgbClr>
                              </a:outerShdw>
                            </a:effectLst>
                            <a:latin typeface="Cambria Math"/>
                            <a:ea typeface="Cambria Math"/>
                          </a:rPr>
                          <m:t>𝜔</m:t>
                        </m:r>
                        <m:r>
                          <a:rPr lang="en-US" altLang="zh-CN" sz="2400" i="1" baseline="-25000">
                            <a:effectLst>
                              <a:outerShdw blurRad="38100" dist="38100" dir="2700000" algn="tl">
                                <a:srgbClr val="000000">
                                  <a:alpha val="43137"/>
                                </a:srgbClr>
                              </a:outerShdw>
                            </a:effectLst>
                            <a:latin typeface="Cambria Math"/>
                            <a:ea typeface="Cambria Math"/>
                          </a:rPr>
                          <m:t>𝑖</m:t>
                        </m:r>
                      </m:e>
                    </m:d>
                  </m:oMath>
                </a14:m>
                <a:r>
                  <a:rPr lang="en-US" altLang="zh-CN" sz="2400" dirty="0" smtClean="0"/>
                  <a:t> by a set of SRBFs </a:t>
                </a:r>
                <a14:m>
                  <m:oMath xmlns:m="http://schemas.openxmlformats.org/officeDocument/2006/math">
                    <m:r>
                      <a:rPr lang="en-US" altLang="zh-CN" sz="2400" i="1">
                        <a:latin typeface="Cambria Math"/>
                        <a:ea typeface="ＭＳ Ｐゴシック" pitchFamily="-112" charset="-128"/>
                        <a:cs typeface="Arial" charset="0"/>
                      </a:rPr>
                      <m:t>𝐺</m:t>
                    </m:r>
                    <m:r>
                      <a:rPr lang="en-US" altLang="zh-CN" sz="2400" i="1" baseline="-25000">
                        <a:latin typeface="Cambria Math"/>
                        <a:ea typeface="ＭＳ Ｐゴシック" pitchFamily="-112" charset="-128"/>
                        <a:cs typeface="Arial" charset="0"/>
                      </a:rPr>
                      <m:t>𝑗</m:t>
                    </m:r>
                    <m:r>
                      <a:rPr lang="en-US" altLang="zh-CN" sz="2400" i="1">
                        <a:latin typeface="Cambria Math"/>
                        <a:ea typeface="ＭＳ Ｐゴシック" pitchFamily="-112" charset="-128"/>
                        <a:cs typeface="Arial" charset="0"/>
                      </a:rPr>
                      <m:t>(</m:t>
                    </m:r>
                    <m:r>
                      <a:rPr lang="en-US" altLang="zh-CN" sz="2400" i="1">
                        <a:latin typeface="Cambria Math"/>
                        <a:ea typeface="Cambria Math"/>
                        <a:cs typeface="Arial" charset="0"/>
                      </a:rPr>
                      <m:t>𝜔</m:t>
                    </m:r>
                    <m:r>
                      <a:rPr lang="en-US" altLang="zh-CN" sz="2400" i="1" baseline="-25000">
                        <a:latin typeface="Cambria Math"/>
                        <a:ea typeface="Cambria Math"/>
                        <a:cs typeface="Arial" charset="0"/>
                      </a:rPr>
                      <m:t>𝑖</m:t>
                    </m:r>
                    <m:r>
                      <a:rPr lang="en-US" altLang="zh-CN" sz="2400" i="1">
                        <a:latin typeface="Cambria Math"/>
                        <a:ea typeface="Cambria Math"/>
                        <a:cs typeface="Arial" charset="0"/>
                      </a:rPr>
                      <m:t>)</m:t>
                    </m:r>
                  </m:oMath>
                </a14:m>
                <a:r>
                  <a:rPr lang="en-US" altLang="zh-CN" sz="2400" dirty="0" smtClean="0"/>
                  <a:t>  </a:t>
                </a:r>
                <a:r>
                  <a:rPr lang="en-US" altLang="zh-CN" sz="2000" dirty="0" smtClean="0">
                    <a:solidFill>
                      <a:srgbClr val="FFC000"/>
                    </a:solidFill>
                    <a:latin typeface="Arial" charset="0"/>
                    <a:ea typeface="ＭＳ Ｐゴシック" pitchFamily="-112" charset="-128"/>
                    <a:cs typeface="Arial" charset="0"/>
                  </a:rPr>
                  <a:t>[Tsai and Shih 2006]</a:t>
                </a:r>
              </a:p>
              <a:p>
                <a:endParaRPr lang="en-US" altLang="zh-CN" sz="2000" dirty="0" smtClean="0"/>
              </a:p>
            </p:txBody>
          </p:sp>
        </mc:Choice>
        <mc:Fallback xmlns="">
          <p:sp>
            <p:nvSpPr>
              <p:cNvPr id="35" name="内容占位符 2"/>
              <p:cNvSpPr txBox="1">
                <a:spLocks noRot="1" noChangeAspect="1" noMove="1" noResize="1" noEditPoints="1" noAdjustHandles="1" noChangeArrowheads="1" noChangeShapeType="1" noTextEdit="1"/>
              </p:cNvSpPr>
              <p:nvPr/>
            </p:nvSpPr>
            <p:spPr bwMode="auto">
              <a:xfrm>
                <a:off x="228601" y="5037980"/>
                <a:ext cx="8686800" cy="1134219"/>
              </a:xfrm>
              <a:prstGeom prst="rect">
                <a:avLst/>
              </a:prstGeom>
              <a:blipFill rotWithShape="1">
                <a:blip r:embed="rId5"/>
                <a:stretch>
                  <a:fillRect l="-982" t="-430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TextBox 2"/>
              <p:cNvSpPr txBox="1"/>
              <p:nvPr/>
            </p:nvSpPr>
            <p:spPr>
              <a:xfrm>
                <a:off x="1283525" y="4062717"/>
                <a:ext cx="7638565" cy="966483"/>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𝐿</m:t>
                      </m:r>
                      <m:d>
                        <m:dPr>
                          <m:ctrlPr>
                            <a:rPr lang="en-US" sz="2400" b="0" i="1" smtClean="0">
                              <a:solidFill>
                                <a:schemeClr val="bg1"/>
                              </a:solidFill>
                              <a:latin typeface="Cambria Math"/>
                            </a:rPr>
                          </m:ctrlPr>
                        </m:dPr>
                        <m:e>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𝑜</m:t>
                          </m:r>
                        </m:e>
                      </m:d>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𝐷</m:t>
                      </m:r>
                      <m:nary>
                        <m:naryPr>
                          <m:ctrlPr>
                            <a:rPr lang="en-US" sz="2400" b="0" i="1" smtClean="0">
                              <a:solidFill>
                                <a:schemeClr val="bg1"/>
                              </a:solidFill>
                              <a:latin typeface="Cambria Math"/>
                              <a:ea typeface="Cambria Math"/>
                            </a:rPr>
                          </m:ctrlPr>
                        </m:naryPr>
                        <m:sub>
                          <m:r>
                            <m:rPr>
                              <m:sty m:val="p"/>
                              <m:brk m:alnAt="23"/>
                            </m:rPr>
                            <a:rPr lang="el-GR" sz="2400" b="0" i="1" smtClean="0">
                              <a:solidFill>
                                <a:schemeClr val="bg1"/>
                              </a:solidFill>
                              <a:latin typeface="Cambria Math"/>
                              <a:ea typeface="Cambria Math"/>
                            </a:rPr>
                            <m:t>Ω</m:t>
                          </m:r>
                        </m:sub>
                        <m:sup/>
                        <m:e>
                          <m:d>
                            <m:dPr>
                              <m:ctrlPr>
                                <a:rPr lang="en-US" altLang="zh-CN" sz="2400" b="0" i="1" smtClean="0">
                                  <a:solidFill>
                                    <a:schemeClr val="bg1"/>
                                  </a:solidFill>
                                  <a:latin typeface="Cambria Math"/>
                                  <a:ea typeface="Cambria Math"/>
                                </a:rPr>
                              </m:ctrlPr>
                            </m:dPr>
                            <m:e>
                              <m:nary>
                                <m:naryPr>
                                  <m:chr m:val="∑"/>
                                  <m:limLoc m:val="subSup"/>
                                  <m:supHide m:val="on"/>
                                  <m:ctrlPr>
                                    <a:rPr lang="en-US" altLang="zh-CN" sz="2400" b="0" i="1" smtClean="0">
                                      <a:solidFill>
                                        <a:schemeClr val="bg1"/>
                                      </a:solidFill>
                                      <a:latin typeface="Cambria Math"/>
                                      <a:ea typeface="Cambria Math"/>
                                    </a:rPr>
                                  </m:ctrlPr>
                                </m:naryPr>
                                <m:sub>
                                  <m:r>
                                    <m:rPr>
                                      <m:brk m:alnAt="9"/>
                                    </m:rPr>
                                    <a:rPr lang="en-US" altLang="zh-CN" sz="2400" b="0" i="1" smtClean="0">
                                      <a:solidFill>
                                        <a:schemeClr val="bg1"/>
                                      </a:solidFill>
                                      <a:latin typeface="Cambria Math"/>
                                      <a:ea typeface="Cambria Math"/>
                                    </a:rPr>
                                    <m:t>𝑗</m:t>
                                  </m:r>
                                </m:sub>
                                <m:sup/>
                                <m:e>
                                  <m:sSub>
                                    <m:sSubPr>
                                      <m:ctrlPr>
                                        <a:rPr lang="en-US" altLang="zh-CN" sz="2400" b="0" i="1" smtClean="0">
                                          <a:solidFill>
                                            <a:schemeClr val="bg1"/>
                                          </a:solidFill>
                                          <a:latin typeface="Cambria Math"/>
                                          <a:ea typeface="Cambria Math"/>
                                        </a:rPr>
                                      </m:ctrlPr>
                                    </m:sSubPr>
                                    <m:e>
                                      <m:r>
                                        <a:rPr lang="en-US" altLang="zh-CN" sz="2400" b="0" i="1" smtClean="0">
                                          <a:solidFill>
                                            <a:schemeClr val="bg1"/>
                                          </a:solidFill>
                                          <a:latin typeface="Cambria Math"/>
                                          <a:ea typeface="Cambria Math"/>
                                        </a:rPr>
                                        <m:t>𝑙</m:t>
                                      </m:r>
                                    </m:e>
                                    <m:sub>
                                      <m:r>
                                        <a:rPr lang="en-US" altLang="zh-CN" sz="2400" b="0" i="1" smtClean="0">
                                          <a:solidFill>
                                            <a:schemeClr val="bg1"/>
                                          </a:solidFill>
                                          <a:latin typeface="Cambria Math"/>
                                          <a:ea typeface="Cambria Math"/>
                                        </a:rPr>
                                        <m:t>𝑗</m:t>
                                      </m:r>
                                    </m:sub>
                                  </m:sSub>
                                  <m:sSub>
                                    <m:sSubPr>
                                      <m:ctrlPr>
                                        <a:rPr lang="en-US" altLang="zh-CN" sz="2400" b="0" i="1" smtClean="0">
                                          <a:solidFill>
                                            <a:schemeClr val="bg1"/>
                                          </a:solidFill>
                                          <a:effectLst>
                                            <a:outerShdw blurRad="38100" dist="38100" dir="2700000" algn="tl">
                                              <a:srgbClr val="000000">
                                                <a:alpha val="43137"/>
                                              </a:srgbClr>
                                            </a:outerShdw>
                                          </a:effectLst>
                                          <a:latin typeface="Cambria Math"/>
                                          <a:ea typeface="Cambria Math"/>
                                        </a:rPr>
                                      </m:ctrlPr>
                                    </m:sSubPr>
                                    <m:e>
                                      <m:r>
                                        <a:rPr lang="en-US" altLang="zh-CN" sz="2400" b="0" i="1" smtClean="0">
                                          <a:solidFill>
                                            <a:schemeClr val="bg1"/>
                                          </a:solidFill>
                                          <a:effectLst>
                                            <a:outerShdw blurRad="38100" dist="38100" dir="2700000" algn="tl">
                                              <a:srgbClr val="000000">
                                                <a:alpha val="43137"/>
                                              </a:srgbClr>
                                            </a:outerShdw>
                                          </a:effectLst>
                                          <a:latin typeface="Cambria Math"/>
                                          <a:ea typeface="Cambria Math"/>
                                        </a:rPr>
                                        <m:t>𝐺</m:t>
                                      </m:r>
                                    </m:e>
                                    <m:sub>
                                      <m:r>
                                        <a:rPr lang="en-US" altLang="zh-CN" sz="2400" b="0" i="1" smtClean="0">
                                          <a:solidFill>
                                            <a:schemeClr val="bg1"/>
                                          </a:solidFill>
                                          <a:effectLst>
                                            <a:outerShdw blurRad="38100" dist="38100" dir="2700000" algn="tl">
                                              <a:srgbClr val="000000">
                                                <a:alpha val="43137"/>
                                              </a:srgbClr>
                                            </a:outerShdw>
                                          </a:effectLst>
                                          <a:latin typeface="Cambria Math"/>
                                          <a:ea typeface="Cambria Math"/>
                                        </a:rPr>
                                        <m:t>𝑗</m:t>
                                      </m:r>
                                    </m:sub>
                                  </m:sSub>
                                  <m:d>
                                    <m:dPr>
                                      <m:ctrlPr>
                                        <a:rPr lang="en-US" altLang="zh-CN" sz="2400" i="1">
                                          <a:solidFill>
                                            <a:schemeClr val="bg1"/>
                                          </a:solidFill>
                                          <a:effectLst>
                                            <a:outerShdw blurRad="38100" dist="38100" dir="2700000" algn="tl">
                                              <a:srgbClr val="000000">
                                                <a:alpha val="43137"/>
                                              </a:srgbClr>
                                            </a:outerShdw>
                                          </a:effectLst>
                                          <a:latin typeface="Cambria Math"/>
                                          <a:ea typeface="Cambria Math"/>
                                        </a:rPr>
                                      </m:ctrlPr>
                                    </m:dPr>
                                    <m:e>
                                      <m:r>
                                        <a:rPr lang="en-US" altLang="zh-CN" sz="2400" i="1">
                                          <a:solidFill>
                                            <a:schemeClr val="bg1"/>
                                          </a:solidFill>
                                          <a:effectLst>
                                            <a:outerShdw blurRad="38100" dist="38100" dir="2700000" algn="tl">
                                              <a:srgbClr val="000000">
                                                <a:alpha val="43137"/>
                                              </a:srgbClr>
                                            </a:outerShdw>
                                          </a:effectLst>
                                          <a:latin typeface="Cambria Math"/>
                                          <a:ea typeface="Cambria Math"/>
                                        </a:rPr>
                                        <m:t>𝜔</m:t>
                                      </m:r>
                                      <m:r>
                                        <a:rPr lang="en-US" altLang="zh-CN" sz="2400" i="1" baseline="-25000">
                                          <a:solidFill>
                                            <a:schemeClr val="bg1"/>
                                          </a:solidFill>
                                          <a:effectLst>
                                            <a:outerShdw blurRad="38100" dist="38100" dir="2700000" algn="tl">
                                              <a:srgbClr val="000000">
                                                <a:alpha val="43137"/>
                                              </a:srgbClr>
                                            </a:outerShdw>
                                          </a:effectLst>
                                          <a:latin typeface="Cambria Math"/>
                                          <a:ea typeface="Cambria Math"/>
                                        </a:rPr>
                                        <m:t>𝑖</m:t>
                                      </m:r>
                                    </m:e>
                                  </m:d>
                                </m:e>
                              </m:nary>
                              <m:r>
                                <a:rPr lang="en-US" altLang="zh-CN" sz="2400" b="0" i="1" baseline="-25000" smtClean="0">
                                  <a:solidFill>
                                    <a:schemeClr val="bg1"/>
                                  </a:solidFill>
                                  <a:latin typeface="Cambria Math"/>
                                  <a:ea typeface="Cambria Math"/>
                                  <a:cs typeface="Arial" charset="0"/>
                                </a:rPr>
                                <m:t> </m:t>
                              </m:r>
                            </m:e>
                          </m:d>
                          <m:r>
                            <a:rPr lang="en-US" sz="2400" b="0" i="1" smtClean="0">
                              <a:solidFill>
                                <a:schemeClr val="bg1"/>
                              </a:solidFill>
                              <a:latin typeface="Cambria Math"/>
                              <a:ea typeface="Cambria Math"/>
                            </a:rPr>
                            <m:t>𝑇</m:t>
                          </m:r>
                          <m:d>
                            <m:dPr>
                              <m:ctrlPr>
                                <a:rPr lang="en-US" sz="2400" b="0" i="1" smtClean="0">
                                  <a:solidFill>
                                    <a:schemeClr val="bg1"/>
                                  </a:solidFill>
                                  <a:latin typeface="Cambria Math"/>
                                  <a:ea typeface="Cambria Math"/>
                                </a:rPr>
                              </m:ctrlPr>
                            </m:dPr>
                            <m:e>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𝑖</m:t>
                              </m:r>
                            </m:e>
                          </m:d>
                          <m:r>
                            <a:rPr lang="en-US" sz="2400" b="0" i="1" smtClean="0">
                              <a:solidFill>
                                <a:schemeClr val="bg1"/>
                              </a:solidFill>
                              <a:latin typeface="Cambria Math"/>
                              <a:ea typeface="Cambria Math"/>
                            </a:rPr>
                            <m:t>𝑆</m:t>
                          </m:r>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𝑖</m:t>
                          </m:r>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𝑜</m:t>
                          </m:r>
                          <m:r>
                            <a:rPr lang="en-US" sz="2400" b="0" i="1" smtClean="0">
                              <a:solidFill>
                                <a:schemeClr val="bg1"/>
                              </a:solidFill>
                              <a:latin typeface="Cambria Math"/>
                              <a:ea typeface="Cambria Math"/>
                            </a:rPr>
                            <m:t>)</m:t>
                          </m:r>
                          <m:func>
                            <m:funcPr>
                              <m:ctrlPr>
                                <a:rPr lang="en-US" sz="2400" b="0" i="1" smtClean="0">
                                  <a:solidFill>
                                    <a:schemeClr val="bg1"/>
                                  </a:solidFill>
                                  <a:latin typeface="Cambria Math"/>
                                  <a:ea typeface="Cambria Math"/>
                                </a:rPr>
                              </m:ctrlPr>
                            </m:funcPr>
                            <m:fName>
                              <m:r>
                                <m:rPr>
                                  <m:sty m:val="p"/>
                                </m:rPr>
                                <a:rPr lang="en-US" sz="2400" b="0" i="0" smtClean="0">
                                  <a:solidFill>
                                    <a:schemeClr val="bg1"/>
                                  </a:solidFill>
                                  <a:latin typeface="Cambria Math"/>
                                  <a:ea typeface="Cambria Math"/>
                                </a:rPr>
                                <m:t>cos</m:t>
                              </m:r>
                            </m:fName>
                            <m:e>
                              <m:r>
                                <a:rPr lang="en-US" sz="2400" b="0" i="1" smtClean="0">
                                  <a:solidFill>
                                    <a:schemeClr val="bg1"/>
                                  </a:solidFill>
                                  <a:latin typeface="Cambria Math"/>
                                  <a:ea typeface="Cambria Math"/>
                                </a:rPr>
                                <m:t>𝜃</m:t>
                              </m:r>
                              <m:r>
                                <a:rPr lang="en-US" sz="2400" b="0" i="1" baseline="-25000" smtClean="0">
                                  <a:solidFill>
                                    <a:schemeClr val="bg1"/>
                                  </a:solidFill>
                                  <a:latin typeface="Cambria Math"/>
                                  <a:ea typeface="Cambria Math"/>
                                </a:rPr>
                                <m:t>𝑖</m:t>
                              </m:r>
                            </m:e>
                          </m:func>
                          <m:r>
                            <a:rPr lang="en-US" sz="2400" b="0" i="1" smtClean="0">
                              <a:solidFill>
                                <a:schemeClr val="bg1"/>
                              </a:solidFill>
                              <a:latin typeface="Cambria Math"/>
                              <a:ea typeface="Cambria Math"/>
                            </a:rPr>
                            <m:t>𝑑</m:t>
                          </m:r>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𝑖</m:t>
                          </m:r>
                        </m:e>
                      </m:nary>
                    </m:oMath>
                  </m:oMathPara>
                </a14:m>
                <a:endParaRPr lang="en-US" dirty="0">
                  <a:solidFill>
                    <a:schemeClr val="bg1"/>
                  </a:solidFill>
                </a:endParaRPr>
              </a:p>
            </p:txBody>
          </p:sp>
        </mc:Choice>
        <mc:Fallback xmlns="">
          <p:sp>
            <p:nvSpPr>
              <p:cNvPr id="43" name="TextBox 2"/>
              <p:cNvSpPr txBox="1">
                <a:spLocks noRot="1" noChangeAspect="1" noMove="1" noResize="1" noEditPoints="1" noAdjustHandles="1" noChangeArrowheads="1" noChangeShapeType="1" noTextEdit="1"/>
              </p:cNvSpPr>
              <p:nvPr/>
            </p:nvSpPr>
            <p:spPr>
              <a:xfrm>
                <a:off x="1283525" y="4062717"/>
                <a:ext cx="7638565" cy="966483"/>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2"/>
              <p:cNvSpPr txBox="1"/>
              <p:nvPr/>
            </p:nvSpPr>
            <p:spPr>
              <a:xfrm>
                <a:off x="1395350" y="4062350"/>
                <a:ext cx="6997365" cy="959750"/>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𝐿</m:t>
                      </m:r>
                      <m:d>
                        <m:dPr>
                          <m:ctrlPr>
                            <a:rPr lang="en-US" sz="2400" b="0" i="1" smtClean="0">
                              <a:solidFill>
                                <a:schemeClr val="bg1"/>
                              </a:solidFill>
                              <a:latin typeface="Cambria Math"/>
                            </a:rPr>
                          </m:ctrlPr>
                        </m:dPr>
                        <m:e>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𝑜</m:t>
                          </m:r>
                        </m:e>
                      </m:d>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𝐷</m:t>
                      </m:r>
                      <m:nary>
                        <m:naryPr>
                          <m:chr m:val="∑"/>
                          <m:limLoc m:val="subSup"/>
                          <m:supHide m:val="on"/>
                          <m:ctrlPr>
                            <a:rPr lang="en-US" altLang="zh-CN" sz="2400" i="1">
                              <a:solidFill>
                                <a:schemeClr val="bg1"/>
                              </a:solidFill>
                              <a:latin typeface="Cambria Math"/>
                              <a:ea typeface="Cambria Math"/>
                            </a:rPr>
                          </m:ctrlPr>
                        </m:naryPr>
                        <m:sub>
                          <m:r>
                            <m:rPr>
                              <m:brk m:alnAt="9"/>
                            </m:rPr>
                            <a:rPr lang="en-US" altLang="zh-CN" sz="2400" i="1">
                              <a:solidFill>
                                <a:schemeClr val="bg1"/>
                              </a:solidFill>
                              <a:latin typeface="Cambria Math"/>
                              <a:ea typeface="Cambria Math"/>
                            </a:rPr>
                            <m:t>𝑗</m:t>
                          </m:r>
                        </m:sub>
                        <m:sup/>
                        <m:e>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𝑙</m:t>
                              </m:r>
                            </m:e>
                            <m:sub>
                              <m:r>
                                <a:rPr lang="en-US" altLang="zh-CN" sz="2400" i="1">
                                  <a:solidFill>
                                    <a:schemeClr val="bg1"/>
                                  </a:solidFill>
                                  <a:latin typeface="Cambria Math"/>
                                  <a:ea typeface="Cambria Math"/>
                                </a:rPr>
                                <m:t>𝑗</m:t>
                              </m:r>
                            </m:sub>
                          </m:sSub>
                          <m:nary>
                            <m:naryPr>
                              <m:ctrlPr>
                                <a:rPr lang="en-US" altLang="zh-CN" sz="2400" i="1">
                                  <a:solidFill>
                                    <a:schemeClr val="bg1"/>
                                  </a:solidFill>
                                  <a:latin typeface="Cambria Math"/>
                                  <a:ea typeface="Cambria Math"/>
                                </a:rPr>
                              </m:ctrlPr>
                            </m:naryPr>
                            <m:sub>
                              <m:r>
                                <m:rPr>
                                  <m:sty m:val="p"/>
                                  <m:brk m:alnAt="23"/>
                                </m:rPr>
                                <a:rPr lang="el-GR" altLang="zh-CN" sz="2400" i="1">
                                  <a:solidFill>
                                    <a:schemeClr val="bg1"/>
                                  </a:solidFill>
                                  <a:latin typeface="Cambria Math"/>
                                  <a:ea typeface="Cambria Math"/>
                                </a:rPr>
                                <m:t>Ω</m:t>
                              </m:r>
                            </m:sub>
                            <m:sup/>
                            <m:e>
                              <m:sSub>
                                <m:sSubPr>
                                  <m:ctrlPr>
                                    <a:rPr lang="en-US" altLang="zh-CN" sz="2400" i="1">
                                      <a:solidFill>
                                        <a:schemeClr val="bg1"/>
                                      </a:solidFill>
                                      <a:effectLst>
                                        <a:outerShdw blurRad="38100" dist="38100" dir="2700000" algn="tl">
                                          <a:srgbClr val="000000">
                                            <a:alpha val="43137"/>
                                          </a:srgbClr>
                                        </a:outerShdw>
                                      </a:effectLst>
                                      <a:latin typeface="Cambria Math"/>
                                      <a:ea typeface="Cambria Math"/>
                                    </a:rPr>
                                  </m:ctrlPr>
                                </m:sSubPr>
                                <m:e>
                                  <m:r>
                                    <a:rPr lang="en-US" altLang="zh-CN" sz="2400" i="1">
                                      <a:solidFill>
                                        <a:schemeClr val="bg1"/>
                                      </a:solidFill>
                                      <a:effectLst>
                                        <a:outerShdw blurRad="38100" dist="38100" dir="2700000" algn="tl">
                                          <a:srgbClr val="000000">
                                            <a:alpha val="43137"/>
                                          </a:srgbClr>
                                        </a:outerShdw>
                                      </a:effectLst>
                                      <a:latin typeface="Cambria Math"/>
                                      <a:ea typeface="Cambria Math"/>
                                    </a:rPr>
                                    <m:t>𝐺</m:t>
                                  </m:r>
                                </m:e>
                                <m:sub>
                                  <m:r>
                                    <a:rPr lang="en-US" altLang="zh-CN" sz="2400" i="1">
                                      <a:solidFill>
                                        <a:schemeClr val="bg1"/>
                                      </a:solidFill>
                                      <a:effectLst>
                                        <a:outerShdw blurRad="38100" dist="38100" dir="2700000" algn="tl">
                                          <a:srgbClr val="000000">
                                            <a:alpha val="43137"/>
                                          </a:srgbClr>
                                        </a:outerShdw>
                                      </a:effectLst>
                                      <a:latin typeface="Cambria Math"/>
                                      <a:ea typeface="Cambria Math"/>
                                    </a:rPr>
                                    <m:t>𝑗</m:t>
                                  </m:r>
                                </m:sub>
                              </m:sSub>
                              <m:d>
                                <m:dPr>
                                  <m:ctrlPr>
                                    <a:rPr lang="en-US" altLang="zh-CN" sz="2400" i="1">
                                      <a:solidFill>
                                        <a:schemeClr val="bg1"/>
                                      </a:solidFill>
                                      <a:effectLst>
                                        <a:outerShdw blurRad="38100" dist="38100" dir="2700000" algn="tl">
                                          <a:srgbClr val="000000">
                                            <a:alpha val="43137"/>
                                          </a:srgbClr>
                                        </a:outerShdw>
                                      </a:effectLst>
                                      <a:latin typeface="Cambria Math"/>
                                      <a:ea typeface="Cambria Math"/>
                                    </a:rPr>
                                  </m:ctrlPr>
                                </m:dPr>
                                <m:e>
                                  <m:r>
                                    <a:rPr lang="en-US" altLang="zh-CN" sz="2400" i="1">
                                      <a:solidFill>
                                        <a:schemeClr val="bg1"/>
                                      </a:solidFill>
                                      <a:effectLst>
                                        <a:outerShdw blurRad="38100" dist="38100" dir="2700000" algn="tl">
                                          <a:srgbClr val="000000">
                                            <a:alpha val="43137"/>
                                          </a:srgbClr>
                                        </a:outerShdw>
                                      </a:effectLst>
                                      <a:latin typeface="Cambria Math"/>
                                      <a:ea typeface="Cambria Math"/>
                                    </a:rPr>
                                    <m:t>𝜔</m:t>
                                  </m:r>
                                  <m:r>
                                    <a:rPr lang="en-US" altLang="zh-CN" sz="2400" i="1" baseline="-25000">
                                      <a:solidFill>
                                        <a:schemeClr val="bg1"/>
                                      </a:solidFill>
                                      <a:effectLst>
                                        <a:outerShdw blurRad="38100" dist="38100" dir="2700000" algn="tl">
                                          <a:srgbClr val="000000">
                                            <a:alpha val="43137"/>
                                          </a:srgbClr>
                                        </a:outerShdw>
                                      </a:effectLst>
                                      <a:latin typeface="Cambria Math"/>
                                      <a:ea typeface="Cambria Math"/>
                                    </a:rPr>
                                    <m:t>𝑖</m:t>
                                  </m:r>
                                </m:e>
                              </m:d>
                              <m:r>
                                <a:rPr lang="en-US" altLang="zh-CN" sz="2400" i="1">
                                  <a:solidFill>
                                    <a:schemeClr val="bg1"/>
                                  </a:solidFill>
                                  <a:latin typeface="Cambria Math"/>
                                  <a:ea typeface="Cambria Math"/>
                                </a:rPr>
                                <m:t>𝑇</m:t>
                              </m:r>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e>
                              </m:d>
                              <m:r>
                                <a:rPr lang="en-US" altLang="zh-CN" sz="2400" i="1">
                                  <a:solidFill>
                                    <a:schemeClr val="bg1"/>
                                  </a:solidFill>
                                  <a:latin typeface="Cambria Math"/>
                                  <a:ea typeface="Cambria Math"/>
                                </a:rPr>
                                <m:t>𝑆</m:t>
                              </m:r>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𝑜</m:t>
                                  </m:r>
                                </m:e>
                              </m:d>
                              <m:func>
                                <m:funcPr>
                                  <m:ctrlPr>
                                    <a:rPr lang="en-US" altLang="zh-CN" sz="2400" i="1">
                                      <a:solidFill>
                                        <a:schemeClr val="bg1"/>
                                      </a:solidFill>
                                      <a:latin typeface="Cambria Math"/>
                                      <a:ea typeface="Cambria Math"/>
                                    </a:rPr>
                                  </m:ctrlPr>
                                </m:funcPr>
                                <m:fName>
                                  <m:r>
                                    <m:rPr>
                                      <m:sty m:val="p"/>
                                    </m:rPr>
                                    <a:rPr lang="en-US" altLang="zh-CN" sz="2400">
                                      <a:solidFill>
                                        <a:schemeClr val="bg1"/>
                                      </a:solidFill>
                                      <a:latin typeface="Cambria Math"/>
                                      <a:ea typeface="Cambria Math"/>
                                    </a:rPr>
                                    <m:t>cos</m:t>
                                  </m:r>
                                </m:fName>
                                <m:e>
                                  <m:r>
                                    <a:rPr lang="en-US" altLang="zh-CN" sz="2400" i="1">
                                      <a:solidFill>
                                        <a:schemeClr val="bg1"/>
                                      </a:solidFill>
                                      <a:latin typeface="Cambria Math"/>
                                      <a:ea typeface="Cambria Math"/>
                                    </a:rPr>
                                    <m:t>𝜃</m:t>
                                  </m:r>
                                  <m:r>
                                    <a:rPr lang="en-US" altLang="zh-CN" sz="2400" i="1" baseline="-25000">
                                      <a:solidFill>
                                        <a:schemeClr val="bg1"/>
                                      </a:solidFill>
                                      <a:latin typeface="Cambria Math"/>
                                      <a:ea typeface="Cambria Math"/>
                                    </a:rPr>
                                    <m:t>𝑖</m:t>
                                  </m:r>
                                </m:e>
                              </m:func>
                              <m:r>
                                <a:rPr lang="en-US" altLang="zh-CN" sz="2400" i="1">
                                  <a:solidFill>
                                    <a:schemeClr val="bg1"/>
                                  </a:solidFill>
                                  <a:latin typeface="Cambria Math"/>
                                  <a:ea typeface="Cambria Math"/>
                                </a:rPr>
                                <m:t>𝑑</m:t>
                              </m:r>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e>
                          </m:nary>
                        </m:e>
                      </m:nary>
                    </m:oMath>
                  </m:oMathPara>
                </a14:m>
                <a:endParaRPr lang="en-US" dirty="0">
                  <a:solidFill>
                    <a:schemeClr val="bg1"/>
                  </a:solidFill>
                </a:endParaRPr>
              </a:p>
            </p:txBody>
          </p:sp>
        </mc:Choice>
        <mc:Fallback xmlns="">
          <p:sp>
            <p:nvSpPr>
              <p:cNvPr id="44" name="TextBox 2"/>
              <p:cNvSpPr txBox="1">
                <a:spLocks noRot="1" noChangeAspect="1" noMove="1" noResize="1" noEditPoints="1" noAdjustHandles="1" noChangeArrowheads="1" noChangeShapeType="1" noTextEdit="1"/>
              </p:cNvSpPr>
              <p:nvPr/>
            </p:nvSpPr>
            <p:spPr>
              <a:xfrm>
                <a:off x="1395350" y="4062350"/>
                <a:ext cx="6997365" cy="959750"/>
              </a:xfrm>
              <a:prstGeom prst="rect">
                <a:avLst/>
              </a:prstGeom>
              <a:blipFill rotWithShape="1">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5090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25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25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50"/>
                                        <p:tgtEl>
                                          <p:spTgt spid="45"/>
                                        </p:tgtEl>
                                      </p:cBhvr>
                                    </p:animEffect>
                                    <p:set>
                                      <p:cBhvr>
                                        <p:cTn id="15" dur="1" fill="hold">
                                          <p:stCondLst>
                                            <p:cond delay="249"/>
                                          </p:stCondLst>
                                        </p:cTn>
                                        <p:tgtEl>
                                          <p:spTgt spid="4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50"/>
                                        <p:tgtEl>
                                          <p:spTgt spid="30"/>
                                        </p:tgtEl>
                                      </p:cBhvr>
                                    </p:animEffect>
                                    <p:set>
                                      <p:cBhvr>
                                        <p:cTn id="18" dur="1" fill="hold">
                                          <p:stCondLst>
                                            <p:cond delay="249"/>
                                          </p:stCondLst>
                                        </p:cTn>
                                        <p:tgtEl>
                                          <p:spTgt spid="3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25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25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50"/>
                                        <p:tgtEl>
                                          <p:spTgt spid="43"/>
                                        </p:tgtEl>
                                      </p:cBhvr>
                                    </p:animEffect>
                                    <p:set>
                                      <p:cBhvr>
                                        <p:cTn id="29" dur="1" fill="hold">
                                          <p:stCondLst>
                                            <p:cond delay="249"/>
                                          </p:stCondLst>
                                        </p:cTn>
                                        <p:tgtEl>
                                          <p:spTgt spid="4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50"/>
                                        <p:tgtEl>
                                          <p:spTgt spid="46"/>
                                        </p:tgtEl>
                                      </p:cBhvr>
                                    </p:animEffect>
                                    <p:set>
                                      <p:cBhvr>
                                        <p:cTn id="32" dur="1" fill="hold">
                                          <p:stCondLst>
                                            <p:cond delay="249"/>
                                          </p:stCondLst>
                                        </p:cTn>
                                        <p:tgtEl>
                                          <p:spTgt spid="46"/>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30" grpId="0"/>
      <p:bldP spid="43" grpId="0"/>
      <p:bldP spid="43" grpId="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4"/>
          <p:cNvSpPr>
            <a:spLocks noChangeArrowheads="1"/>
          </p:cNvSpPr>
          <p:nvPr/>
        </p:nvSpPr>
        <p:spPr bwMode="auto">
          <a:xfrm>
            <a:off x="4001495" y="4189803"/>
            <a:ext cx="3697357" cy="827522"/>
          </a:xfrm>
          <a:prstGeom prst="rect">
            <a:avLst/>
          </a:prstGeom>
          <a:solidFill>
            <a:srgbClr val="FFC000"/>
          </a:solidFill>
          <a:ln w="28575" algn="ctr">
            <a:solidFill>
              <a:schemeClr val="bg1"/>
            </a:solidFill>
            <a:miter lim="800000"/>
            <a:headEnd/>
            <a:tailEnd/>
          </a:ln>
          <a:effectLst/>
        </p:spPr>
        <p:txBody>
          <a:bodyPr wrap="square" anchor="ctr">
            <a:spAutoFit/>
          </a:bodyPr>
          <a:lstStyle/>
          <a:p>
            <a:endParaRPr lang="zh-CN" altLang="en-US" dirty="0"/>
          </a:p>
        </p:txBody>
      </p:sp>
      <p:sp>
        <p:nvSpPr>
          <p:cNvPr id="22" name="Rectangle 4"/>
          <p:cNvSpPr>
            <a:spLocks noChangeArrowheads="1"/>
          </p:cNvSpPr>
          <p:nvPr/>
        </p:nvSpPr>
        <p:spPr bwMode="auto">
          <a:xfrm>
            <a:off x="5029200" y="4298050"/>
            <a:ext cx="762000" cy="533400"/>
          </a:xfrm>
          <a:prstGeom prst="rect">
            <a:avLst/>
          </a:prstGeom>
          <a:solidFill>
            <a:srgbClr val="00B050"/>
          </a:solidFill>
          <a:ln w="28575" algn="ctr">
            <a:solidFill>
              <a:schemeClr val="bg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t>Light Integration</a:t>
            </a:r>
            <a:endParaRPr lang="zh-CN" altLang="en-US" dirty="0"/>
          </a:p>
        </p:txBody>
      </p:sp>
      <p:grpSp>
        <p:nvGrpSpPr>
          <p:cNvPr id="4" name="组合 3"/>
          <p:cNvGrpSpPr/>
          <p:nvPr/>
        </p:nvGrpSpPr>
        <p:grpSpPr>
          <a:xfrm>
            <a:off x="3581400" y="1531199"/>
            <a:ext cx="4648200" cy="4641001"/>
            <a:chOff x="312685" y="1905000"/>
            <a:chExt cx="3505200" cy="3499771"/>
          </a:xfrm>
        </p:grpSpPr>
        <p:sp>
          <p:nvSpPr>
            <p:cNvPr id="23" name="弧形 22"/>
            <p:cNvSpPr>
              <a:spLocks noChangeAspect="1"/>
            </p:cNvSpPr>
            <p:nvPr/>
          </p:nvSpPr>
          <p:spPr>
            <a:xfrm>
              <a:off x="316889" y="1905000"/>
              <a:ext cx="3500996" cy="3499771"/>
            </a:xfrm>
            <a:prstGeom prst="arc">
              <a:avLst>
                <a:gd name="adj1" fmla="val 10777980"/>
                <a:gd name="adj2" fmla="val 8871"/>
              </a:avLst>
            </a:prstGeom>
            <a:solidFill>
              <a:schemeClr val="bg1"/>
            </a:solidFill>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p>
          </p:txBody>
        </p:sp>
        <p:cxnSp>
          <p:nvCxnSpPr>
            <p:cNvPr id="24" name="直接箭头连接符 23"/>
            <p:cNvCxnSpPr/>
            <p:nvPr/>
          </p:nvCxnSpPr>
          <p:spPr>
            <a:xfrm>
              <a:off x="629478" y="2657665"/>
              <a:ext cx="182650" cy="129939"/>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5" name="直接箭头连接符 24"/>
            <p:cNvCxnSpPr/>
            <p:nvPr/>
          </p:nvCxnSpPr>
          <p:spPr>
            <a:xfrm>
              <a:off x="1170073" y="2137909"/>
              <a:ext cx="109100" cy="181424"/>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6" name="直接箭头连接符 25"/>
            <p:cNvCxnSpPr/>
            <p:nvPr/>
          </p:nvCxnSpPr>
          <p:spPr>
            <a:xfrm rot="5400000">
              <a:off x="3724721" y="3561721"/>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7" name="直接箭头连接符 26"/>
            <p:cNvCxnSpPr/>
            <p:nvPr/>
          </p:nvCxnSpPr>
          <p:spPr>
            <a:xfrm flipH="1">
              <a:off x="2805342" y="2137909"/>
              <a:ext cx="106648" cy="134842"/>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28" name="直接箭头连接符 27"/>
            <p:cNvCxnSpPr/>
            <p:nvPr/>
          </p:nvCxnSpPr>
          <p:spPr>
            <a:xfrm flipH="1">
              <a:off x="3323872" y="2657665"/>
              <a:ext cx="187553" cy="107874"/>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33" name="直接箭头连接符 32"/>
            <p:cNvCxnSpPr/>
            <p:nvPr/>
          </p:nvCxnSpPr>
          <p:spPr>
            <a:xfrm>
              <a:off x="2067387" y="1905000"/>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cxnSp>
          <p:nvCxnSpPr>
            <p:cNvPr id="34" name="直接箭头连接符 33"/>
            <p:cNvCxnSpPr/>
            <p:nvPr/>
          </p:nvCxnSpPr>
          <p:spPr>
            <a:xfrm rot="16200000">
              <a:off x="405849" y="3573804"/>
              <a:ext cx="0" cy="186328"/>
            </a:xfrm>
            <a:prstGeom prst="straightConnector1">
              <a:avLst/>
            </a:prstGeom>
            <a:solidFill>
              <a:schemeClr val="bg1"/>
            </a:solidFill>
            <a:ln>
              <a:tailEnd type="arrow"/>
            </a:ln>
          </p:spPr>
          <p:style>
            <a:lnRef idx="2">
              <a:schemeClr val="accent2"/>
            </a:lnRef>
            <a:fillRef idx="0">
              <a:schemeClr val="accent2"/>
            </a:fillRef>
            <a:effectRef idx="1">
              <a:schemeClr val="accent2"/>
            </a:effectRef>
            <a:fontRef idx="minor">
              <a:schemeClr val="tx1"/>
            </a:fontRef>
          </p:style>
        </p:cxnSp>
        <p:pic>
          <p:nvPicPr>
            <p:cNvPr id="29" name="Picture 19" descr="D:\Documents\Projects\Hair\docs\slides\slides\tmp\hair.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2453541"/>
              <a:ext cx="1279986" cy="127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内容占位符 2"/>
          <p:cNvSpPr>
            <a:spLocks noGrp="1"/>
          </p:cNvSpPr>
          <p:nvPr>
            <p:ph idx="1"/>
          </p:nvPr>
        </p:nvSpPr>
        <p:spPr>
          <a:xfrm>
            <a:off x="418916" y="1590177"/>
            <a:ext cx="3772084" cy="1000623"/>
          </a:xfrm>
        </p:spPr>
        <p:txBody>
          <a:bodyPr/>
          <a:lstStyle/>
          <a:p>
            <a:pPr marL="0" indent="0">
              <a:buNone/>
            </a:pPr>
            <a:r>
              <a:rPr lang="en-US" altLang="zh-CN" dirty="0" smtClean="0"/>
              <a:t>Single scattering</a:t>
            </a:r>
          </a:p>
        </p:txBody>
      </p:sp>
      <mc:AlternateContent xmlns:mc="http://schemas.openxmlformats.org/markup-compatibility/2006" xmlns:a14="http://schemas.microsoft.com/office/drawing/2010/main">
        <mc:Choice Requires="a14">
          <p:sp>
            <p:nvSpPr>
              <p:cNvPr id="35" name="内容占位符 2"/>
              <p:cNvSpPr txBox="1">
                <a:spLocks/>
              </p:cNvSpPr>
              <p:nvPr/>
            </p:nvSpPr>
            <p:spPr bwMode="auto">
              <a:xfrm>
                <a:off x="228601" y="5037980"/>
                <a:ext cx="8686800" cy="1134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914400" indent="-457200" algn="l"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smtClean="0"/>
                  <a:t>Approximate </a:t>
                </a:r>
                <a14:m>
                  <m:oMath xmlns:m="http://schemas.openxmlformats.org/officeDocument/2006/math">
                    <m:r>
                      <a:rPr lang="en-US" altLang="zh-CN" sz="2400" i="1">
                        <a:effectLst>
                          <a:outerShdw blurRad="38100" dist="38100" dir="2700000" algn="tl">
                            <a:srgbClr val="000000">
                              <a:alpha val="43137"/>
                            </a:srgbClr>
                          </a:outerShdw>
                        </a:effectLst>
                        <a:latin typeface="Cambria Math"/>
                        <a:ea typeface="Cambria Math"/>
                      </a:rPr>
                      <m:t>𝐿</m:t>
                    </m:r>
                    <m:d>
                      <m:dPr>
                        <m:ctrlPr>
                          <a:rPr lang="en-US" altLang="zh-CN" sz="2400" i="1">
                            <a:effectLst>
                              <a:outerShdw blurRad="38100" dist="38100" dir="2700000" algn="tl">
                                <a:srgbClr val="000000">
                                  <a:alpha val="43137"/>
                                </a:srgbClr>
                              </a:outerShdw>
                            </a:effectLst>
                            <a:latin typeface="Cambria Math"/>
                            <a:ea typeface="Cambria Math"/>
                          </a:rPr>
                        </m:ctrlPr>
                      </m:dPr>
                      <m:e>
                        <m:r>
                          <a:rPr lang="en-US" altLang="zh-CN" sz="2400" i="1">
                            <a:effectLst>
                              <a:outerShdw blurRad="38100" dist="38100" dir="2700000" algn="tl">
                                <a:srgbClr val="000000">
                                  <a:alpha val="43137"/>
                                </a:srgbClr>
                              </a:outerShdw>
                            </a:effectLst>
                            <a:latin typeface="Cambria Math"/>
                            <a:ea typeface="Cambria Math"/>
                          </a:rPr>
                          <m:t>𝜔</m:t>
                        </m:r>
                        <m:r>
                          <a:rPr lang="en-US" altLang="zh-CN" sz="2400" i="1" baseline="-25000">
                            <a:effectLst>
                              <a:outerShdw blurRad="38100" dist="38100" dir="2700000" algn="tl">
                                <a:srgbClr val="000000">
                                  <a:alpha val="43137"/>
                                </a:srgbClr>
                              </a:outerShdw>
                            </a:effectLst>
                            <a:latin typeface="Cambria Math"/>
                            <a:ea typeface="Cambria Math"/>
                          </a:rPr>
                          <m:t>𝑖</m:t>
                        </m:r>
                      </m:e>
                    </m:d>
                  </m:oMath>
                </a14:m>
                <a:r>
                  <a:rPr lang="en-US" altLang="zh-CN" sz="2400" dirty="0" smtClean="0"/>
                  <a:t> by a set of SRBFs </a:t>
                </a:r>
                <a14:m>
                  <m:oMath xmlns:m="http://schemas.openxmlformats.org/officeDocument/2006/math">
                    <m:r>
                      <a:rPr lang="en-US" altLang="zh-CN" sz="2400" i="1">
                        <a:latin typeface="Cambria Math"/>
                        <a:ea typeface="ＭＳ Ｐゴシック" pitchFamily="-112" charset="-128"/>
                        <a:cs typeface="Arial" charset="0"/>
                      </a:rPr>
                      <m:t>𝐺</m:t>
                    </m:r>
                    <m:r>
                      <a:rPr lang="en-US" altLang="zh-CN" sz="2400" i="1" baseline="-25000">
                        <a:latin typeface="Cambria Math"/>
                        <a:ea typeface="ＭＳ Ｐゴシック" pitchFamily="-112" charset="-128"/>
                        <a:cs typeface="Arial" charset="0"/>
                      </a:rPr>
                      <m:t>𝑗</m:t>
                    </m:r>
                    <m:r>
                      <a:rPr lang="en-US" altLang="zh-CN" sz="2400" i="1">
                        <a:latin typeface="Cambria Math"/>
                        <a:ea typeface="ＭＳ Ｐゴシック" pitchFamily="-112" charset="-128"/>
                        <a:cs typeface="Arial" charset="0"/>
                      </a:rPr>
                      <m:t>(</m:t>
                    </m:r>
                    <m:r>
                      <a:rPr lang="en-US" altLang="zh-CN" sz="2400" i="1">
                        <a:latin typeface="Cambria Math"/>
                        <a:ea typeface="Cambria Math"/>
                        <a:cs typeface="Arial" charset="0"/>
                      </a:rPr>
                      <m:t>𝜔</m:t>
                    </m:r>
                    <m:r>
                      <a:rPr lang="en-US" altLang="zh-CN" sz="2400" i="1" baseline="-25000">
                        <a:latin typeface="Cambria Math"/>
                        <a:ea typeface="Cambria Math"/>
                        <a:cs typeface="Arial" charset="0"/>
                      </a:rPr>
                      <m:t>𝑖</m:t>
                    </m:r>
                    <m:r>
                      <a:rPr lang="en-US" altLang="zh-CN" sz="2400" i="1">
                        <a:latin typeface="Cambria Math"/>
                        <a:ea typeface="Cambria Math"/>
                        <a:cs typeface="Arial" charset="0"/>
                      </a:rPr>
                      <m:t>)</m:t>
                    </m:r>
                  </m:oMath>
                </a14:m>
                <a:r>
                  <a:rPr lang="en-US" altLang="zh-CN" sz="2400" dirty="0" smtClean="0"/>
                  <a:t>  </a:t>
                </a:r>
                <a:r>
                  <a:rPr lang="en-US" altLang="zh-CN" sz="2000" dirty="0" smtClean="0">
                    <a:solidFill>
                      <a:srgbClr val="FFC000"/>
                    </a:solidFill>
                    <a:latin typeface="Arial" charset="0"/>
                    <a:ea typeface="ＭＳ Ｐゴシック" pitchFamily="-112" charset="-128"/>
                    <a:cs typeface="Arial" charset="0"/>
                  </a:rPr>
                  <a:t>[Tsai and Shih 2006]</a:t>
                </a:r>
              </a:p>
              <a:p>
                <a:r>
                  <a:rPr lang="en-US" altLang="zh-CN" sz="2400" dirty="0"/>
                  <a:t>Move T out from the integral </a:t>
                </a:r>
                <a:r>
                  <a:rPr lang="en-US" altLang="zh-CN" sz="2000" dirty="0">
                    <a:solidFill>
                      <a:srgbClr val="FFC000"/>
                    </a:solidFill>
                    <a:latin typeface="Arial" charset="0"/>
                    <a:ea typeface="ＭＳ Ｐゴシック" pitchFamily="-112" charset="-128"/>
                    <a:cs typeface="Arial" charset="0"/>
                  </a:rPr>
                  <a:t>[</a:t>
                </a:r>
                <a:r>
                  <a:rPr lang="en-US" altLang="zh-CN" sz="2000" dirty="0" err="1">
                    <a:solidFill>
                      <a:srgbClr val="FFC000"/>
                    </a:solidFill>
                    <a:latin typeface="Arial" charset="0"/>
                    <a:ea typeface="ＭＳ Ｐゴシック" pitchFamily="-112" charset="-128"/>
                    <a:cs typeface="Arial" charset="0"/>
                  </a:rPr>
                  <a:t>Ren</a:t>
                </a:r>
                <a:r>
                  <a:rPr lang="en-US" altLang="zh-CN" sz="2000" dirty="0">
                    <a:solidFill>
                      <a:srgbClr val="FFC000"/>
                    </a:solidFill>
                    <a:latin typeface="Arial" charset="0"/>
                    <a:ea typeface="ＭＳ Ｐゴシック" pitchFamily="-112" charset="-128"/>
                    <a:cs typeface="Arial" charset="0"/>
                  </a:rPr>
                  <a:t> 2010]</a:t>
                </a:r>
              </a:p>
              <a:p>
                <a:endParaRPr lang="en-US" altLang="zh-CN" sz="2000" dirty="0" smtClean="0"/>
              </a:p>
            </p:txBody>
          </p:sp>
        </mc:Choice>
        <mc:Fallback xmlns="">
          <p:sp>
            <p:nvSpPr>
              <p:cNvPr id="35" name="内容占位符 2"/>
              <p:cNvSpPr txBox="1">
                <a:spLocks noRot="1" noChangeAspect="1" noMove="1" noResize="1" noEditPoints="1" noAdjustHandles="1" noChangeArrowheads="1" noChangeShapeType="1" noTextEdit="1"/>
              </p:cNvSpPr>
              <p:nvPr/>
            </p:nvSpPr>
            <p:spPr bwMode="auto">
              <a:xfrm>
                <a:off x="228601" y="5037980"/>
                <a:ext cx="8686800" cy="1134219"/>
              </a:xfrm>
              <a:prstGeom prst="rect">
                <a:avLst/>
              </a:prstGeom>
              <a:blipFill rotWithShape="1">
                <a:blip r:embed="rId4"/>
                <a:stretch>
                  <a:fillRect l="-982" t="-430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2"/>
              <p:cNvSpPr txBox="1"/>
              <p:nvPr/>
            </p:nvSpPr>
            <p:spPr>
              <a:xfrm>
                <a:off x="1371600" y="4069450"/>
                <a:ext cx="6493893" cy="959750"/>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𝐿</m:t>
                      </m:r>
                      <m:d>
                        <m:dPr>
                          <m:ctrlPr>
                            <a:rPr lang="en-US" sz="2400" b="0" i="1" smtClean="0">
                              <a:solidFill>
                                <a:schemeClr val="bg1"/>
                              </a:solidFill>
                              <a:latin typeface="Cambria Math"/>
                            </a:rPr>
                          </m:ctrlPr>
                        </m:dPr>
                        <m:e>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𝑜</m:t>
                          </m:r>
                        </m:e>
                      </m:d>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𝐷</m:t>
                      </m:r>
                      <m:nary>
                        <m:naryPr>
                          <m:chr m:val="∑"/>
                          <m:limLoc m:val="subSup"/>
                          <m:supHide m:val="on"/>
                          <m:ctrlPr>
                            <a:rPr lang="en-US" altLang="zh-CN" sz="2400" i="1">
                              <a:solidFill>
                                <a:schemeClr val="bg1"/>
                              </a:solidFill>
                              <a:latin typeface="Cambria Math"/>
                              <a:ea typeface="Cambria Math"/>
                            </a:rPr>
                          </m:ctrlPr>
                        </m:naryPr>
                        <m:sub>
                          <m:r>
                            <m:rPr>
                              <m:brk m:alnAt="9"/>
                            </m:rPr>
                            <a:rPr lang="en-US" altLang="zh-CN" sz="2400" i="1">
                              <a:solidFill>
                                <a:schemeClr val="bg1"/>
                              </a:solidFill>
                              <a:latin typeface="Cambria Math"/>
                              <a:ea typeface="Cambria Math"/>
                            </a:rPr>
                            <m:t>𝑗</m:t>
                          </m:r>
                        </m:sub>
                        <m:sup/>
                        <m:e>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𝑙</m:t>
                              </m:r>
                            </m:e>
                            <m:sub>
                              <m:r>
                                <a:rPr lang="en-US" altLang="zh-CN" sz="2400" i="1">
                                  <a:solidFill>
                                    <a:schemeClr val="bg1"/>
                                  </a:solidFill>
                                  <a:latin typeface="Cambria Math"/>
                                  <a:ea typeface="Cambria Math"/>
                                </a:rPr>
                                <m:t>𝑗</m:t>
                              </m:r>
                            </m:sub>
                          </m:sSub>
                          <m:acc>
                            <m:accPr>
                              <m:chr m:val="̃"/>
                              <m:ctrlPr>
                                <a:rPr lang="en-US" altLang="zh-CN" sz="2400" b="0" i="1" smtClean="0">
                                  <a:solidFill>
                                    <a:schemeClr val="bg1"/>
                                  </a:solidFill>
                                  <a:latin typeface="Cambria Math"/>
                                  <a:ea typeface="Cambria Math"/>
                                </a:rPr>
                              </m:ctrlPr>
                            </m:accPr>
                            <m:e>
                              <m:r>
                                <a:rPr lang="en-US" altLang="zh-CN" sz="2400" b="0" i="1" smtClean="0">
                                  <a:solidFill>
                                    <a:schemeClr val="bg1"/>
                                  </a:solidFill>
                                  <a:latin typeface="Cambria Math"/>
                                  <a:ea typeface="Cambria Math"/>
                                </a:rPr>
                                <m:t>𝑇</m:t>
                              </m:r>
                            </m:e>
                          </m:acc>
                          <m:nary>
                            <m:naryPr>
                              <m:ctrlPr>
                                <a:rPr lang="en-US" altLang="zh-CN" sz="2400" i="1">
                                  <a:solidFill>
                                    <a:schemeClr val="bg1"/>
                                  </a:solidFill>
                                  <a:latin typeface="Cambria Math"/>
                                  <a:ea typeface="Cambria Math"/>
                                </a:rPr>
                              </m:ctrlPr>
                            </m:naryPr>
                            <m:sub>
                              <m:r>
                                <m:rPr>
                                  <m:sty m:val="p"/>
                                  <m:brk m:alnAt="23"/>
                                </m:rPr>
                                <a:rPr lang="el-GR" altLang="zh-CN" sz="2400" i="1">
                                  <a:solidFill>
                                    <a:schemeClr val="bg1"/>
                                  </a:solidFill>
                                  <a:latin typeface="Cambria Math"/>
                                  <a:ea typeface="Cambria Math"/>
                                </a:rPr>
                                <m:t>Ω</m:t>
                              </m:r>
                            </m:sub>
                            <m:sup/>
                            <m:e>
                              <m:sSub>
                                <m:sSubPr>
                                  <m:ctrlPr>
                                    <a:rPr lang="en-US" altLang="zh-CN" sz="2400" i="1">
                                      <a:solidFill>
                                        <a:schemeClr val="bg1"/>
                                      </a:solidFill>
                                      <a:effectLst>
                                        <a:outerShdw blurRad="38100" dist="38100" dir="2700000" algn="tl">
                                          <a:srgbClr val="000000">
                                            <a:alpha val="43137"/>
                                          </a:srgbClr>
                                        </a:outerShdw>
                                      </a:effectLst>
                                      <a:latin typeface="Cambria Math"/>
                                      <a:ea typeface="Cambria Math"/>
                                    </a:rPr>
                                  </m:ctrlPr>
                                </m:sSubPr>
                                <m:e>
                                  <m:r>
                                    <a:rPr lang="en-US" altLang="zh-CN" sz="2400" i="1">
                                      <a:solidFill>
                                        <a:schemeClr val="bg1"/>
                                      </a:solidFill>
                                      <a:effectLst>
                                        <a:outerShdw blurRad="38100" dist="38100" dir="2700000" algn="tl">
                                          <a:srgbClr val="000000">
                                            <a:alpha val="43137"/>
                                          </a:srgbClr>
                                        </a:outerShdw>
                                      </a:effectLst>
                                      <a:latin typeface="Cambria Math"/>
                                      <a:ea typeface="Cambria Math"/>
                                    </a:rPr>
                                    <m:t>𝐺</m:t>
                                  </m:r>
                                </m:e>
                                <m:sub>
                                  <m:r>
                                    <a:rPr lang="en-US" altLang="zh-CN" sz="2400" i="1">
                                      <a:solidFill>
                                        <a:schemeClr val="bg1"/>
                                      </a:solidFill>
                                      <a:effectLst>
                                        <a:outerShdw blurRad="38100" dist="38100" dir="2700000" algn="tl">
                                          <a:srgbClr val="000000">
                                            <a:alpha val="43137"/>
                                          </a:srgbClr>
                                        </a:outerShdw>
                                      </a:effectLst>
                                      <a:latin typeface="Cambria Math"/>
                                      <a:ea typeface="Cambria Math"/>
                                    </a:rPr>
                                    <m:t>𝑗</m:t>
                                  </m:r>
                                </m:sub>
                              </m:sSub>
                              <m:d>
                                <m:dPr>
                                  <m:ctrlPr>
                                    <a:rPr lang="en-US" altLang="zh-CN" sz="2400" i="1">
                                      <a:solidFill>
                                        <a:schemeClr val="bg1"/>
                                      </a:solidFill>
                                      <a:effectLst>
                                        <a:outerShdw blurRad="38100" dist="38100" dir="2700000" algn="tl">
                                          <a:srgbClr val="000000">
                                            <a:alpha val="43137"/>
                                          </a:srgbClr>
                                        </a:outerShdw>
                                      </a:effectLst>
                                      <a:latin typeface="Cambria Math"/>
                                      <a:ea typeface="Cambria Math"/>
                                    </a:rPr>
                                  </m:ctrlPr>
                                </m:dPr>
                                <m:e>
                                  <m:r>
                                    <a:rPr lang="en-US" altLang="zh-CN" sz="2400" i="1">
                                      <a:solidFill>
                                        <a:schemeClr val="bg1"/>
                                      </a:solidFill>
                                      <a:effectLst>
                                        <a:outerShdw blurRad="38100" dist="38100" dir="2700000" algn="tl">
                                          <a:srgbClr val="000000">
                                            <a:alpha val="43137"/>
                                          </a:srgbClr>
                                        </a:outerShdw>
                                      </a:effectLst>
                                      <a:latin typeface="Cambria Math"/>
                                      <a:ea typeface="Cambria Math"/>
                                    </a:rPr>
                                    <m:t>𝜔</m:t>
                                  </m:r>
                                  <m:r>
                                    <a:rPr lang="en-US" altLang="zh-CN" sz="2400" i="1" baseline="-25000">
                                      <a:solidFill>
                                        <a:schemeClr val="bg1"/>
                                      </a:solidFill>
                                      <a:effectLst>
                                        <a:outerShdw blurRad="38100" dist="38100" dir="2700000" algn="tl">
                                          <a:srgbClr val="000000">
                                            <a:alpha val="43137"/>
                                          </a:srgbClr>
                                        </a:outerShdw>
                                      </a:effectLst>
                                      <a:latin typeface="Cambria Math"/>
                                      <a:ea typeface="Cambria Math"/>
                                    </a:rPr>
                                    <m:t>𝑖</m:t>
                                  </m:r>
                                </m:e>
                              </m:d>
                              <m:r>
                                <a:rPr lang="en-US" altLang="zh-CN" sz="2400" i="1">
                                  <a:solidFill>
                                    <a:schemeClr val="bg1"/>
                                  </a:solidFill>
                                  <a:latin typeface="Cambria Math"/>
                                  <a:ea typeface="Cambria Math"/>
                                </a:rPr>
                                <m:t>𝑆</m:t>
                              </m:r>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𝑜</m:t>
                                  </m:r>
                                </m:e>
                              </m:d>
                              <m:func>
                                <m:funcPr>
                                  <m:ctrlPr>
                                    <a:rPr lang="en-US" altLang="zh-CN" sz="2400" i="1">
                                      <a:solidFill>
                                        <a:schemeClr val="bg1"/>
                                      </a:solidFill>
                                      <a:latin typeface="Cambria Math"/>
                                      <a:ea typeface="Cambria Math"/>
                                    </a:rPr>
                                  </m:ctrlPr>
                                </m:funcPr>
                                <m:fName>
                                  <m:r>
                                    <m:rPr>
                                      <m:sty m:val="p"/>
                                    </m:rPr>
                                    <a:rPr lang="en-US" altLang="zh-CN" sz="2400">
                                      <a:solidFill>
                                        <a:schemeClr val="bg1"/>
                                      </a:solidFill>
                                      <a:latin typeface="Cambria Math"/>
                                      <a:ea typeface="Cambria Math"/>
                                    </a:rPr>
                                    <m:t>cos</m:t>
                                  </m:r>
                                </m:fName>
                                <m:e>
                                  <m:r>
                                    <a:rPr lang="en-US" altLang="zh-CN" sz="2400" i="1">
                                      <a:solidFill>
                                        <a:schemeClr val="bg1"/>
                                      </a:solidFill>
                                      <a:latin typeface="Cambria Math"/>
                                      <a:ea typeface="Cambria Math"/>
                                    </a:rPr>
                                    <m:t>𝜃</m:t>
                                  </m:r>
                                  <m:r>
                                    <a:rPr lang="en-US" altLang="zh-CN" sz="2400" i="1" baseline="-25000">
                                      <a:solidFill>
                                        <a:schemeClr val="bg1"/>
                                      </a:solidFill>
                                      <a:latin typeface="Cambria Math"/>
                                      <a:ea typeface="Cambria Math"/>
                                    </a:rPr>
                                    <m:t>𝑖</m:t>
                                  </m:r>
                                </m:e>
                              </m:func>
                              <m:r>
                                <a:rPr lang="en-US" altLang="zh-CN" sz="2400" i="1">
                                  <a:solidFill>
                                    <a:schemeClr val="bg1"/>
                                  </a:solidFill>
                                  <a:latin typeface="Cambria Math"/>
                                  <a:ea typeface="Cambria Math"/>
                                </a:rPr>
                                <m:t>𝑑</m:t>
                              </m:r>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e>
                          </m:nary>
                        </m:e>
                      </m:nary>
                    </m:oMath>
                  </m:oMathPara>
                </a14:m>
                <a:endParaRPr lang="en-US" dirty="0">
                  <a:solidFill>
                    <a:schemeClr val="bg1"/>
                  </a:solidFill>
                </a:endParaRPr>
              </a:p>
            </p:txBody>
          </p:sp>
        </mc:Choice>
        <mc:Fallback xmlns="">
          <p:sp>
            <p:nvSpPr>
              <p:cNvPr id="20" name="TextBox 2"/>
              <p:cNvSpPr txBox="1">
                <a:spLocks noRot="1" noChangeAspect="1" noMove="1" noResize="1" noEditPoints="1" noAdjustHandles="1" noChangeArrowheads="1" noChangeShapeType="1" noTextEdit="1"/>
              </p:cNvSpPr>
              <p:nvPr/>
            </p:nvSpPr>
            <p:spPr>
              <a:xfrm>
                <a:off x="1371600" y="4069450"/>
                <a:ext cx="6493893" cy="95975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2"/>
              <p:cNvSpPr txBox="1"/>
              <p:nvPr/>
            </p:nvSpPr>
            <p:spPr>
              <a:xfrm>
                <a:off x="1395350" y="4069450"/>
                <a:ext cx="6997365" cy="959750"/>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𝐿</m:t>
                      </m:r>
                      <m:d>
                        <m:dPr>
                          <m:ctrlPr>
                            <a:rPr lang="en-US" sz="2400" b="0" i="1" smtClean="0">
                              <a:solidFill>
                                <a:schemeClr val="bg1"/>
                              </a:solidFill>
                              <a:latin typeface="Cambria Math"/>
                            </a:rPr>
                          </m:ctrlPr>
                        </m:dPr>
                        <m:e>
                          <m:r>
                            <a:rPr lang="en-US" sz="2400" b="0" i="1" smtClean="0">
                              <a:solidFill>
                                <a:schemeClr val="bg1"/>
                              </a:solidFill>
                              <a:latin typeface="Cambria Math"/>
                              <a:ea typeface="Cambria Math"/>
                            </a:rPr>
                            <m:t>𝜔</m:t>
                          </m:r>
                          <m:r>
                            <a:rPr lang="en-US" sz="2400" b="0" i="1" baseline="-25000" smtClean="0">
                              <a:solidFill>
                                <a:schemeClr val="bg1"/>
                              </a:solidFill>
                              <a:latin typeface="Cambria Math"/>
                              <a:ea typeface="Cambria Math"/>
                            </a:rPr>
                            <m:t>𝑜</m:t>
                          </m:r>
                        </m:e>
                      </m:d>
                      <m:r>
                        <a:rPr lang="en-US" sz="2400" b="0" i="1" smtClean="0">
                          <a:solidFill>
                            <a:schemeClr val="bg1"/>
                          </a:solidFill>
                          <a:latin typeface="Cambria Math"/>
                          <a:ea typeface="Cambria Math"/>
                        </a:rPr>
                        <m:t>≈</m:t>
                      </m:r>
                      <m:r>
                        <a:rPr lang="en-US" sz="2400" b="0" i="1" smtClean="0">
                          <a:solidFill>
                            <a:schemeClr val="bg1"/>
                          </a:solidFill>
                          <a:latin typeface="Cambria Math"/>
                          <a:ea typeface="Cambria Math"/>
                        </a:rPr>
                        <m:t>𝐷</m:t>
                      </m:r>
                      <m:nary>
                        <m:naryPr>
                          <m:chr m:val="∑"/>
                          <m:limLoc m:val="subSup"/>
                          <m:supHide m:val="on"/>
                          <m:ctrlPr>
                            <a:rPr lang="en-US" altLang="zh-CN" sz="2400" i="1">
                              <a:solidFill>
                                <a:schemeClr val="bg1"/>
                              </a:solidFill>
                              <a:latin typeface="Cambria Math"/>
                              <a:ea typeface="Cambria Math"/>
                            </a:rPr>
                          </m:ctrlPr>
                        </m:naryPr>
                        <m:sub>
                          <m:r>
                            <m:rPr>
                              <m:brk m:alnAt="9"/>
                            </m:rPr>
                            <a:rPr lang="en-US" altLang="zh-CN" sz="2400" i="1">
                              <a:solidFill>
                                <a:schemeClr val="bg1"/>
                              </a:solidFill>
                              <a:latin typeface="Cambria Math"/>
                              <a:ea typeface="Cambria Math"/>
                            </a:rPr>
                            <m:t>𝑗</m:t>
                          </m:r>
                        </m:sub>
                        <m:sup/>
                        <m:e>
                          <m:sSub>
                            <m:sSubPr>
                              <m:ctrlPr>
                                <a:rPr lang="en-US" altLang="zh-CN" sz="2400" i="1">
                                  <a:solidFill>
                                    <a:schemeClr val="bg1"/>
                                  </a:solidFill>
                                  <a:latin typeface="Cambria Math"/>
                                  <a:ea typeface="Cambria Math"/>
                                </a:rPr>
                              </m:ctrlPr>
                            </m:sSubPr>
                            <m:e>
                              <m:r>
                                <a:rPr lang="en-US" altLang="zh-CN" sz="2400" i="1">
                                  <a:solidFill>
                                    <a:schemeClr val="bg1"/>
                                  </a:solidFill>
                                  <a:latin typeface="Cambria Math"/>
                                  <a:ea typeface="Cambria Math"/>
                                </a:rPr>
                                <m:t>𝑙</m:t>
                              </m:r>
                            </m:e>
                            <m:sub>
                              <m:r>
                                <a:rPr lang="en-US" altLang="zh-CN" sz="2400" i="1">
                                  <a:solidFill>
                                    <a:schemeClr val="bg1"/>
                                  </a:solidFill>
                                  <a:latin typeface="Cambria Math"/>
                                  <a:ea typeface="Cambria Math"/>
                                </a:rPr>
                                <m:t>𝑗</m:t>
                              </m:r>
                            </m:sub>
                          </m:sSub>
                          <m:nary>
                            <m:naryPr>
                              <m:ctrlPr>
                                <a:rPr lang="en-US" altLang="zh-CN" sz="2400" i="1">
                                  <a:solidFill>
                                    <a:schemeClr val="bg1"/>
                                  </a:solidFill>
                                  <a:latin typeface="Cambria Math"/>
                                  <a:ea typeface="Cambria Math"/>
                                </a:rPr>
                              </m:ctrlPr>
                            </m:naryPr>
                            <m:sub>
                              <m:r>
                                <m:rPr>
                                  <m:sty m:val="p"/>
                                  <m:brk m:alnAt="23"/>
                                </m:rPr>
                                <a:rPr lang="el-GR" altLang="zh-CN" sz="2400" i="1">
                                  <a:solidFill>
                                    <a:schemeClr val="bg1"/>
                                  </a:solidFill>
                                  <a:latin typeface="Cambria Math"/>
                                  <a:ea typeface="Cambria Math"/>
                                </a:rPr>
                                <m:t>Ω</m:t>
                              </m:r>
                            </m:sub>
                            <m:sup/>
                            <m:e>
                              <m:sSub>
                                <m:sSubPr>
                                  <m:ctrlPr>
                                    <a:rPr lang="en-US" altLang="zh-CN" sz="2400" i="1">
                                      <a:solidFill>
                                        <a:schemeClr val="bg1"/>
                                      </a:solidFill>
                                      <a:effectLst>
                                        <a:outerShdw blurRad="38100" dist="38100" dir="2700000" algn="tl">
                                          <a:srgbClr val="000000">
                                            <a:alpha val="43137"/>
                                          </a:srgbClr>
                                        </a:outerShdw>
                                      </a:effectLst>
                                      <a:latin typeface="Cambria Math"/>
                                      <a:ea typeface="Cambria Math"/>
                                    </a:rPr>
                                  </m:ctrlPr>
                                </m:sSubPr>
                                <m:e>
                                  <m:r>
                                    <a:rPr lang="en-US" altLang="zh-CN" sz="2400" i="1">
                                      <a:solidFill>
                                        <a:schemeClr val="bg1"/>
                                      </a:solidFill>
                                      <a:effectLst>
                                        <a:outerShdw blurRad="38100" dist="38100" dir="2700000" algn="tl">
                                          <a:srgbClr val="000000">
                                            <a:alpha val="43137"/>
                                          </a:srgbClr>
                                        </a:outerShdw>
                                      </a:effectLst>
                                      <a:latin typeface="Cambria Math"/>
                                      <a:ea typeface="Cambria Math"/>
                                    </a:rPr>
                                    <m:t>𝐺</m:t>
                                  </m:r>
                                </m:e>
                                <m:sub>
                                  <m:r>
                                    <a:rPr lang="en-US" altLang="zh-CN" sz="2400" i="1">
                                      <a:solidFill>
                                        <a:schemeClr val="bg1"/>
                                      </a:solidFill>
                                      <a:effectLst>
                                        <a:outerShdw blurRad="38100" dist="38100" dir="2700000" algn="tl">
                                          <a:srgbClr val="000000">
                                            <a:alpha val="43137"/>
                                          </a:srgbClr>
                                        </a:outerShdw>
                                      </a:effectLst>
                                      <a:latin typeface="Cambria Math"/>
                                      <a:ea typeface="Cambria Math"/>
                                    </a:rPr>
                                    <m:t>𝑗</m:t>
                                  </m:r>
                                </m:sub>
                              </m:sSub>
                              <m:d>
                                <m:dPr>
                                  <m:ctrlPr>
                                    <a:rPr lang="en-US" altLang="zh-CN" sz="2400" i="1">
                                      <a:solidFill>
                                        <a:schemeClr val="bg1"/>
                                      </a:solidFill>
                                      <a:effectLst>
                                        <a:outerShdw blurRad="38100" dist="38100" dir="2700000" algn="tl">
                                          <a:srgbClr val="000000">
                                            <a:alpha val="43137"/>
                                          </a:srgbClr>
                                        </a:outerShdw>
                                      </a:effectLst>
                                      <a:latin typeface="Cambria Math"/>
                                      <a:ea typeface="Cambria Math"/>
                                    </a:rPr>
                                  </m:ctrlPr>
                                </m:dPr>
                                <m:e>
                                  <m:r>
                                    <a:rPr lang="en-US" altLang="zh-CN" sz="2400" i="1">
                                      <a:solidFill>
                                        <a:schemeClr val="bg1"/>
                                      </a:solidFill>
                                      <a:effectLst>
                                        <a:outerShdw blurRad="38100" dist="38100" dir="2700000" algn="tl">
                                          <a:srgbClr val="000000">
                                            <a:alpha val="43137"/>
                                          </a:srgbClr>
                                        </a:outerShdw>
                                      </a:effectLst>
                                      <a:latin typeface="Cambria Math"/>
                                      <a:ea typeface="Cambria Math"/>
                                    </a:rPr>
                                    <m:t>𝜔</m:t>
                                  </m:r>
                                  <m:r>
                                    <a:rPr lang="en-US" altLang="zh-CN" sz="2400" i="1" baseline="-25000">
                                      <a:solidFill>
                                        <a:schemeClr val="bg1"/>
                                      </a:solidFill>
                                      <a:effectLst>
                                        <a:outerShdw blurRad="38100" dist="38100" dir="2700000" algn="tl">
                                          <a:srgbClr val="000000">
                                            <a:alpha val="43137"/>
                                          </a:srgbClr>
                                        </a:outerShdw>
                                      </a:effectLst>
                                      <a:latin typeface="Cambria Math"/>
                                      <a:ea typeface="Cambria Math"/>
                                    </a:rPr>
                                    <m:t>𝑖</m:t>
                                  </m:r>
                                </m:e>
                              </m:d>
                              <m:r>
                                <a:rPr lang="en-US" altLang="zh-CN" sz="2400" i="1">
                                  <a:solidFill>
                                    <a:schemeClr val="bg1"/>
                                  </a:solidFill>
                                  <a:latin typeface="Cambria Math"/>
                                  <a:ea typeface="Cambria Math"/>
                                </a:rPr>
                                <m:t>𝑇</m:t>
                              </m:r>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e>
                              </m:d>
                              <m:r>
                                <a:rPr lang="en-US" altLang="zh-CN" sz="2400" i="1">
                                  <a:solidFill>
                                    <a:schemeClr val="bg1"/>
                                  </a:solidFill>
                                  <a:latin typeface="Cambria Math"/>
                                  <a:ea typeface="Cambria Math"/>
                                </a:rPr>
                                <m:t>𝑆</m:t>
                              </m:r>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𝑜</m:t>
                                  </m:r>
                                </m:e>
                              </m:d>
                              <m:func>
                                <m:funcPr>
                                  <m:ctrlPr>
                                    <a:rPr lang="en-US" altLang="zh-CN" sz="2400" i="1">
                                      <a:solidFill>
                                        <a:schemeClr val="bg1"/>
                                      </a:solidFill>
                                      <a:latin typeface="Cambria Math"/>
                                      <a:ea typeface="Cambria Math"/>
                                    </a:rPr>
                                  </m:ctrlPr>
                                </m:funcPr>
                                <m:fName>
                                  <m:r>
                                    <m:rPr>
                                      <m:sty m:val="p"/>
                                    </m:rPr>
                                    <a:rPr lang="en-US" altLang="zh-CN" sz="2400">
                                      <a:solidFill>
                                        <a:schemeClr val="bg1"/>
                                      </a:solidFill>
                                      <a:latin typeface="Cambria Math"/>
                                      <a:ea typeface="Cambria Math"/>
                                    </a:rPr>
                                    <m:t>cos</m:t>
                                  </m:r>
                                </m:fName>
                                <m:e>
                                  <m:r>
                                    <a:rPr lang="en-US" altLang="zh-CN" sz="2400" i="1">
                                      <a:solidFill>
                                        <a:schemeClr val="bg1"/>
                                      </a:solidFill>
                                      <a:latin typeface="Cambria Math"/>
                                      <a:ea typeface="Cambria Math"/>
                                    </a:rPr>
                                    <m:t>𝜃</m:t>
                                  </m:r>
                                  <m:r>
                                    <a:rPr lang="en-US" altLang="zh-CN" sz="2400" i="1" baseline="-25000">
                                      <a:solidFill>
                                        <a:schemeClr val="bg1"/>
                                      </a:solidFill>
                                      <a:latin typeface="Cambria Math"/>
                                      <a:ea typeface="Cambria Math"/>
                                    </a:rPr>
                                    <m:t>𝑖</m:t>
                                  </m:r>
                                </m:e>
                              </m:func>
                              <m:r>
                                <a:rPr lang="en-US" altLang="zh-CN" sz="2400" i="1">
                                  <a:solidFill>
                                    <a:schemeClr val="bg1"/>
                                  </a:solidFill>
                                  <a:latin typeface="Cambria Math"/>
                                  <a:ea typeface="Cambria Math"/>
                                </a:rPr>
                                <m:t>𝑑</m:t>
                              </m:r>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e>
                          </m:nary>
                        </m:e>
                      </m:nary>
                    </m:oMath>
                  </m:oMathPara>
                </a14:m>
                <a:endParaRPr lang="en-US" dirty="0">
                  <a:solidFill>
                    <a:schemeClr val="bg1"/>
                  </a:solidFill>
                </a:endParaRPr>
              </a:p>
            </p:txBody>
          </p:sp>
        </mc:Choice>
        <mc:Fallback xmlns="">
          <p:sp>
            <p:nvSpPr>
              <p:cNvPr id="21" name="TextBox 2"/>
              <p:cNvSpPr txBox="1">
                <a:spLocks noRot="1" noChangeAspect="1" noMove="1" noResize="1" noEditPoints="1" noAdjustHandles="1" noChangeArrowheads="1" noChangeShapeType="1" noTextEdit="1"/>
              </p:cNvSpPr>
              <p:nvPr/>
            </p:nvSpPr>
            <p:spPr>
              <a:xfrm>
                <a:off x="1395350" y="4069450"/>
                <a:ext cx="6997365" cy="959750"/>
              </a:xfrm>
              <a:prstGeom prst="rect">
                <a:avLst/>
              </a:prstGeom>
              <a:blipFill rotWithShape="1">
                <a:blip r:embed="rId6"/>
                <a:stretch>
                  <a:fillRect/>
                </a:stretch>
              </a:blipFill>
            </p:spPr>
            <p:txBody>
              <a:bodyPr/>
              <a:lstStyle/>
              <a:p>
                <a:r>
                  <a:rPr lang="zh-CN" altLang="en-US">
                    <a:noFill/>
                  </a:rPr>
                  <a:t> </a:t>
                </a:r>
              </a:p>
            </p:txBody>
          </p:sp>
        </mc:Fallback>
      </mc:AlternateContent>
      <p:sp>
        <p:nvSpPr>
          <p:cNvPr id="36" name="Rectangle 4"/>
          <p:cNvSpPr>
            <a:spLocks noChangeArrowheads="1"/>
          </p:cNvSpPr>
          <p:nvPr/>
        </p:nvSpPr>
        <p:spPr bwMode="auto">
          <a:xfrm>
            <a:off x="5181600" y="5337844"/>
            <a:ext cx="3810001" cy="830997"/>
          </a:xfrm>
          <a:prstGeom prst="rect">
            <a:avLst/>
          </a:prstGeom>
          <a:solidFill>
            <a:srgbClr val="FFC000"/>
          </a:solidFill>
          <a:ln w="28575" algn="ctr">
            <a:solidFill>
              <a:schemeClr val="bg1"/>
            </a:solidFill>
            <a:miter lim="800000"/>
            <a:headEnd/>
            <a:tailEnd/>
          </a:ln>
          <a:effectLst/>
        </p:spPr>
        <p:txBody>
          <a:bodyPr wrap="square" anchor="ctr">
            <a:spAutoFit/>
          </a:bodyPr>
          <a:lstStyle/>
          <a:p>
            <a:pPr algn="ctr"/>
            <a:r>
              <a:rPr lang="en-US" altLang="zh-CN" sz="2400" b="1" dirty="0" smtClean="0"/>
              <a:t>Problem: </a:t>
            </a:r>
            <a:br>
              <a:rPr lang="en-US" altLang="zh-CN" sz="2400" b="1" dirty="0" smtClean="0"/>
            </a:br>
            <a:r>
              <a:rPr lang="en-US" altLang="zh-CN" sz="2400" b="1" dirty="0" smtClean="0"/>
              <a:t>evaluate scattering Integral</a:t>
            </a:r>
            <a:endParaRPr lang="zh-CN" altLang="en-US" sz="2400" b="1" dirty="0"/>
          </a:p>
        </p:txBody>
      </p:sp>
    </p:spTree>
    <p:extLst>
      <p:ext uri="{BB962C8B-B14F-4D97-AF65-F5344CB8AC3E}">
        <p14:creationId xmlns:p14="http://schemas.microsoft.com/office/powerpoint/2010/main" val="27360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animEffect transition="in" filter="fade">
                                      <p:cBhvr>
                                        <p:cTn id="7" dur="250"/>
                                        <p:tgtEl>
                                          <p:spTgt spid="3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5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50"/>
                                        <p:tgtEl>
                                          <p:spTgt spid="21"/>
                                        </p:tgtEl>
                                      </p:cBhvr>
                                    </p:animEffect>
                                    <p:set>
                                      <p:cBhvr>
                                        <p:cTn id="15" dur="1" fill="hold">
                                          <p:stCondLst>
                                            <p:cond delay="249"/>
                                          </p:stCondLst>
                                        </p:cTn>
                                        <p:tgtEl>
                                          <p:spTgt spid="2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50"/>
                                        <p:tgtEl>
                                          <p:spTgt spid="22"/>
                                        </p:tgtEl>
                                      </p:cBhvr>
                                    </p:animEffect>
                                    <p:set>
                                      <p:cBhvr>
                                        <p:cTn id="18" dur="1" fill="hold">
                                          <p:stCondLst>
                                            <p:cond delay="249"/>
                                          </p:stCondLst>
                                        </p:cTn>
                                        <p:tgtEl>
                                          <p:spTgt spid="2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5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2" grpId="0" animBg="1"/>
      <p:bldP spid="22" grpId="1" animBg="1"/>
      <p:bldP spid="20" grpId="0"/>
      <p:bldP spid="21" grpId="0"/>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Single Scattering</a:t>
            </a:r>
            <a:br>
              <a:rPr lang="en-US" altLang="zh-CN" dirty="0" smtClean="0"/>
            </a:br>
            <a:r>
              <a:rPr lang="en-US" altLang="zh-CN" dirty="0" smtClean="0"/>
              <a:t>Integral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2324746"/>
                <a:ext cx="8229600" cy="3801417"/>
              </a:xfrm>
            </p:spPr>
            <p:txBody>
              <a:bodyPr/>
              <a:lstStyle/>
              <a:p>
                <a:r>
                  <a:rPr lang="en-US" altLang="zh-CN" sz="2800" dirty="0" smtClean="0"/>
                  <a:t>Previous Approach </a:t>
                </a:r>
                <a:r>
                  <a:rPr lang="en-US" altLang="zh-CN" sz="2400" dirty="0">
                    <a:solidFill>
                      <a:srgbClr val="FFC000"/>
                    </a:solidFill>
                    <a:latin typeface="Arial" charset="0"/>
                    <a:ea typeface="ＭＳ Ｐゴシック" pitchFamily="-112" charset="-128"/>
                    <a:cs typeface="Arial" charset="0"/>
                  </a:rPr>
                  <a:t>[</a:t>
                </a:r>
                <a:r>
                  <a:rPr lang="en-US" altLang="zh-CN" sz="2400" dirty="0" err="1">
                    <a:solidFill>
                      <a:srgbClr val="FFC000"/>
                    </a:solidFill>
                    <a:latin typeface="Arial" charset="0"/>
                    <a:ea typeface="ＭＳ Ｐゴシック" pitchFamily="-112" charset="-128"/>
                    <a:cs typeface="Arial" charset="0"/>
                  </a:rPr>
                  <a:t>Ren</a:t>
                </a:r>
                <a:r>
                  <a:rPr lang="en-US" altLang="zh-CN" sz="2400" dirty="0">
                    <a:solidFill>
                      <a:srgbClr val="FFC000"/>
                    </a:solidFill>
                    <a:latin typeface="Arial" charset="0"/>
                    <a:ea typeface="ＭＳ Ｐゴシック" pitchFamily="-112" charset="-128"/>
                    <a:cs typeface="Arial" charset="0"/>
                  </a:rPr>
                  <a:t> 2010]</a:t>
                </a:r>
                <a:endParaRPr lang="en-US" altLang="zh-CN" sz="2800" dirty="0" smtClean="0"/>
              </a:p>
              <a:p>
                <a:pPr lvl="1"/>
                <a:r>
                  <a:rPr lang="en-US" altLang="zh-CN" sz="2400" dirty="0" err="1" smtClean="0"/>
                  <a:t>Precompute</a:t>
                </a:r>
                <a:r>
                  <a:rPr lang="en-US" altLang="zh-CN" sz="2400" dirty="0" smtClean="0"/>
                  <a:t>  the integral into 4D table</a:t>
                </a:r>
              </a:p>
              <a:p>
                <a:r>
                  <a:rPr lang="en-US" altLang="zh-CN" sz="2800" dirty="0" smtClean="0"/>
                  <a:t>Our key insight </a:t>
                </a:r>
              </a:p>
              <a:p>
                <a:pPr lvl="1"/>
                <a:r>
                  <a:rPr lang="en-US" altLang="zh-CN" sz="2400" dirty="0" smtClean="0"/>
                  <a:t>Is there an approximated analytic solution?  </a:t>
                </a:r>
              </a:p>
              <a:p>
                <a:pPr lvl="1"/>
                <a:r>
                  <a:rPr lang="en-US" altLang="zh-CN" sz="2400" b="1" dirty="0" smtClean="0">
                    <a:solidFill>
                      <a:srgbClr val="FFC000"/>
                    </a:solidFill>
                  </a:rPr>
                  <a:t>YES</a:t>
                </a:r>
              </a:p>
              <a:p>
                <a:pPr lvl="2"/>
                <a:r>
                  <a:rPr lang="en-US" altLang="zh-CN" sz="2000" dirty="0" smtClean="0"/>
                  <a:t>Decompose SRBF </a:t>
                </a:r>
                <a14:m>
                  <m:oMath xmlns:m="http://schemas.openxmlformats.org/officeDocument/2006/math">
                    <m:sSub>
                      <m:sSubPr>
                        <m:ctrlPr>
                          <a:rPr lang="en-US" altLang="zh-CN" sz="2000" i="1">
                            <a:effectLst>
                              <a:outerShdw blurRad="38100" dist="38100" dir="2700000" algn="tl">
                                <a:srgbClr val="000000">
                                  <a:alpha val="43137"/>
                                </a:srgbClr>
                              </a:outerShdw>
                            </a:effectLst>
                            <a:latin typeface="Cambria Math"/>
                            <a:ea typeface="Cambria Math"/>
                          </a:rPr>
                        </m:ctrlPr>
                      </m:sSubPr>
                      <m:e>
                        <m:r>
                          <a:rPr lang="en-US" altLang="zh-CN" sz="2000" i="1">
                            <a:effectLst>
                              <a:outerShdw blurRad="38100" dist="38100" dir="2700000" algn="tl">
                                <a:srgbClr val="000000">
                                  <a:alpha val="43137"/>
                                </a:srgbClr>
                              </a:outerShdw>
                            </a:effectLst>
                            <a:latin typeface="Cambria Math"/>
                            <a:ea typeface="Cambria Math"/>
                          </a:rPr>
                          <m:t>𝐺</m:t>
                        </m:r>
                      </m:e>
                      <m:sub>
                        <m:r>
                          <a:rPr lang="en-US" altLang="zh-CN" sz="2000" i="1">
                            <a:effectLst>
                              <a:outerShdw blurRad="38100" dist="38100" dir="2700000" algn="tl">
                                <a:srgbClr val="000000">
                                  <a:alpha val="43137"/>
                                </a:srgbClr>
                              </a:outerShdw>
                            </a:effectLst>
                            <a:latin typeface="Cambria Math"/>
                            <a:ea typeface="Cambria Math"/>
                          </a:rPr>
                          <m:t>𝑗</m:t>
                        </m:r>
                      </m:sub>
                    </m:sSub>
                    <m:d>
                      <m:dPr>
                        <m:ctrlPr>
                          <a:rPr lang="en-US" altLang="zh-CN" sz="2000" i="1">
                            <a:effectLst>
                              <a:outerShdw blurRad="38100" dist="38100" dir="2700000" algn="tl">
                                <a:srgbClr val="000000">
                                  <a:alpha val="43137"/>
                                </a:srgbClr>
                              </a:outerShdw>
                            </a:effectLst>
                            <a:latin typeface="Cambria Math"/>
                            <a:ea typeface="Cambria Math"/>
                          </a:rPr>
                        </m:ctrlPr>
                      </m:dPr>
                      <m:e>
                        <m:r>
                          <a:rPr lang="en-US" altLang="zh-CN" sz="2000" i="1">
                            <a:effectLst>
                              <a:outerShdw blurRad="38100" dist="38100" dir="2700000" algn="tl">
                                <a:srgbClr val="000000">
                                  <a:alpha val="43137"/>
                                </a:srgbClr>
                              </a:outerShdw>
                            </a:effectLst>
                            <a:latin typeface="Cambria Math"/>
                            <a:ea typeface="Cambria Math"/>
                          </a:rPr>
                          <m:t>𝜔</m:t>
                        </m:r>
                        <m:r>
                          <a:rPr lang="en-US" altLang="zh-CN" sz="2000" i="1" baseline="-25000">
                            <a:effectLst>
                              <a:outerShdw blurRad="38100" dist="38100" dir="2700000" algn="tl">
                                <a:srgbClr val="000000">
                                  <a:alpha val="43137"/>
                                </a:srgbClr>
                              </a:outerShdw>
                            </a:effectLst>
                            <a:latin typeface="Cambria Math"/>
                            <a:ea typeface="Cambria Math"/>
                          </a:rPr>
                          <m:t>𝑖</m:t>
                        </m:r>
                      </m:e>
                    </m:d>
                  </m:oMath>
                </a14:m>
                <a:r>
                  <a:rPr lang="zh-CN" altLang="en-US" sz="2000" dirty="0" smtClean="0"/>
                  <a:t> </a:t>
                </a:r>
                <a:r>
                  <a:rPr lang="en-US" altLang="zh-CN" sz="2000" dirty="0" smtClean="0"/>
                  <a:t>into products of </a:t>
                </a:r>
                <a:r>
                  <a:rPr lang="en-US" altLang="zh-CN" sz="2000" b="1" dirty="0" smtClean="0">
                    <a:solidFill>
                      <a:srgbClr val="FFC000"/>
                    </a:solidFill>
                  </a:rPr>
                  <a:t>circular Gaussians</a:t>
                </a:r>
                <a:endParaRPr lang="en-US" altLang="zh-CN" sz="2000" b="1" dirty="0">
                  <a:solidFill>
                    <a:srgbClr val="FFC000"/>
                  </a:solidFill>
                </a:endParaRPr>
              </a:p>
              <a:p>
                <a:pPr lvl="2"/>
                <a:r>
                  <a:rPr lang="en-US" altLang="zh-CN" sz="2000" dirty="0" smtClean="0"/>
                  <a:t>Approximate scattering function </a:t>
                </a:r>
                <a14:m>
                  <m:oMath xmlns:m="http://schemas.openxmlformats.org/officeDocument/2006/math">
                    <m:r>
                      <a:rPr lang="en-US" altLang="zh-CN" sz="2000" i="1">
                        <a:latin typeface="Cambria Math"/>
                        <a:ea typeface="Cambria Math"/>
                      </a:rPr>
                      <m:t>𝑆</m:t>
                    </m:r>
                    <m:d>
                      <m:dPr>
                        <m:ctrlPr>
                          <a:rPr lang="en-US" altLang="zh-CN" sz="2000" i="1">
                            <a:latin typeface="Cambria Math"/>
                            <a:ea typeface="Cambria Math"/>
                          </a:rPr>
                        </m:ctrlPr>
                      </m:dPr>
                      <m:e>
                        <m:r>
                          <a:rPr lang="en-US" altLang="zh-CN" sz="2000" i="1">
                            <a:latin typeface="Cambria Math"/>
                            <a:ea typeface="Cambria Math"/>
                          </a:rPr>
                          <m:t>𝜔</m:t>
                        </m:r>
                        <m:r>
                          <a:rPr lang="en-US" altLang="zh-CN" sz="2000" i="1" baseline="-25000">
                            <a:latin typeface="Cambria Math"/>
                            <a:ea typeface="Cambria Math"/>
                          </a:rPr>
                          <m:t>𝑖</m:t>
                        </m:r>
                        <m:r>
                          <a:rPr lang="en-US" altLang="zh-CN" sz="2000" i="1">
                            <a:latin typeface="Cambria Math"/>
                            <a:ea typeface="Cambria Math"/>
                          </a:rPr>
                          <m:t>,</m:t>
                        </m:r>
                        <m:r>
                          <a:rPr lang="en-US" altLang="zh-CN" sz="2000" i="1">
                            <a:latin typeface="Cambria Math"/>
                            <a:ea typeface="Cambria Math"/>
                          </a:rPr>
                          <m:t>𝜔</m:t>
                        </m:r>
                        <m:r>
                          <a:rPr lang="en-US" altLang="zh-CN" sz="2000" i="1" baseline="-25000">
                            <a:latin typeface="Cambria Math"/>
                            <a:ea typeface="Cambria Math"/>
                          </a:rPr>
                          <m:t>𝑜</m:t>
                        </m:r>
                      </m:e>
                    </m:d>
                  </m:oMath>
                </a14:m>
                <a:r>
                  <a:rPr lang="zh-CN" altLang="en-US" sz="2000" dirty="0" smtClean="0"/>
                  <a:t> </a:t>
                </a:r>
                <a:r>
                  <a:rPr lang="en-US" altLang="zh-CN" sz="2000" dirty="0" smtClean="0"/>
                  <a:t>by </a:t>
                </a:r>
                <a:r>
                  <a:rPr lang="en-US" altLang="zh-CN" sz="2000" b="1" dirty="0" smtClean="0">
                    <a:solidFill>
                      <a:srgbClr val="FFC000"/>
                    </a:solidFill>
                  </a:rPr>
                  <a:t>circular Gaussians</a:t>
                </a:r>
                <a:r>
                  <a:rPr lang="en-US" altLang="zh-CN" sz="2000" dirty="0" smtClean="0"/>
                  <a:t> </a:t>
                </a:r>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2324746"/>
                <a:ext cx="8229600" cy="3801417"/>
              </a:xfrm>
              <a:blipFill rotWithShape="1">
                <a:blip r:embed="rId3"/>
                <a:stretch>
                  <a:fillRect l="-1259" t="-14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2"/>
              <p:cNvSpPr txBox="1"/>
              <p:nvPr/>
            </p:nvSpPr>
            <p:spPr>
              <a:xfrm>
                <a:off x="2438400" y="1371600"/>
                <a:ext cx="4049377" cy="953146"/>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a:lstStyle>
              <a:p>
                <a:pPr/>
                <a14:m>
                  <m:oMathPara xmlns:m="http://schemas.openxmlformats.org/officeDocument/2006/math">
                    <m:oMathParaPr>
                      <m:jc m:val="centerGroup"/>
                    </m:oMathParaPr>
                    <m:oMath xmlns:m="http://schemas.openxmlformats.org/officeDocument/2006/math">
                      <m:nary>
                        <m:naryPr>
                          <m:ctrlPr>
                            <a:rPr lang="en-US" altLang="zh-CN" sz="2400" i="1">
                              <a:solidFill>
                                <a:schemeClr val="bg1"/>
                              </a:solidFill>
                              <a:latin typeface="Cambria Math"/>
                              <a:ea typeface="Cambria Math"/>
                            </a:rPr>
                          </m:ctrlPr>
                        </m:naryPr>
                        <m:sub>
                          <m:r>
                            <m:rPr>
                              <m:sty m:val="p"/>
                              <m:brk m:alnAt="23"/>
                            </m:rPr>
                            <a:rPr lang="el-GR" altLang="zh-CN" sz="2400" i="1">
                              <a:solidFill>
                                <a:schemeClr val="bg1"/>
                              </a:solidFill>
                              <a:latin typeface="Cambria Math"/>
                              <a:ea typeface="Cambria Math"/>
                            </a:rPr>
                            <m:t>Ω</m:t>
                          </m:r>
                        </m:sub>
                        <m:sup/>
                        <m:e>
                          <m:sSub>
                            <m:sSubPr>
                              <m:ctrlPr>
                                <a:rPr lang="en-US" altLang="zh-CN" sz="2400" i="1">
                                  <a:solidFill>
                                    <a:schemeClr val="bg1"/>
                                  </a:solidFill>
                                  <a:effectLst>
                                    <a:outerShdw blurRad="38100" dist="38100" dir="2700000" algn="tl">
                                      <a:srgbClr val="000000">
                                        <a:alpha val="43137"/>
                                      </a:srgbClr>
                                    </a:outerShdw>
                                  </a:effectLst>
                                  <a:latin typeface="Cambria Math"/>
                                  <a:ea typeface="Cambria Math"/>
                                </a:rPr>
                              </m:ctrlPr>
                            </m:sSubPr>
                            <m:e>
                              <m:r>
                                <a:rPr lang="en-US" altLang="zh-CN" sz="2400" i="1">
                                  <a:solidFill>
                                    <a:schemeClr val="bg1"/>
                                  </a:solidFill>
                                  <a:effectLst>
                                    <a:outerShdw blurRad="38100" dist="38100" dir="2700000" algn="tl">
                                      <a:srgbClr val="000000">
                                        <a:alpha val="43137"/>
                                      </a:srgbClr>
                                    </a:outerShdw>
                                  </a:effectLst>
                                  <a:latin typeface="Cambria Math"/>
                                  <a:ea typeface="Cambria Math"/>
                                </a:rPr>
                                <m:t>𝐺</m:t>
                              </m:r>
                            </m:e>
                            <m:sub>
                              <m:r>
                                <a:rPr lang="en-US" altLang="zh-CN" sz="2400" i="1">
                                  <a:solidFill>
                                    <a:schemeClr val="bg1"/>
                                  </a:solidFill>
                                  <a:effectLst>
                                    <a:outerShdw blurRad="38100" dist="38100" dir="2700000" algn="tl">
                                      <a:srgbClr val="000000">
                                        <a:alpha val="43137"/>
                                      </a:srgbClr>
                                    </a:outerShdw>
                                  </a:effectLst>
                                  <a:latin typeface="Cambria Math"/>
                                  <a:ea typeface="Cambria Math"/>
                                </a:rPr>
                                <m:t>𝑗</m:t>
                              </m:r>
                            </m:sub>
                          </m:sSub>
                          <m:d>
                            <m:dPr>
                              <m:ctrlPr>
                                <a:rPr lang="en-US" altLang="zh-CN" sz="2400" i="1">
                                  <a:solidFill>
                                    <a:schemeClr val="bg1"/>
                                  </a:solidFill>
                                  <a:effectLst>
                                    <a:outerShdw blurRad="38100" dist="38100" dir="2700000" algn="tl">
                                      <a:srgbClr val="000000">
                                        <a:alpha val="43137"/>
                                      </a:srgbClr>
                                    </a:outerShdw>
                                  </a:effectLst>
                                  <a:latin typeface="Cambria Math"/>
                                  <a:ea typeface="Cambria Math"/>
                                </a:rPr>
                              </m:ctrlPr>
                            </m:dPr>
                            <m:e>
                              <m:r>
                                <a:rPr lang="en-US" altLang="zh-CN" sz="2400" i="1">
                                  <a:solidFill>
                                    <a:schemeClr val="bg1"/>
                                  </a:solidFill>
                                  <a:effectLst>
                                    <a:outerShdw blurRad="38100" dist="38100" dir="2700000" algn="tl">
                                      <a:srgbClr val="000000">
                                        <a:alpha val="43137"/>
                                      </a:srgbClr>
                                    </a:outerShdw>
                                  </a:effectLst>
                                  <a:latin typeface="Cambria Math"/>
                                  <a:ea typeface="Cambria Math"/>
                                </a:rPr>
                                <m:t>𝜔</m:t>
                              </m:r>
                              <m:r>
                                <a:rPr lang="en-US" altLang="zh-CN" sz="2400" i="1" baseline="-25000">
                                  <a:solidFill>
                                    <a:schemeClr val="bg1"/>
                                  </a:solidFill>
                                  <a:effectLst>
                                    <a:outerShdw blurRad="38100" dist="38100" dir="2700000" algn="tl">
                                      <a:srgbClr val="000000">
                                        <a:alpha val="43137"/>
                                      </a:srgbClr>
                                    </a:outerShdw>
                                  </a:effectLst>
                                  <a:latin typeface="Cambria Math"/>
                                  <a:ea typeface="Cambria Math"/>
                                </a:rPr>
                                <m:t>𝑖</m:t>
                              </m:r>
                            </m:e>
                          </m:d>
                          <m:r>
                            <a:rPr lang="en-US" altLang="zh-CN" sz="2400" i="1">
                              <a:solidFill>
                                <a:schemeClr val="bg1"/>
                              </a:solidFill>
                              <a:latin typeface="Cambria Math"/>
                              <a:ea typeface="Cambria Math"/>
                            </a:rPr>
                            <m:t>𝑆</m:t>
                          </m:r>
                          <m:d>
                            <m:dPr>
                              <m:ctrlPr>
                                <a:rPr lang="en-US" altLang="zh-CN" sz="2400" i="1">
                                  <a:solidFill>
                                    <a:schemeClr val="bg1"/>
                                  </a:solidFill>
                                  <a:latin typeface="Cambria Math"/>
                                  <a:ea typeface="Cambria Math"/>
                                </a:rPr>
                              </m:ctrlPr>
                            </m:dPr>
                            <m:e>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r>
                                <a:rPr lang="en-US" altLang="zh-CN" sz="2400" i="1">
                                  <a:solidFill>
                                    <a:schemeClr val="bg1"/>
                                  </a:solidFill>
                                  <a:latin typeface="Cambria Math"/>
                                  <a:ea typeface="Cambria Math"/>
                                </a:rPr>
                                <m:t>,</m:t>
                              </m:r>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𝑜</m:t>
                              </m:r>
                            </m:e>
                          </m:d>
                          <m:func>
                            <m:funcPr>
                              <m:ctrlPr>
                                <a:rPr lang="en-US" altLang="zh-CN" sz="2400" i="1">
                                  <a:solidFill>
                                    <a:schemeClr val="bg1"/>
                                  </a:solidFill>
                                  <a:latin typeface="Cambria Math"/>
                                  <a:ea typeface="Cambria Math"/>
                                </a:rPr>
                              </m:ctrlPr>
                            </m:funcPr>
                            <m:fName>
                              <m:r>
                                <m:rPr>
                                  <m:sty m:val="p"/>
                                </m:rPr>
                                <a:rPr lang="en-US" altLang="zh-CN" sz="2400">
                                  <a:solidFill>
                                    <a:schemeClr val="bg1"/>
                                  </a:solidFill>
                                  <a:latin typeface="Cambria Math"/>
                                  <a:ea typeface="Cambria Math"/>
                                </a:rPr>
                                <m:t>cos</m:t>
                              </m:r>
                            </m:fName>
                            <m:e>
                              <m:r>
                                <a:rPr lang="en-US" altLang="zh-CN" sz="2400" i="1">
                                  <a:solidFill>
                                    <a:schemeClr val="bg1"/>
                                  </a:solidFill>
                                  <a:latin typeface="Cambria Math"/>
                                  <a:ea typeface="Cambria Math"/>
                                </a:rPr>
                                <m:t>𝜃</m:t>
                              </m:r>
                              <m:r>
                                <a:rPr lang="en-US" altLang="zh-CN" sz="2400" i="1" baseline="-25000">
                                  <a:solidFill>
                                    <a:schemeClr val="bg1"/>
                                  </a:solidFill>
                                  <a:latin typeface="Cambria Math"/>
                                  <a:ea typeface="Cambria Math"/>
                                </a:rPr>
                                <m:t>𝑖</m:t>
                              </m:r>
                            </m:e>
                          </m:func>
                          <m:r>
                            <a:rPr lang="en-US" altLang="zh-CN" sz="2400" i="1">
                              <a:solidFill>
                                <a:schemeClr val="bg1"/>
                              </a:solidFill>
                              <a:latin typeface="Cambria Math"/>
                              <a:ea typeface="Cambria Math"/>
                            </a:rPr>
                            <m:t>𝑑</m:t>
                          </m:r>
                          <m:r>
                            <a:rPr lang="en-US" altLang="zh-CN" sz="2400" i="1">
                              <a:solidFill>
                                <a:schemeClr val="bg1"/>
                              </a:solidFill>
                              <a:latin typeface="Cambria Math"/>
                              <a:ea typeface="Cambria Math"/>
                            </a:rPr>
                            <m:t>𝜔</m:t>
                          </m:r>
                          <m:r>
                            <a:rPr lang="en-US" altLang="zh-CN" sz="2400" i="1" baseline="-25000">
                              <a:solidFill>
                                <a:schemeClr val="bg1"/>
                              </a:solidFill>
                              <a:latin typeface="Cambria Math"/>
                              <a:ea typeface="Cambria Math"/>
                            </a:rPr>
                            <m:t>𝑖</m:t>
                          </m:r>
                        </m:e>
                      </m:nary>
                    </m:oMath>
                  </m:oMathPara>
                </a14:m>
                <a:endParaRPr lang="en-US" dirty="0">
                  <a:solidFill>
                    <a:schemeClr val="bg1"/>
                  </a:solidFill>
                </a:endParaRPr>
              </a:p>
            </p:txBody>
          </p:sp>
        </mc:Choice>
        <mc:Fallback xmlns="">
          <p:sp>
            <p:nvSpPr>
              <p:cNvPr id="4" name="TextBox 2"/>
              <p:cNvSpPr txBox="1">
                <a:spLocks noRot="1" noChangeAspect="1" noMove="1" noResize="1" noEditPoints="1" noAdjustHandles="1" noChangeArrowheads="1" noChangeShapeType="1" noTextEdit="1"/>
              </p:cNvSpPr>
              <p:nvPr/>
            </p:nvSpPr>
            <p:spPr>
              <a:xfrm>
                <a:off x="2438400" y="1371600"/>
                <a:ext cx="4049377" cy="953146"/>
              </a:xfrm>
              <a:prstGeom prst="rect">
                <a:avLst/>
              </a:prstGeom>
              <a:blipFill rotWithShape="1">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825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5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2133600"/>
            <a:ext cx="21717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smtClean="0"/>
              <a:t>Circular Gaussian</a:t>
            </a:r>
            <a:endParaRPr lang="zh-CN" altLang="en-US" dirty="0"/>
          </a:p>
        </p:txBody>
      </p:sp>
      <p:sp>
        <p:nvSpPr>
          <p:cNvPr id="3" name="内容占位符 2"/>
          <p:cNvSpPr>
            <a:spLocks noGrp="1"/>
          </p:cNvSpPr>
          <p:nvPr>
            <p:ph idx="1"/>
          </p:nvPr>
        </p:nvSpPr>
        <p:spPr/>
        <p:txBody>
          <a:bodyPr/>
          <a:lstStyle/>
          <a:p>
            <a:r>
              <a:rPr lang="en-US" altLang="zh-CN" dirty="0" smtClean="0"/>
              <a:t>SRBF (Spherical Radial Basis Function)</a:t>
            </a:r>
          </a:p>
          <a:p>
            <a:pPr lvl="1"/>
            <a:r>
              <a:rPr lang="en-US" altLang="zh-CN" dirty="0" smtClean="0"/>
              <a:t>Typically spherical Gaussian</a:t>
            </a:r>
          </a:p>
          <a:p>
            <a:pPr lvl="1"/>
            <a:r>
              <a:rPr lang="en-US" altLang="zh-CN" dirty="0" smtClean="0"/>
              <a:t>Widely used in rendering</a:t>
            </a:r>
          </a:p>
          <a:p>
            <a:pPr lvl="2"/>
            <a:r>
              <a:rPr lang="en-US" altLang="zh-CN" dirty="0" smtClean="0"/>
              <a:t>Environment lighting </a:t>
            </a:r>
            <a:r>
              <a:rPr lang="en-US" altLang="zh-CN" sz="2000" dirty="0">
                <a:solidFill>
                  <a:srgbClr val="FFC000"/>
                </a:solidFill>
                <a:latin typeface="Arial" charset="0"/>
                <a:ea typeface="ＭＳ Ｐゴシック" pitchFamily="-112" charset="-128"/>
                <a:cs typeface="Arial" charset="0"/>
              </a:rPr>
              <a:t>[Tsai and Shih 2006</a:t>
            </a:r>
            <a:r>
              <a:rPr lang="en-US" altLang="zh-CN" sz="2000" dirty="0" smtClean="0">
                <a:solidFill>
                  <a:srgbClr val="FFC000"/>
                </a:solidFill>
                <a:latin typeface="Arial" charset="0"/>
                <a:ea typeface="ＭＳ Ｐゴシック" pitchFamily="-112" charset="-128"/>
                <a:cs typeface="Arial" charset="0"/>
              </a:rPr>
              <a:t>]</a:t>
            </a:r>
          </a:p>
          <a:p>
            <a:pPr lvl="2"/>
            <a:r>
              <a:rPr lang="en-US" altLang="zh-CN" dirty="0"/>
              <a:t>Light Transport </a:t>
            </a:r>
            <a:r>
              <a:rPr lang="en-US" altLang="zh-CN" sz="2000" dirty="0">
                <a:solidFill>
                  <a:srgbClr val="FFC000"/>
                </a:solidFill>
                <a:latin typeface="Arial" charset="0"/>
                <a:ea typeface="ＭＳ Ｐゴシック" pitchFamily="-112" charset="-128"/>
                <a:cs typeface="Arial" charset="0"/>
              </a:rPr>
              <a:t>[Green 2007</a:t>
            </a:r>
            <a:r>
              <a:rPr lang="en-US" altLang="zh-CN" sz="2000" dirty="0" smtClean="0">
                <a:solidFill>
                  <a:srgbClr val="FFC000"/>
                </a:solidFill>
                <a:latin typeface="Arial" charset="0"/>
                <a:ea typeface="ＭＳ Ｐゴシック" pitchFamily="-112" charset="-128"/>
                <a:cs typeface="Arial" charset="0"/>
              </a:rPr>
              <a:t>]</a:t>
            </a:r>
            <a:endParaRPr lang="en-US" altLang="zh-CN" dirty="0" smtClean="0"/>
          </a:p>
          <a:p>
            <a:pPr lvl="2"/>
            <a:r>
              <a:rPr lang="en-US" altLang="zh-CN" dirty="0" smtClean="0"/>
              <a:t>BRDF </a:t>
            </a:r>
            <a:r>
              <a:rPr lang="en-US" altLang="zh-CN" dirty="0"/>
              <a:t> </a:t>
            </a:r>
            <a:r>
              <a:rPr lang="en-US" altLang="zh-CN" sz="2000" dirty="0" smtClean="0">
                <a:solidFill>
                  <a:srgbClr val="FFC000"/>
                </a:solidFill>
                <a:latin typeface="Arial" charset="0"/>
                <a:ea typeface="ＭＳ Ｐゴシック" pitchFamily="-112" charset="-128"/>
                <a:cs typeface="Arial" charset="0"/>
              </a:rPr>
              <a:t>[Wang 2009]</a:t>
            </a:r>
            <a:endParaRPr lang="en-US" altLang="zh-CN" sz="2000" dirty="0" smtClean="0"/>
          </a:p>
          <a:p>
            <a:r>
              <a:rPr lang="en-US" altLang="zh-CN" dirty="0" smtClean="0"/>
              <a:t>Circular Gaussian </a:t>
            </a:r>
          </a:p>
          <a:p>
            <a:pPr lvl="1"/>
            <a:r>
              <a:rPr lang="en-US" altLang="zh-CN" dirty="0" smtClean="0"/>
              <a:t>1D case of SRBF </a:t>
            </a:r>
          </a:p>
          <a:p>
            <a:pPr lvl="1"/>
            <a:r>
              <a:rPr lang="en-US" altLang="zh-CN" dirty="0" smtClean="0"/>
              <a:t>Share all benefits of SRBFs</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619948"/>
            <a:ext cx="1458139" cy="132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4693514"/>
            <a:ext cx="1764552" cy="1326286"/>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41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5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5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5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25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5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25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5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5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5942</TotalTime>
  <Words>5048</Words>
  <Application>Microsoft Office PowerPoint</Application>
  <PresentationFormat>全屏显示(4:3)</PresentationFormat>
  <Paragraphs>499</Paragraphs>
  <Slides>36</Slides>
  <Notes>28</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Theme</vt:lpstr>
      <vt:lpstr>Interactive Hair Rendering and Appearance Editing  under Environment Lighting</vt:lpstr>
      <vt:lpstr>Hair Appearance Editing  under Environment Lighting</vt:lpstr>
      <vt:lpstr>Related Works</vt:lpstr>
      <vt:lpstr>Related Works</vt:lpstr>
      <vt:lpstr>Light Integration</vt:lpstr>
      <vt:lpstr>Light Integration</vt:lpstr>
      <vt:lpstr>Light Integration</vt:lpstr>
      <vt:lpstr>Single Scattering Integral</vt:lpstr>
      <vt:lpstr>Circular Gaussian</vt:lpstr>
      <vt:lpstr>Circular Gaussian</vt:lpstr>
      <vt:lpstr>Circular Gaussian</vt:lpstr>
      <vt:lpstr>Scattering Function</vt:lpstr>
      <vt:lpstr>Scattering Function</vt:lpstr>
      <vt:lpstr>Scattering Function</vt:lpstr>
      <vt:lpstr>Scattering Function</vt:lpstr>
      <vt:lpstr>Scattering Function</vt:lpstr>
      <vt:lpstr>Azimuthal Functions</vt:lpstr>
      <vt:lpstr>Azimuthal Functions</vt:lpstr>
      <vt:lpstr>TT mode  approximation</vt:lpstr>
      <vt:lpstr>TT mode  approximation</vt:lpstr>
      <vt:lpstr>Azimuthal Functions</vt:lpstr>
      <vt:lpstr>Single Scattering Integral</vt:lpstr>
      <vt:lpstr>Light Integration</vt:lpstr>
      <vt:lpstr>Results</vt:lpstr>
      <vt:lpstr>Results</vt:lpstr>
      <vt:lpstr>Results</vt:lpstr>
      <vt:lpstr>Performance</vt:lpstr>
      <vt:lpstr>Conclusion</vt:lpstr>
      <vt:lpstr>Future works</vt:lpstr>
      <vt:lpstr>Acknowledgement</vt:lpstr>
      <vt:lpstr>Circular Gaussian  vs Gaussian</vt:lpstr>
      <vt:lpstr>Single Scattering Integral</vt:lpstr>
      <vt:lpstr>Inner Integral  R Mode</vt:lpstr>
      <vt:lpstr>Inner Integral TT &amp; TRT modes</vt:lpstr>
      <vt:lpstr>Outer Integral</vt:lpstr>
      <vt:lpstr>Summary of Single Scattering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Chan</dc:creator>
  <cp:lastModifiedBy>Kun Xu</cp:lastModifiedBy>
  <cp:revision>121</cp:revision>
  <dcterms:created xsi:type="dcterms:W3CDTF">2011-11-15T03:18:23Z</dcterms:created>
  <dcterms:modified xsi:type="dcterms:W3CDTF">2011-12-16T13:23:08Z</dcterms:modified>
</cp:coreProperties>
</file>