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56" r:id="rId2"/>
    <p:sldId id="260" r:id="rId3"/>
    <p:sldId id="298" r:id="rId4"/>
    <p:sldId id="257" r:id="rId5"/>
    <p:sldId id="259" r:id="rId6"/>
    <p:sldId id="276" r:id="rId7"/>
    <p:sldId id="283" r:id="rId8"/>
    <p:sldId id="299" r:id="rId9"/>
    <p:sldId id="264" r:id="rId10"/>
    <p:sldId id="278" r:id="rId11"/>
    <p:sldId id="286" r:id="rId12"/>
    <p:sldId id="288" r:id="rId13"/>
    <p:sldId id="287" r:id="rId14"/>
    <p:sldId id="289" r:id="rId15"/>
    <p:sldId id="301" r:id="rId16"/>
    <p:sldId id="266" r:id="rId17"/>
    <p:sldId id="302" r:id="rId18"/>
    <p:sldId id="290" r:id="rId19"/>
    <p:sldId id="291" r:id="rId20"/>
    <p:sldId id="292" r:id="rId21"/>
    <p:sldId id="294" r:id="rId22"/>
    <p:sldId id="295" r:id="rId23"/>
    <p:sldId id="296" r:id="rId24"/>
    <p:sldId id="279" r:id="rId25"/>
    <p:sldId id="297" r:id="rId26"/>
    <p:sldId id="272" r:id="rId27"/>
    <p:sldId id="273" r:id="rId28"/>
    <p:sldId id="27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9312A"/>
    <a:srgbClr val="582E20"/>
    <a:srgbClr val="62812B"/>
    <a:srgbClr val="EF9B41"/>
    <a:srgbClr val="833D22"/>
    <a:srgbClr val="8F5027"/>
    <a:srgbClr val="A04F2F"/>
    <a:srgbClr val="CB8037"/>
    <a:srgbClr val="B56740"/>
    <a:srgbClr val="663D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3454"/>
    <p:restoredTop sz="65245"/>
  </p:normalViewPr>
  <p:slideViewPr>
    <p:cSldViewPr snapToGrid="0" snapToObjects="1">
      <p:cViewPr varScale="1">
        <p:scale>
          <a:sx n="75" d="100"/>
          <a:sy n="75" d="100"/>
        </p:scale>
        <p:origin x="1170" y="54"/>
      </p:cViewPr>
      <p:guideLst/>
    </p:cSldViewPr>
  </p:slideViewPr>
  <p:notesTextViewPr>
    <p:cViewPr>
      <p:scale>
        <a:sx n="155" d="100"/>
        <a:sy n="15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6BBB35-2856-654B-BC5A-F90948E79F5D}" type="datetimeFigureOut">
              <a:rPr lang="en-US" smtClean="0"/>
              <a:t>11/29/2019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8FE352-DBA4-F743-803C-71E7D95CB90C}" type="slidenum">
              <a:rPr lang="en-US" smtClean="0"/>
              <a:t>‹#›</a:t>
            </a:fld>
            <a:endParaRPr lang="en-US"/>
          </a:p>
        </p:txBody>
      </p:sp>
    </p:spTree>
    <p:extLst>
      <p:ext uri="{BB962C8B-B14F-4D97-AF65-F5344CB8AC3E}">
        <p14:creationId xmlns:p14="http://schemas.microsoft.com/office/powerpoint/2010/main" val="2591991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Good morning everyone, I am </a:t>
            </a:r>
            <a:r>
              <a:rPr lang="en-US" sz="1200" b="0" i="0" u="none" strike="noStrike" kern="1200" dirty="0" err="1">
                <a:solidFill>
                  <a:schemeClr val="tx1"/>
                </a:solidFill>
                <a:effectLst/>
                <a:latin typeface="+mn-lt"/>
                <a:ea typeface="+mn-ea"/>
                <a:cs typeface="+mn-cs"/>
              </a:rPr>
              <a:t>Yili</a:t>
            </a:r>
            <a:r>
              <a:rPr lang="en-US" sz="1200" b="0" i="0" u="none" strike="noStrike" kern="1200" dirty="0">
                <a:solidFill>
                  <a:schemeClr val="tx1"/>
                </a:solidFill>
                <a:effectLst/>
                <a:latin typeface="+mn-lt"/>
                <a:ea typeface="+mn-ea"/>
                <a:cs typeface="+mn-cs"/>
              </a:rPr>
              <a:t> Wang from Tsinghua University. </a:t>
            </a:r>
          </a:p>
          <a:p>
            <a:r>
              <a:rPr lang="en-US" sz="1200" b="0" i="0" u="none" strike="noStrike" kern="1200" dirty="0">
                <a:solidFill>
                  <a:schemeClr val="tx1"/>
                </a:solidFill>
                <a:effectLst/>
                <a:latin typeface="+mn-lt"/>
                <a:ea typeface="+mn-ea"/>
                <a:cs typeface="+mn-cs"/>
              </a:rPr>
              <a:t>I will introduce our project to you. It presents an improved geometric approach for palette-based </a:t>
            </a:r>
            <a:r>
              <a:rPr lang="en-US" sz="1200" b="0" i="0" u="none" strike="noStrike" kern="1200" dirty="0" err="1">
                <a:solidFill>
                  <a:schemeClr val="tx1"/>
                </a:solidFill>
                <a:effectLst/>
                <a:latin typeface="+mn-lt"/>
                <a:ea typeface="+mn-ea"/>
                <a:cs typeface="+mn-cs"/>
              </a:rPr>
              <a:t>imgae</a:t>
            </a:r>
            <a:r>
              <a:rPr lang="en-US" sz="1200" b="0" i="0" u="none" strike="noStrike" kern="1200" dirty="0">
                <a:solidFill>
                  <a:schemeClr val="tx1"/>
                </a:solidFill>
                <a:effectLst/>
                <a:latin typeface="+mn-lt"/>
                <a:ea typeface="+mn-ea"/>
                <a:cs typeface="+mn-cs"/>
              </a:rPr>
              <a:t> decomposition and recoloring.</a:t>
            </a:r>
            <a:endParaRPr lang="en-US" dirty="0"/>
          </a:p>
        </p:txBody>
      </p:sp>
      <p:sp>
        <p:nvSpPr>
          <p:cNvPr id="4" name="Slide Number Placeholder 3"/>
          <p:cNvSpPr>
            <a:spLocks noGrp="1"/>
          </p:cNvSpPr>
          <p:nvPr>
            <p:ph type="sldNum" sz="quarter" idx="5"/>
          </p:nvPr>
        </p:nvSpPr>
        <p:spPr/>
        <p:txBody>
          <a:bodyPr/>
          <a:lstStyle/>
          <a:p>
            <a:fld id="{0D8FE352-DBA4-F743-803C-71E7D95CB90C}" type="slidenum">
              <a:rPr lang="en-US" smtClean="0"/>
              <a:t>1</a:t>
            </a:fld>
            <a:endParaRPr lang="en-US"/>
          </a:p>
        </p:txBody>
      </p:sp>
    </p:spTree>
    <p:extLst>
      <p:ext uri="{BB962C8B-B14F-4D97-AF65-F5344CB8AC3E}">
        <p14:creationId xmlns:p14="http://schemas.microsoft.com/office/powerpoint/2010/main" val="16400081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We use an iterative approach to solve this optimization problem.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F</a:t>
            </a:r>
            <a:r>
              <a:rPr lang="en-US" altLang="zh-CN" sz="1200" b="0" i="0" u="none" strike="noStrike" kern="1200" dirty="0">
                <a:solidFill>
                  <a:schemeClr val="tx1"/>
                </a:solidFill>
                <a:effectLst/>
                <a:latin typeface="+mn-lt"/>
                <a:ea typeface="+mn-ea"/>
                <a:cs typeface="+mn-cs"/>
              </a:rPr>
              <a:t>irst is the initialization, we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use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convex</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hull</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produced</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using</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Tan’s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method.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dirty="0">
                <a:solidFill>
                  <a:schemeClr val="tx1"/>
                </a:solidFill>
                <a:effectLst/>
                <a:latin typeface="+mn-lt"/>
                <a:ea typeface="+mn-ea"/>
                <a:cs typeface="+mn-cs"/>
              </a:rPr>
              <a:t>Then</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we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start</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the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optimization,</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each</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time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we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only</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select</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one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vertex</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to</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optimize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and</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keep</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all</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other</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vertices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fixed.</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(To</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reduce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search</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space,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we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restrict</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the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vertex</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v</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to</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be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on</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the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line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where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its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corresponding</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center</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point</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are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located)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dirty="0">
                <a:solidFill>
                  <a:schemeClr val="tx1"/>
                </a:solidFill>
                <a:effectLst/>
                <a:latin typeface="+mn-lt"/>
                <a:ea typeface="+mn-ea"/>
                <a:cs typeface="+mn-cs"/>
              </a:rPr>
              <a:t>In</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this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way,</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we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cycle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through</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all</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vertices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until</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convergence.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The </a:t>
            </a:r>
            <a:r>
              <a:rPr lang="en-US" altLang="zh-CN" sz="1200" b="0" i="0" u="none" strike="noStrike" kern="1200" dirty="0">
                <a:solidFill>
                  <a:schemeClr val="tx1"/>
                </a:solidFill>
                <a:effectLst/>
                <a:latin typeface="+mn-lt"/>
                <a:ea typeface="+mn-ea"/>
                <a:cs typeface="+mn-cs"/>
              </a:rPr>
              <a:t>optimization</a:t>
            </a:r>
            <a:r>
              <a:rPr lang="zh-CN" alt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problem can be efficiently solved in a few seconds.</a:t>
            </a:r>
          </a:p>
        </p:txBody>
      </p:sp>
      <p:sp>
        <p:nvSpPr>
          <p:cNvPr id="4" name="Slide Number Placeholder 3"/>
          <p:cNvSpPr>
            <a:spLocks noGrp="1"/>
          </p:cNvSpPr>
          <p:nvPr>
            <p:ph type="sldNum" sz="quarter" idx="5"/>
          </p:nvPr>
        </p:nvSpPr>
        <p:spPr/>
        <p:txBody>
          <a:bodyPr/>
          <a:lstStyle/>
          <a:p>
            <a:fld id="{0D8FE352-DBA4-F743-803C-71E7D95CB90C}" type="slidenum">
              <a:rPr lang="en-US" smtClean="0"/>
              <a:t>10</a:t>
            </a:fld>
            <a:endParaRPr lang="en-US"/>
          </a:p>
        </p:txBody>
      </p:sp>
    </p:spTree>
    <p:extLst>
      <p:ext uri="{BB962C8B-B14F-4D97-AF65-F5344CB8AC3E}">
        <p14:creationId xmlns:p14="http://schemas.microsoft.com/office/powerpoint/2010/main" val="32255043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We use an iterative approach to solve this optimization problem.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F</a:t>
            </a:r>
            <a:r>
              <a:rPr lang="en-US" altLang="zh-CN" sz="1200" b="0" i="0" u="none" strike="noStrike" kern="1200" dirty="0">
                <a:solidFill>
                  <a:schemeClr val="tx1"/>
                </a:solidFill>
                <a:effectLst/>
                <a:latin typeface="+mn-lt"/>
                <a:ea typeface="+mn-ea"/>
                <a:cs typeface="+mn-cs"/>
              </a:rPr>
              <a:t>irst,</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we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use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the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vertex</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position</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of</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the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convex</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hull</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produced</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using</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Tan’s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method</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the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initial</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vertex</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position</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of</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our</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polyhedron.</a:t>
            </a: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dirty="0">
                <a:solidFill>
                  <a:schemeClr val="tx1"/>
                </a:solidFill>
                <a:effectLst/>
                <a:latin typeface="+mn-lt"/>
                <a:ea typeface="+mn-ea"/>
                <a:cs typeface="+mn-cs"/>
              </a:rPr>
              <a:t>Then</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we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start</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the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optimization,</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each</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time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we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only</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select</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one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vertex</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to</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optimize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and</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keep</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all</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other</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vertices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fixed.</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(To</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reduce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search</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space,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we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restrict</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the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vertex</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v</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to</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be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on</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the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line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where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its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corresponding</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center</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point</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are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located)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dirty="0">
                <a:solidFill>
                  <a:schemeClr val="tx1"/>
                </a:solidFill>
                <a:effectLst/>
                <a:latin typeface="+mn-lt"/>
                <a:ea typeface="+mn-ea"/>
                <a:cs typeface="+mn-cs"/>
              </a:rPr>
              <a:t>In</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this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way,</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we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cycle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through</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all</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vertices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until</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convergence.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The </a:t>
            </a:r>
            <a:r>
              <a:rPr lang="en-US" altLang="zh-CN" sz="1200" b="0" i="0" u="none" strike="noStrike" kern="1200" dirty="0">
                <a:solidFill>
                  <a:schemeClr val="tx1"/>
                </a:solidFill>
                <a:effectLst/>
                <a:latin typeface="+mn-lt"/>
                <a:ea typeface="+mn-ea"/>
                <a:cs typeface="+mn-cs"/>
              </a:rPr>
              <a:t>optimization</a:t>
            </a:r>
            <a:r>
              <a:rPr lang="zh-CN" alt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problem can be efficiently solved in a few seconds.</a:t>
            </a:r>
          </a:p>
        </p:txBody>
      </p:sp>
      <p:sp>
        <p:nvSpPr>
          <p:cNvPr id="4" name="Slide Number Placeholder 3"/>
          <p:cNvSpPr>
            <a:spLocks noGrp="1"/>
          </p:cNvSpPr>
          <p:nvPr>
            <p:ph type="sldNum" sz="quarter" idx="5"/>
          </p:nvPr>
        </p:nvSpPr>
        <p:spPr/>
        <p:txBody>
          <a:bodyPr/>
          <a:lstStyle/>
          <a:p>
            <a:fld id="{0D8FE352-DBA4-F743-803C-71E7D95CB90C}" type="slidenum">
              <a:rPr lang="en-US" smtClean="0"/>
              <a:t>11</a:t>
            </a:fld>
            <a:endParaRPr lang="en-US"/>
          </a:p>
        </p:txBody>
      </p:sp>
    </p:spTree>
    <p:extLst>
      <p:ext uri="{BB962C8B-B14F-4D97-AF65-F5344CB8AC3E}">
        <p14:creationId xmlns:p14="http://schemas.microsoft.com/office/powerpoint/2010/main" val="20221697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We use an iterative approach to solve this optimization problem.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F</a:t>
            </a:r>
            <a:r>
              <a:rPr lang="en-US" altLang="zh-CN" sz="1200" b="0" i="0" u="none" strike="noStrike" kern="1200" dirty="0">
                <a:solidFill>
                  <a:schemeClr val="tx1"/>
                </a:solidFill>
                <a:effectLst/>
                <a:latin typeface="+mn-lt"/>
                <a:ea typeface="+mn-ea"/>
                <a:cs typeface="+mn-cs"/>
              </a:rPr>
              <a:t>irst,</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we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use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the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vertex</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position</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of</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the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convex</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hull</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produced</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using</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Tan’s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method</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the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initial</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vertex</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position</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of</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our</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polyhedron.</a:t>
            </a: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dirty="0">
                <a:solidFill>
                  <a:schemeClr val="tx1"/>
                </a:solidFill>
                <a:effectLst/>
                <a:latin typeface="+mn-lt"/>
                <a:ea typeface="+mn-ea"/>
                <a:cs typeface="+mn-cs"/>
              </a:rPr>
              <a:t>Then</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we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start</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the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optimization,</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each</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time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we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only</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select</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one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vertex</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to</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optimize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and</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keep</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all</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other</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vertices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fixed.</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(To</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reduce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search</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space,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we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restrict</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the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vertex</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v</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to</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be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on</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the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line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where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its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corresponding</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center</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point</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are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located)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dirty="0">
                <a:solidFill>
                  <a:schemeClr val="tx1"/>
                </a:solidFill>
                <a:effectLst/>
                <a:latin typeface="+mn-lt"/>
                <a:ea typeface="+mn-ea"/>
                <a:cs typeface="+mn-cs"/>
              </a:rPr>
              <a:t>In</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this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way,</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we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cycle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through</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all</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vertices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until</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convergence.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The </a:t>
            </a:r>
            <a:r>
              <a:rPr lang="en-US" altLang="zh-CN" sz="1200" b="0" i="0" u="none" strike="noStrike" kern="1200" dirty="0">
                <a:solidFill>
                  <a:schemeClr val="tx1"/>
                </a:solidFill>
                <a:effectLst/>
                <a:latin typeface="+mn-lt"/>
                <a:ea typeface="+mn-ea"/>
                <a:cs typeface="+mn-cs"/>
              </a:rPr>
              <a:t>optimization</a:t>
            </a:r>
            <a:r>
              <a:rPr lang="zh-CN" alt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problem can be efficiently solved in a few seconds.</a:t>
            </a:r>
          </a:p>
        </p:txBody>
      </p:sp>
      <p:sp>
        <p:nvSpPr>
          <p:cNvPr id="4" name="Slide Number Placeholder 3"/>
          <p:cNvSpPr>
            <a:spLocks noGrp="1"/>
          </p:cNvSpPr>
          <p:nvPr>
            <p:ph type="sldNum" sz="quarter" idx="5"/>
          </p:nvPr>
        </p:nvSpPr>
        <p:spPr/>
        <p:txBody>
          <a:bodyPr/>
          <a:lstStyle/>
          <a:p>
            <a:fld id="{0D8FE352-DBA4-F743-803C-71E7D95CB90C}" type="slidenum">
              <a:rPr lang="en-US" smtClean="0"/>
              <a:t>12</a:t>
            </a:fld>
            <a:endParaRPr lang="en-US"/>
          </a:p>
        </p:txBody>
      </p:sp>
    </p:spTree>
    <p:extLst>
      <p:ext uri="{BB962C8B-B14F-4D97-AF65-F5344CB8AC3E}">
        <p14:creationId xmlns:p14="http://schemas.microsoft.com/office/powerpoint/2010/main" val="21119258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We use an iterative approach to solve this optimization problem.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F</a:t>
            </a:r>
            <a:r>
              <a:rPr lang="en-US" altLang="zh-CN" sz="1200" b="0" i="0" u="none" strike="noStrike" kern="1200" dirty="0">
                <a:solidFill>
                  <a:schemeClr val="tx1"/>
                </a:solidFill>
                <a:effectLst/>
                <a:latin typeface="+mn-lt"/>
                <a:ea typeface="+mn-ea"/>
                <a:cs typeface="+mn-cs"/>
              </a:rPr>
              <a:t>irst,</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we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use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the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vertex</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position</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of</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the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convex</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hull</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produced</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using</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Tan’s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method</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the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initial</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vertex</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position</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of</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our</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polyhedron.</a:t>
            </a: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dirty="0">
                <a:solidFill>
                  <a:schemeClr val="tx1"/>
                </a:solidFill>
                <a:effectLst/>
                <a:latin typeface="+mn-lt"/>
                <a:ea typeface="+mn-ea"/>
                <a:cs typeface="+mn-cs"/>
              </a:rPr>
              <a:t>Then</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we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start</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the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optimization,</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each</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time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we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only</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select</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one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vertex</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to</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optimize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and</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keep</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all</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other</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vertices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fixed.</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(To</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reduce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search</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space,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we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restrict</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the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vertex</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v</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to</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be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on</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the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line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where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its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corresponding</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center</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point</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are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located)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dirty="0">
                <a:solidFill>
                  <a:schemeClr val="tx1"/>
                </a:solidFill>
                <a:effectLst/>
                <a:latin typeface="+mn-lt"/>
                <a:ea typeface="+mn-ea"/>
                <a:cs typeface="+mn-cs"/>
              </a:rPr>
              <a:t>In</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this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way,</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we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cycle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through</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all</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vertices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until</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convergence.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The </a:t>
            </a:r>
            <a:r>
              <a:rPr lang="en-US" altLang="zh-CN" sz="1200" b="0" i="0" u="none" strike="noStrike" kern="1200" dirty="0">
                <a:solidFill>
                  <a:schemeClr val="tx1"/>
                </a:solidFill>
                <a:effectLst/>
                <a:latin typeface="+mn-lt"/>
                <a:ea typeface="+mn-ea"/>
                <a:cs typeface="+mn-cs"/>
              </a:rPr>
              <a:t>optimization</a:t>
            </a:r>
            <a:r>
              <a:rPr lang="zh-CN" alt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problem can be efficiently solved in a few seconds.</a:t>
            </a:r>
          </a:p>
        </p:txBody>
      </p:sp>
      <p:sp>
        <p:nvSpPr>
          <p:cNvPr id="4" name="Slide Number Placeholder 3"/>
          <p:cNvSpPr>
            <a:spLocks noGrp="1"/>
          </p:cNvSpPr>
          <p:nvPr>
            <p:ph type="sldNum" sz="quarter" idx="5"/>
          </p:nvPr>
        </p:nvSpPr>
        <p:spPr/>
        <p:txBody>
          <a:bodyPr/>
          <a:lstStyle/>
          <a:p>
            <a:fld id="{0D8FE352-DBA4-F743-803C-71E7D95CB90C}" type="slidenum">
              <a:rPr lang="en-US" smtClean="0"/>
              <a:t>13</a:t>
            </a:fld>
            <a:endParaRPr lang="en-US"/>
          </a:p>
        </p:txBody>
      </p:sp>
    </p:spTree>
    <p:extLst>
      <p:ext uri="{BB962C8B-B14F-4D97-AF65-F5344CB8AC3E}">
        <p14:creationId xmlns:p14="http://schemas.microsoft.com/office/powerpoint/2010/main" val="41141567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We use an iterative approach to solve this optimization problem.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F</a:t>
            </a:r>
            <a:r>
              <a:rPr lang="en-US" altLang="zh-CN" sz="1200" b="0" i="0" u="none" strike="noStrike" kern="1200" dirty="0">
                <a:solidFill>
                  <a:schemeClr val="tx1"/>
                </a:solidFill>
                <a:effectLst/>
                <a:latin typeface="+mn-lt"/>
                <a:ea typeface="+mn-ea"/>
                <a:cs typeface="+mn-cs"/>
              </a:rPr>
              <a:t>irst,</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we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use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the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vertex</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position</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of</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the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convex</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hull</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produced</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using</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Tan’s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method</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the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initial</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vertex</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position</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of</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our</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polyhedron.</a:t>
            </a: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dirty="0">
                <a:solidFill>
                  <a:schemeClr val="tx1"/>
                </a:solidFill>
                <a:effectLst/>
                <a:latin typeface="+mn-lt"/>
                <a:ea typeface="+mn-ea"/>
                <a:cs typeface="+mn-cs"/>
              </a:rPr>
              <a:t>Then</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we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start</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the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optimization,</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each</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time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we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only</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select</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one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vertex</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to</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optimize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and</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keep</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all</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other</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vertices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fixed.</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(To</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reduce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search</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space,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we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restrict</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the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vertex</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v</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to</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be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on</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the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line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where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its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corresponding</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center</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point</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are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located)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dirty="0">
                <a:solidFill>
                  <a:schemeClr val="tx1"/>
                </a:solidFill>
                <a:effectLst/>
                <a:latin typeface="+mn-lt"/>
                <a:ea typeface="+mn-ea"/>
                <a:cs typeface="+mn-cs"/>
              </a:rPr>
              <a:t>In</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this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way,</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we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cycle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through</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all</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vertices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until</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convergence.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The </a:t>
            </a:r>
            <a:r>
              <a:rPr lang="en-US" altLang="zh-CN" sz="1200" b="0" i="0" u="none" strike="noStrike" kern="1200" dirty="0">
                <a:solidFill>
                  <a:schemeClr val="tx1"/>
                </a:solidFill>
                <a:effectLst/>
                <a:latin typeface="+mn-lt"/>
                <a:ea typeface="+mn-ea"/>
                <a:cs typeface="+mn-cs"/>
              </a:rPr>
              <a:t>optimization</a:t>
            </a:r>
            <a:r>
              <a:rPr lang="zh-CN" alt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problem can be efficiently solved in a few seconds.</a:t>
            </a:r>
          </a:p>
        </p:txBody>
      </p:sp>
      <p:sp>
        <p:nvSpPr>
          <p:cNvPr id="4" name="Slide Number Placeholder 3"/>
          <p:cNvSpPr>
            <a:spLocks noGrp="1"/>
          </p:cNvSpPr>
          <p:nvPr>
            <p:ph type="sldNum" sz="quarter" idx="5"/>
          </p:nvPr>
        </p:nvSpPr>
        <p:spPr/>
        <p:txBody>
          <a:bodyPr/>
          <a:lstStyle/>
          <a:p>
            <a:fld id="{0D8FE352-DBA4-F743-803C-71E7D95CB90C}" type="slidenum">
              <a:rPr lang="en-US" smtClean="0"/>
              <a:t>14</a:t>
            </a:fld>
            <a:endParaRPr lang="en-US"/>
          </a:p>
        </p:txBody>
      </p:sp>
    </p:spTree>
    <p:extLst>
      <p:ext uri="{BB962C8B-B14F-4D97-AF65-F5344CB8AC3E}">
        <p14:creationId xmlns:p14="http://schemas.microsoft.com/office/powerpoint/2010/main" val="11407510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second improvement is to speed up the layer decomposition process.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In Tan et al. 2017, they propose both the optimization-based and interpolation based approaches. </a:t>
            </a:r>
          </a:p>
          <a:p>
            <a:r>
              <a:rPr lang="en-US" sz="1200" b="0" i="0" u="none" strike="noStrike" kern="1200" dirty="0">
                <a:solidFill>
                  <a:schemeClr val="tx1"/>
                </a:solidFill>
                <a:effectLst/>
                <a:latin typeface="+mn-lt"/>
                <a:ea typeface="+mn-ea"/>
                <a:cs typeface="+mn-cs"/>
              </a:rPr>
              <a:t>Optimization-based approaches could produce visually pleasing and smooth layers, however, they are very slow, usually take minutes to even hours for a single image. The interpolation method is fast and produces sparse layer opacities , however, it has only </a:t>
            </a:r>
            <a:r>
              <a:rPr lang="en-US" sz="1200" b="0" i="1" u="sng" strike="noStrike" kern="1200" dirty="0">
                <a:solidFill>
                  <a:schemeClr val="tx1"/>
                </a:solidFill>
                <a:effectLst/>
                <a:latin typeface="+mn-lt"/>
                <a:ea typeface="+mn-ea"/>
                <a:cs typeface="+mn-cs"/>
              </a:rPr>
              <a:t>C</a:t>
            </a:r>
            <a:r>
              <a:rPr lang="en-US" sz="1200" b="0" i="0" u="sng" strike="noStrike" kern="1200" dirty="0">
                <a:solidFill>
                  <a:schemeClr val="tx1"/>
                </a:solidFill>
                <a:effectLst/>
                <a:latin typeface="+mn-lt"/>
                <a:ea typeface="+mn-ea"/>
                <a:cs typeface="+mn-cs"/>
              </a:rPr>
              <a:t>0 continuity and easily produces speckling artifacts during recoloring.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In Tan et al. 2018, they propose the RGBXY method , which  extends the idea of interpolation to the 5D RGBXY space. Its interpolation is also fast, and its results are much more smooth, however, it requires a preprocessing step to construct a 5D convex hull for each image, which take minutes and gigabytes memories to process a single image with megapixels.</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Therefore, the limitations of these approaches motivated us to find a new approach for layer decomposition.</a:t>
            </a:r>
          </a:p>
          <a:p>
            <a:endParaRPr lang="en-US" dirty="0"/>
          </a:p>
          <a:p>
            <a:endParaRPr lang="en-US" dirty="0"/>
          </a:p>
        </p:txBody>
      </p:sp>
      <p:sp>
        <p:nvSpPr>
          <p:cNvPr id="4" name="Slide Number Placeholder 3"/>
          <p:cNvSpPr>
            <a:spLocks noGrp="1"/>
          </p:cNvSpPr>
          <p:nvPr>
            <p:ph type="sldNum" sz="quarter" idx="5"/>
          </p:nvPr>
        </p:nvSpPr>
        <p:spPr/>
        <p:txBody>
          <a:bodyPr/>
          <a:lstStyle/>
          <a:p>
            <a:fld id="{0D8FE352-DBA4-F743-803C-71E7D95CB90C}" type="slidenum">
              <a:rPr lang="en-US" smtClean="0"/>
              <a:t>15</a:t>
            </a:fld>
            <a:endParaRPr lang="en-US"/>
          </a:p>
        </p:txBody>
      </p:sp>
    </p:spTree>
    <p:extLst>
      <p:ext uri="{BB962C8B-B14F-4D97-AF65-F5344CB8AC3E}">
        <p14:creationId xmlns:p14="http://schemas.microsoft.com/office/powerpoint/2010/main" val="3957982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Based on the fact that any colors inside the polyhedron could be expressed as a linear interpolation of polyhedron vertices.</a:t>
            </a:r>
          </a:p>
          <a:p>
            <a:r>
              <a:rPr lang="en-US" sz="1200" b="0" i="0" u="none" strike="noStrike" kern="1200" dirty="0">
                <a:solidFill>
                  <a:schemeClr val="tx1"/>
                </a:solidFill>
                <a:effectLst/>
                <a:latin typeface="+mn-lt"/>
                <a:ea typeface="+mn-ea"/>
                <a:cs typeface="+mn-cs"/>
              </a:rPr>
              <a:t>We propose using MVCs(mean value coordinate) </a:t>
            </a:r>
          </a:p>
          <a:p>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MVCs have analytic formulas and could be computed efficiently.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The mathematical properties of MVCs also ensure that they are continuous anywhere and are smooth inside the polyhedron.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Therefore, MVC based decomposition is more efficient without precomputations and produces spatially smoother layers.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8FE352-DBA4-F743-803C-71E7D95CB90C}" type="slidenum">
              <a:rPr lang="en-US" smtClean="0"/>
              <a:t>16</a:t>
            </a:fld>
            <a:endParaRPr lang="en-US"/>
          </a:p>
        </p:txBody>
      </p:sp>
    </p:spTree>
    <p:extLst>
      <p:ext uri="{BB962C8B-B14F-4D97-AF65-F5344CB8AC3E}">
        <p14:creationId xmlns:p14="http://schemas.microsoft.com/office/powerpoint/2010/main" val="18170936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b="0" i="0" u="none" strike="noStrike" kern="1200" dirty="0">
                <a:solidFill>
                  <a:schemeClr val="tx1"/>
                </a:solidFill>
                <a:effectLst/>
                <a:latin typeface="+mn-lt"/>
                <a:ea typeface="+mn-ea"/>
                <a:cs typeface="+mn-cs"/>
              </a:rPr>
              <a:t>Here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are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our</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results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and</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comparisons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with</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previous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method.</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Note that we have made improvements on two components. One is an improved geometric palette extraction approach</a:t>
            </a:r>
          </a:p>
          <a:p>
            <a:r>
              <a:rPr lang="en-US" sz="1200" b="0" i="0" u="none" strike="noStrike" kern="1200" dirty="0">
                <a:solidFill>
                  <a:schemeClr val="tx1"/>
                </a:solidFill>
                <a:effectLst/>
                <a:latin typeface="+mn-lt"/>
                <a:ea typeface="+mn-ea"/>
                <a:cs typeface="+mn-cs"/>
              </a:rPr>
              <a:t>the other is MVC-based layer decomposition.</a:t>
            </a:r>
          </a:p>
          <a:p>
            <a:endParaRPr lang="en-US" altLang="zh-CN"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We further </a:t>
            </a:r>
            <a:r>
              <a:rPr lang="en-US" sz="1200" b="0" i="0" u="none" strike="noStrike" kern="1200" dirty="0" err="1">
                <a:solidFill>
                  <a:schemeClr val="tx1"/>
                </a:solidFill>
                <a:effectLst/>
                <a:latin typeface="+mn-lt"/>
                <a:ea typeface="+mn-ea"/>
                <a:cs typeface="+mn-cs"/>
              </a:rPr>
              <a:t>sepr</a:t>
            </a:r>
            <a:r>
              <a:rPr lang="en-US" altLang="zh-CN" sz="1200" b="0" i="0" u="none" strike="noStrike" kern="1200" dirty="0" err="1">
                <a:solidFill>
                  <a:schemeClr val="tx1"/>
                </a:solidFill>
                <a:effectLst/>
                <a:latin typeface="+mn-lt"/>
                <a:ea typeface="+mn-ea"/>
                <a:cs typeface="+mn-cs"/>
              </a:rPr>
              <a:t>a</a:t>
            </a:r>
            <a:r>
              <a:rPr lang="en-US" sz="1200" b="0" i="0" u="none" strike="noStrike" kern="1200" dirty="0" err="1">
                <a:solidFill>
                  <a:schemeClr val="tx1"/>
                </a:solidFill>
                <a:effectLst/>
                <a:latin typeface="+mn-lt"/>
                <a:ea typeface="+mn-ea"/>
                <a:cs typeface="+mn-cs"/>
              </a:rPr>
              <a:t>tely</a:t>
            </a:r>
            <a:r>
              <a:rPr lang="en-US" sz="1200" b="0" i="0" u="none" strike="noStrike" kern="1200" dirty="0">
                <a:solidFill>
                  <a:schemeClr val="tx1"/>
                </a:solidFill>
                <a:effectLst/>
                <a:latin typeface="+mn-lt"/>
                <a:ea typeface="+mn-ea"/>
                <a:cs typeface="+mn-cs"/>
              </a:rPr>
              <a:t> assess these two components.</a:t>
            </a:r>
          </a:p>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8FE352-DBA4-F743-803C-71E7D95CB90C}" type="slidenum">
              <a:rPr lang="en-US" smtClean="0"/>
              <a:t>17</a:t>
            </a:fld>
            <a:endParaRPr lang="en-US"/>
          </a:p>
        </p:txBody>
      </p:sp>
    </p:spTree>
    <p:extLst>
      <p:ext uri="{BB962C8B-B14F-4D97-AF65-F5344CB8AC3E}">
        <p14:creationId xmlns:p14="http://schemas.microsoft.com/office/powerpoint/2010/main" val="3063750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We can see that the </a:t>
            </a:r>
            <a:r>
              <a:rPr lang="en-US" altLang="zh-CN" sz="1200" b="0" i="0" u="none" strike="noStrike" kern="1200" dirty="0">
                <a:solidFill>
                  <a:schemeClr val="tx1"/>
                </a:solidFill>
                <a:effectLst/>
                <a:latin typeface="+mn-lt"/>
                <a:ea typeface="+mn-ea"/>
                <a:cs typeface="+mn-cs"/>
              </a:rPr>
              <a:t>RGBXY</a:t>
            </a:r>
            <a:r>
              <a:rPr lang="zh-CN" alt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method may easily lead to 'color bleeding' artifacts. since its palette colors are usually far from existing colors and are less representative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example —— </a:t>
            </a:r>
            <a:r>
              <a:rPr lang="en-US" sz="1200" b="0" i="0" u="none" strike="noStrike" kern="1200" dirty="0" err="1">
                <a:solidFill>
                  <a:schemeClr val="tx1"/>
                </a:solidFill>
                <a:effectLst/>
                <a:latin typeface="+mn-lt"/>
                <a:ea typeface="+mn-ea"/>
                <a:cs typeface="+mn-cs"/>
              </a:rPr>
              <a:t>poscard</a:t>
            </a:r>
            <a:endParaRPr lang="en-US" sz="1200" b="0" i="0" u="none" strike="noStrike" kern="1200" dirty="0">
              <a:solidFill>
                <a:schemeClr val="tx1"/>
              </a:solidFill>
              <a:effectLst/>
              <a:latin typeface="+mn-lt"/>
              <a:ea typeface="+mn-ea"/>
              <a:cs typeface="+mn-cs"/>
            </a:endParaRPr>
          </a:p>
          <a:p>
            <a:pPr lvl="1"/>
            <a:r>
              <a:rPr lang="en-US" sz="1200" b="0" i="0" u="none" strike="noStrike" kern="1200" dirty="0">
                <a:solidFill>
                  <a:schemeClr val="tx1"/>
                </a:solidFill>
                <a:effectLst/>
                <a:latin typeface="+mn-lt"/>
                <a:ea typeface="+mn-ea"/>
                <a:cs typeface="+mn-cs"/>
              </a:rPr>
              <a:t>changing the color of a yellow envelope leads to an apparent change of another red envelope</a:t>
            </a:r>
          </a:p>
          <a:p>
            <a:r>
              <a:rPr lang="en-US" sz="1200" b="0" i="0" u="none" strike="noStrike" kern="1200" dirty="0">
                <a:solidFill>
                  <a:schemeClr val="tx1"/>
                </a:solidFill>
                <a:effectLst/>
                <a:latin typeface="+mn-lt"/>
                <a:ea typeface="+mn-ea"/>
                <a:cs typeface="+mn-cs"/>
              </a:rPr>
              <a:t>example —— surf</a:t>
            </a:r>
          </a:p>
          <a:p>
            <a:pPr lvl="1"/>
            <a:r>
              <a:rPr lang="en-US" sz="1200" b="0" i="0" u="none" strike="noStrike" kern="1200" dirty="0">
                <a:solidFill>
                  <a:schemeClr val="tx1"/>
                </a:solidFill>
                <a:effectLst/>
                <a:latin typeface="+mn-lt"/>
                <a:ea typeface="+mn-ea"/>
                <a:cs typeface="+mn-cs"/>
              </a:rPr>
              <a:t>changing the color of the surfboard leads to a large scale of background change. </a:t>
            </a:r>
          </a:p>
          <a:p>
            <a:pPr lvl="1"/>
            <a:r>
              <a:rPr lang="en-US" sz="1200" b="0" i="0" u="none" strike="noStrike" kern="1200" dirty="0">
                <a:solidFill>
                  <a:schemeClr val="tx1"/>
                </a:solidFill>
                <a:effectLst/>
                <a:latin typeface="+mn-lt"/>
                <a:ea typeface="+mn-ea"/>
                <a:cs typeface="+mn-cs"/>
              </a:rPr>
              <a:t>in contrast our palette extraction method produces desirable recoloring results.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D8FE352-DBA4-F743-803C-71E7D95CB90C}" type="slidenum">
              <a:rPr lang="en-US" smtClean="0"/>
              <a:t>18</a:t>
            </a:fld>
            <a:endParaRPr lang="en-US"/>
          </a:p>
        </p:txBody>
      </p:sp>
    </p:spTree>
    <p:extLst>
      <p:ext uri="{BB962C8B-B14F-4D97-AF65-F5344CB8AC3E}">
        <p14:creationId xmlns:p14="http://schemas.microsoft.com/office/powerpoint/2010/main" val="18247419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We can see that the convex hull-based method may easily lead to 'color bleeding' artifacts. since its palette colors are usually far from existing colors and are less representative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example —— </a:t>
            </a:r>
            <a:r>
              <a:rPr lang="en-US" sz="1200" b="0" i="0" u="none" strike="noStrike" kern="1200" dirty="0" err="1">
                <a:solidFill>
                  <a:schemeClr val="tx1"/>
                </a:solidFill>
                <a:effectLst/>
                <a:latin typeface="+mn-lt"/>
                <a:ea typeface="+mn-ea"/>
                <a:cs typeface="+mn-cs"/>
              </a:rPr>
              <a:t>poscard</a:t>
            </a:r>
            <a:endParaRPr lang="en-US" sz="1200" b="0" i="0" u="none" strike="noStrike" kern="1200" dirty="0">
              <a:solidFill>
                <a:schemeClr val="tx1"/>
              </a:solidFill>
              <a:effectLst/>
              <a:latin typeface="+mn-lt"/>
              <a:ea typeface="+mn-ea"/>
              <a:cs typeface="+mn-cs"/>
            </a:endParaRPr>
          </a:p>
          <a:p>
            <a:pPr lvl="1"/>
            <a:r>
              <a:rPr lang="en-US" sz="1200" b="0" i="0" u="none" strike="noStrike" kern="1200" dirty="0">
                <a:solidFill>
                  <a:schemeClr val="tx1"/>
                </a:solidFill>
                <a:effectLst/>
                <a:latin typeface="+mn-lt"/>
                <a:ea typeface="+mn-ea"/>
                <a:cs typeface="+mn-cs"/>
              </a:rPr>
              <a:t>changing the color of a yellow envelope leads to an apparent change of another red envelope</a:t>
            </a:r>
          </a:p>
          <a:p>
            <a:r>
              <a:rPr lang="en-US" sz="1200" b="0" i="0" u="none" strike="noStrike" kern="1200" dirty="0">
                <a:solidFill>
                  <a:schemeClr val="tx1"/>
                </a:solidFill>
                <a:effectLst/>
                <a:latin typeface="+mn-lt"/>
                <a:ea typeface="+mn-ea"/>
                <a:cs typeface="+mn-cs"/>
              </a:rPr>
              <a:t>example —— surf</a:t>
            </a:r>
          </a:p>
          <a:p>
            <a:pPr lvl="1"/>
            <a:r>
              <a:rPr lang="en-US" sz="1200" b="0" i="0" u="none" strike="noStrike" kern="1200" dirty="0">
                <a:solidFill>
                  <a:schemeClr val="tx1"/>
                </a:solidFill>
                <a:effectLst/>
                <a:latin typeface="+mn-lt"/>
                <a:ea typeface="+mn-ea"/>
                <a:cs typeface="+mn-cs"/>
              </a:rPr>
              <a:t>changing the color of the surfboard leads to a large scale of background change. </a:t>
            </a:r>
          </a:p>
          <a:p>
            <a:pPr lvl="1"/>
            <a:r>
              <a:rPr lang="en-US" sz="1200" b="0" i="0" u="none" strike="noStrike" kern="1200" dirty="0">
                <a:solidFill>
                  <a:schemeClr val="tx1"/>
                </a:solidFill>
                <a:effectLst/>
                <a:latin typeface="+mn-lt"/>
                <a:ea typeface="+mn-ea"/>
                <a:cs typeface="+mn-cs"/>
              </a:rPr>
              <a:t>in contrast our palette extraction method produces desirable recoloring results.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D8FE352-DBA4-F743-803C-71E7D95CB90C}" type="slidenum">
              <a:rPr lang="en-US" smtClean="0"/>
              <a:t>19</a:t>
            </a:fld>
            <a:endParaRPr lang="en-US"/>
          </a:p>
        </p:txBody>
      </p:sp>
    </p:spTree>
    <p:extLst>
      <p:ext uri="{BB962C8B-B14F-4D97-AF65-F5344CB8AC3E}">
        <p14:creationId xmlns:p14="http://schemas.microsoft.com/office/powerpoint/2010/main" val="4129494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Image editing </a:t>
            </a:r>
            <a:r>
              <a:rPr lang="en-US" sz="1200" kern="1200" dirty="0" err="1">
                <a:solidFill>
                  <a:schemeClr val="tx1"/>
                </a:solidFill>
                <a:effectLst/>
                <a:latin typeface="+mn-lt"/>
                <a:ea typeface="+mn-ea"/>
                <a:cs typeface="+mn-cs"/>
              </a:rPr>
              <a:t>softwares</a:t>
            </a:r>
            <a:r>
              <a:rPr lang="en-US" sz="1200" kern="1200" dirty="0">
                <a:solidFill>
                  <a:schemeClr val="tx1"/>
                </a:solidFill>
                <a:effectLst/>
                <a:latin typeface="+mn-lt"/>
                <a:ea typeface="+mn-ea"/>
                <a:cs typeface="+mn-cs"/>
              </a:rPr>
              <a:t> like photoshop usually use a data structure called “layer” to help image editing.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When layers are not given, we may want to decompose an image into a set of layers to make it more editable.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Here, we reversely decompose the image to a color palette and their corresponding mixing weight layers.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Formally speaking, our input is an RGB image 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Our output is a color palette V ,</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color</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palette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is</a:t>
            </a:r>
            <a:r>
              <a:rPr lang="zh-CN" alt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a small set of colors</a:t>
            </a:r>
            <a:r>
              <a:rPr lang="en-US" altLang="zh-CN" sz="1200" b="0" i="0" u="none" strike="noStrike" kern="1200" dirty="0">
                <a:solidFill>
                  <a:schemeClr val="tx1"/>
                </a:solidFill>
                <a:effectLst/>
                <a:latin typeface="+mn-lt"/>
                <a:ea typeface="+mn-ea"/>
                <a:cs typeface="+mn-cs"/>
              </a:rPr>
              <a:t>,</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which</a:t>
            </a:r>
            <a:r>
              <a:rPr lang="zh-CN" alt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represen</a:t>
            </a:r>
            <a:r>
              <a:rPr lang="en-US" altLang="zh-CN" sz="1200" b="0" i="0" u="none" strike="noStrike" kern="1200" dirty="0">
                <a:solidFill>
                  <a:schemeClr val="tx1"/>
                </a:solidFill>
                <a:effectLst/>
                <a:latin typeface="+mn-lt"/>
                <a:ea typeface="+mn-ea"/>
                <a:cs typeface="+mn-cs"/>
              </a:rPr>
              <a:t>ts</a:t>
            </a:r>
            <a:r>
              <a:rPr 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image</a:t>
            </a:r>
            <a:r>
              <a:rPr lang="en-US" sz="1200" b="0" i="0" u="none" strike="noStrike" kern="1200" dirty="0">
                <a:solidFill>
                  <a:schemeClr val="tx1"/>
                </a:solidFill>
                <a:effectLst/>
                <a:latin typeface="+mn-lt"/>
                <a:ea typeface="+mn-ea"/>
                <a:cs typeface="+mn-cs"/>
              </a:rPr>
              <a:t> color distribution.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then, we</a:t>
            </a:r>
            <a:r>
              <a:rPr lang="zh-CN" alt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decompose the image into a set of additive layers</a:t>
            </a:r>
            <a:r>
              <a:rPr lang="en-US" altLang="zh-CN" sz="1200" b="0" i="0" u="none" strike="noStrike" kern="1200" dirty="0">
                <a:solidFill>
                  <a:schemeClr val="tx1"/>
                </a:solidFill>
                <a:effectLst/>
                <a:latin typeface="+mn-lt"/>
                <a:ea typeface="+mn-ea"/>
                <a:cs typeface="+mn-cs"/>
              </a:rPr>
              <a:t>.</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E</a:t>
            </a:r>
            <a:r>
              <a:rPr lang="en-US" sz="1200" b="0" i="0" u="none" strike="noStrike" kern="1200" dirty="0">
                <a:solidFill>
                  <a:schemeClr val="tx1"/>
                </a:solidFill>
                <a:effectLst/>
                <a:latin typeface="+mn-lt"/>
                <a:ea typeface="+mn-ea"/>
                <a:cs typeface="+mn-cs"/>
              </a:rPr>
              <a:t>ach layer is an opacity map modulated by a corresponding palette color.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The relationship is modeled by the following equations.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(each pixel color is equal to the sum of palette colors weighted by the corresponding layer opacities.</a:t>
            </a:r>
            <a:r>
              <a:rPr lang="en-US" sz="1200" kern="1200" dirty="0">
                <a:solidFill>
                  <a:schemeClr val="tx1"/>
                </a:solidFill>
                <a:effectLst/>
                <a:latin typeface="+mn-lt"/>
                <a:ea typeface="+mn-ea"/>
                <a:cs typeface="+mn-cs"/>
              </a:rPr>
              <a:t> Besides, the opacities over all layers are constraint to sum to one</a:t>
            </a:r>
            <a:r>
              <a:rPr lang="en-US" sz="1200" b="0" i="0" u="none" strike="noStrike" kern="1200" dirty="0">
                <a:solidFill>
                  <a:schemeClr val="tx1"/>
                </a:solidFill>
                <a:effectLst/>
                <a:latin typeface="+mn-lt"/>
                <a:ea typeface="+mn-ea"/>
                <a:cs typeface="+mn-cs"/>
              </a:rPr>
              <a:t>) In</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this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way,</a:t>
            </a:r>
            <a:r>
              <a:rPr lang="zh-CN" alt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we can easily </a:t>
            </a:r>
            <a:r>
              <a:rPr lang="en-US" altLang="zh-CN" sz="1200" b="0" i="0" u="none" strike="noStrike" kern="1200" dirty="0">
                <a:solidFill>
                  <a:schemeClr val="tx1"/>
                </a:solidFill>
                <a:effectLst/>
                <a:latin typeface="+mn-lt"/>
                <a:ea typeface="+mn-ea"/>
                <a:cs typeface="+mn-cs"/>
              </a:rPr>
              <a:t>recolor</a:t>
            </a:r>
            <a:r>
              <a:rPr lang="en-US" sz="1200" b="0" i="0" u="none" strike="noStrike" kern="1200" dirty="0">
                <a:solidFill>
                  <a:schemeClr val="tx1"/>
                </a:solidFill>
                <a:effectLst/>
                <a:latin typeface="+mn-lt"/>
                <a:ea typeface="+mn-ea"/>
                <a:cs typeface="+mn-cs"/>
              </a:rPr>
              <a:t> the image by modifying its palette colors.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This is a under constrained problem, since unknown variable number is much larger than known equation numbers.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D8FE352-DBA4-F743-803C-71E7D95CB90C}" type="slidenum">
              <a:rPr lang="en-US" smtClean="0"/>
              <a:t>2</a:t>
            </a:fld>
            <a:endParaRPr lang="en-US"/>
          </a:p>
        </p:txBody>
      </p:sp>
    </p:spTree>
    <p:extLst>
      <p:ext uri="{BB962C8B-B14F-4D97-AF65-F5344CB8AC3E}">
        <p14:creationId xmlns:p14="http://schemas.microsoft.com/office/powerpoint/2010/main" val="19053529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b="0" i="0" u="none" strike="noStrike" kern="1200" dirty="0">
                <a:solidFill>
                  <a:schemeClr val="tx1"/>
                </a:solidFill>
                <a:effectLst/>
                <a:latin typeface="+mn-lt"/>
                <a:ea typeface="+mn-ea"/>
                <a:cs typeface="+mn-cs"/>
              </a:rPr>
              <a:t>Second</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is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our</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comparisons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on</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Layer</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Decomposition.</a:t>
            </a: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MVC-based decomposition method (ASAP approach [TLG17]) the RGB optimization approach [TLG 17] and the RGBXY approach TEG18 —— same palette extraction method </a:t>
            </a:r>
          </a:p>
          <a:p>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1. from the results, we could find that all other approaches are likely to produce artifacts in areas where colors are slowly changing such as sky fogs and soft shadow areas. </a:t>
            </a:r>
          </a:p>
          <a:p>
            <a:r>
              <a:rPr lang="en-US" dirty="0"/>
              <a:t>2. </a:t>
            </a:r>
            <a:r>
              <a:rPr lang="en-US" sz="1200" b="0" i="0" u="none" strike="noStrike" kern="1200" dirty="0">
                <a:solidFill>
                  <a:schemeClr val="tx1"/>
                </a:solidFill>
                <a:effectLst/>
                <a:latin typeface="+mn-lt"/>
                <a:ea typeface="+mn-ea"/>
                <a:cs typeface="+mn-cs"/>
              </a:rPr>
              <a:t>The ASAP and RGB optimization approaches </a:t>
            </a:r>
            <a:r>
              <a:rPr lang="en-US" sz="1200" b="0" i="0" u="none" strike="noStrike" kern="1200" dirty="0" err="1">
                <a:solidFill>
                  <a:schemeClr val="tx1"/>
                </a:solidFill>
                <a:effectLst/>
                <a:latin typeface="+mn-lt"/>
                <a:ea typeface="+mn-ea"/>
                <a:cs typeface="+mn-cs"/>
              </a:rPr>
              <a:t>somtimes</a:t>
            </a:r>
            <a:r>
              <a:rPr lang="en-US" sz="1200" b="0" i="0" u="none" strike="noStrike" kern="1200" dirty="0">
                <a:solidFill>
                  <a:schemeClr val="tx1"/>
                </a:solidFill>
                <a:effectLst/>
                <a:latin typeface="+mn-lt"/>
                <a:ea typeface="+mn-ea"/>
                <a:cs typeface="+mn-cs"/>
              </a:rPr>
              <a:t> produce undesirable sharp boundaries. (bridge and lake images)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r>
            <a:br>
              <a:rPr lang="en-US" dirty="0"/>
            </a:br>
            <a:r>
              <a:rPr lang="en-US" dirty="0"/>
              <a:t>3. </a:t>
            </a:r>
            <a:r>
              <a:rPr lang="en-US" sz="1200" b="0" i="0" u="none" strike="noStrike" kern="1200" dirty="0">
                <a:solidFill>
                  <a:schemeClr val="tx1"/>
                </a:solidFill>
                <a:effectLst/>
                <a:latin typeface="+mn-lt"/>
                <a:ea typeface="+mn-ea"/>
                <a:cs typeface="+mn-cs"/>
              </a:rPr>
              <a:t>RGBXY approach sometimes produces artifacts like color bleeding (</a:t>
            </a:r>
            <a:r>
              <a:rPr lang="en-US" sz="1200" b="0" i="0" u="none" strike="noStrike" kern="1200" dirty="0" err="1">
                <a:solidFill>
                  <a:schemeClr val="tx1"/>
                </a:solidFill>
                <a:effectLst/>
                <a:latin typeface="+mn-lt"/>
                <a:ea typeface="+mn-ea"/>
                <a:cs typeface="+mn-cs"/>
              </a:rPr>
              <a:t>roadsigns</a:t>
            </a:r>
            <a:r>
              <a:rPr lang="en-US" sz="1200" b="0" i="0" u="none" strike="noStrike" kern="1200" dirty="0">
                <a:solidFill>
                  <a:schemeClr val="tx1"/>
                </a:solidFill>
                <a:effectLst/>
                <a:latin typeface="+mn-lt"/>
                <a:ea typeface="+mn-ea"/>
                <a:cs typeface="+mn-cs"/>
              </a:rPr>
              <a:t> the color of the road sign is changed when editing the color of sky) noises in areas with slow color changing (top right area of the lake image) soft boundaries (soft shadows in the toy image)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 </a:t>
            </a:r>
            <a:r>
              <a:rPr lang="en-US" sz="1200" b="0" i="0" u="none" strike="noStrike" kern="1200" dirty="0">
                <a:solidFill>
                  <a:schemeClr val="tx1"/>
                </a:solidFill>
                <a:effectLst/>
                <a:latin typeface="+mn-lt"/>
                <a:ea typeface="+mn-ea"/>
                <a:cs typeface="+mn-cs"/>
              </a:rPr>
              <a:t>our MVC based decomposition method consistently produces smooth and visually pleasant results/</a:t>
            </a:r>
          </a:p>
          <a:p>
            <a:endParaRPr lang="en-US" dirty="0"/>
          </a:p>
        </p:txBody>
      </p:sp>
      <p:sp>
        <p:nvSpPr>
          <p:cNvPr id="4" name="Slide Number Placeholder 3"/>
          <p:cNvSpPr>
            <a:spLocks noGrp="1"/>
          </p:cNvSpPr>
          <p:nvPr>
            <p:ph type="sldNum" sz="quarter" idx="5"/>
          </p:nvPr>
        </p:nvSpPr>
        <p:spPr/>
        <p:txBody>
          <a:bodyPr/>
          <a:lstStyle/>
          <a:p>
            <a:fld id="{0D8FE352-DBA4-F743-803C-71E7D95CB90C}" type="slidenum">
              <a:rPr lang="en-US" smtClean="0"/>
              <a:t>20</a:t>
            </a:fld>
            <a:endParaRPr lang="en-US"/>
          </a:p>
        </p:txBody>
      </p:sp>
    </p:spTree>
    <p:extLst>
      <p:ext uri="{BB962C8B-B14F-4D97-AF65-F5344CB8AC3E}">
        <p14:creationId xmlns:p14="http://schemas.microsoft.com/office/powerpoint/2010/main" val="23563216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MVC-based decomposition method (ASAP approach [TLG17]) the RGB optimization approach [TLG 17] and the RGBXY approach TEG18 —— same palette extraction method </a:t>
            </a:r>
          </a:p>
          <a:p>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1. from the results, we could find that all other approaches are likely to produce artifacts in areas where colors are slowly changing such as sky fogs and soft shadow areas. </a:t>
            </a:r>
          </a:p>
          <a:p>
            <a:r>
              <a:rPr lang="en-US" dirty="0"/>
              <a:t>2. </a:t>
            </a:r>
            <a:r>
              <a:rPr lang="en-US" sz="1200" b="0" i="0" u="none" strike="noStrike" kern="1200" dirty="0">
                <a:solidFill>
                  <a:schemeClr val="tx1"/>
                </a:solidFill>
                <a:effectLst/>
                <a:latin typeface="+mn-lt"/>
                <a:ea typeface="+mn-ea"/>
                <a:cs typeface="+mn-cs"/>
              </a:rPr>
              <a:t>The ASAP and RGB optimization approaches </a:t>
            </a:r>
            <a:r>
              <a:rPr lang="en-US" sz="1200" b="0" i="0" u="none" strike="noStrike" kern="1200" dirty="0" err="1">
                <a:solidFill>
                  <a:schemeClr val="tx1"/>
                </a:solidFill>
                <a:effectLst/>
                <a:latin typeface="+mn-lt"/>
                <a:ea typeface="+mn-ea"/>
                <a:cs typeface="+mn-cs"/>
              </a:rPr>
              <a:t>somtimes</a:t>
            </a:r>
            <a:r>
              <a:rPr lang="en-US" sz="1200" b="0" i="0" u="none" strike="noStrike" kern="1200" dirty="0">
                <a:solidFill>
                  <a:schemeClr val="tx1"/>
                </a:solidFill>
                <a:effectLst/>
                <a:latin typeface="+mn-lt"/>
                <a:ea typeface="+mn-ea"/>
                <a:cs typeface="+mn-cs"/>
              </a:rPr>
              <a:t> produce undesirable sharp boundaries. (bridge and lake images)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r>
            <a:br>
              <a:rPr lang="en-US" dirty="0"/>
            </a:br>
            <a:r>
              <a:rPr lang="en-US" dirty="0"/>
              <a:t>3. </a:t>
            </a:r>
            <a:r>
              <a:rPr lang="en-US" sz="1200" b="0" i="0" u="none" strike="noStrike" kern="1200" dirty="0">
                <a:solidFill>
                  <a:schemeClr val="tx1"/>
                </a:solidFill>
                <a:effectLst/>
                <a:latin typeface="+mn-lt"/>
                <a:ea typeface="+mn-ea"/>
                <a:cs typeface="+mn-cs"/>
              </a:rPr>
              <a:t>RGBXY approach sometimes produces artifacts like color bleeding (</a:t>
            </a:r>
            <a:r>
              <a:rPr lang="en-US" sz="1200" b="0" i="0" u="none" strike="noStrike" kern="1200" dirty="0" err="1">
                <a:solidFill>
                  <a:schemeClr val="tx1"/>
                </a:solidFill>
                <a:effectLst/>
                <a:latin typeface="+mn-lt"/>
                <a:ea typeface="+mn-ea"/>
                <a:cs typeface="+mn-cs"/>
              </a:rPr>
              <a:t>roadsigns</a:t>
            </a:r>
            <a:r>
              <a:rPr lang="en-US" sz="1200" b="0" i="0" u="none" strike="noStrike" kern="1200" dirty="0">
                <a:solidFill>
                  <a:schemeClr val="tx1"/>
                </a:solidFill>
                <a:effectLst/>
                <a:latin typeface="+mn-lt"/>
                <a:ea typeface="+mn-ea"/>
                <a:cs typeface="+mn-cs"/>
              </a:rPr>
              <a:t> the color of the road sign is changed when editing the color of sky) noises in areas with slow color changing (top right area of the lake image) soft boundaries (soft shadows in the toy image)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 </a:t>
            </a:r>
            <a:r>
              <a:rPr lang="en-US" sz="1200" b="0" i="0" u="none" strike="noStrike" kern="1200" dirty="0">
                <a:solidFill>
                  <a:schemeClr val="tx1"/>
                </a:solidFill>
                <a:effectLst/>
                <a:latin typeface="+mn-lt"/>
                <a:ea typeface="+mn-ea"/>
                <a:cs typeface="+mn-cs"/>
              </a:rPr>
              <a:t>our MVC based decomposition method consistently produces smooth and visually pleasant results/</a:t>
            </a:r>
          </a:p>
          <a:p>
            <a:endParaRPr lang="en-US" dirty="0"/>
          </a:p>
        </p:txBody>
      </p:sp>
      <p:sp>
        <p:nvSpPr>
          <p:cNvPr id="4" name="Slide Number Placeholder 3"/>
          <p:cNvSpPr>
            <a:spLocks noGrp="1"/>
          </p:cNvSpPr>
          <p:nvPr>
            <p:ph type="sldNum" sz="quarter" idx="5"/>
          </p:nvPr>
        </p:nvSpPr>
        <p:spPr/>
        <p:txBody>
          <a:bodyPr/>
          <a:lstStyle/>
          <a:p>
            <a:fld id="{0D8FE352-DBA4-F743-803C-71E7D95CB90C}" type="slidenum">
              <a:rPr lang="en-US" smtClean="0"/>
              <a:t>21</a:t>
            </a:fld>
            <a:endParaRPr lang="en-US"/>
          </a:p>
        </p:txBody>
      </p:sp>
    </p:spTree>
    <p:extLst>
      <p:ext uri="{BB962C8B-B14F-4D97-AF65-F5344CB8AC3E}">
        <p14:creationId xmlns:p14="http://schemas.microsoft.com/office/powerpoint/2010/main" val="10927271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MVC-based decomposition method (ASAP approach [TLG17]) the RGB optimization approach [TLG 17] and the RGBXY approach TEG18 —— same palette extraction method </a:t>
            </a:r>
          </a:p>
          <a:p>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1. from the results, we could find that all other approaches are likely to produce artifacts in areas where colors are slowly changing such as sky fogs and soft shadow areas. </a:t>
            </a:r>
          </a:p>
          <a:p>
            <a:r>
              <a:rPr lang="en-US" dirty="0"/>
              <a:t>2. </a:t>
            </a:r>
            <a:r>
              <a:rPr lang="en-US" sz="1200" b="0" i="0" u="none" strike="noStrike" kern="1200" dirty="0">
                <a:solidFill>
                  <a:schemeClr val="tx1"/>
                </a:solidFill>
                <a:effectLst/>
                <a:latin typeface="+mn-lt"/>
                <a:ea typeface="+mn-ea"/>
                <a:cs typeface="+mn-cs"/>
              </a:rPr>
              <a:t>The ASAP and RGB optimization approaches </a:t>
            </a:r>
            <a:r>
              <a:rPr lang="en-US" sz="1200" b="0" i="0" u="none" strike="noStrike" kern="1200" dirty="0" err="1">
                <a:solidFill>
                  <a:schemeClr val="tx1"/>
                </a:solidFill>
                <a:effectLst/>
                <a:latin typeface="+mn-lt"/>
                <a:ea typeface="+mn-ea"/>
                <a:cs typeface="+mn-cs"/>
              </a:rPr>
              <a:t>somtimes</a:t>
            </a:r>
            <a:r>
              <a:rPr lang="en-US" sz="1200" b="0" i="0" u="none" strike="noStrike" kern="1200" dirty="0">
                <a:solidFill>
                  <a:schemeClr val="tx1"/>
                </a:solidFill>
                <a:effectLst/>
                <a:latin typeface="+mn-lt"/>
                <a:ea typeface="+mn-ea"/>
                <a:cs typeface="+mn-cs"/>
              </a:rPr>
              <a:t> produce undesirable sharp boundaries. (bridge and lake images)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r>
            <a:br>
              <a:rPr lang="en-US" dirty="0"/>
            </a:br>
            <a:r>
              <a:rPr lang="en-US" dirty="0"/>
              <a:t>3. </a:t>
            </a:r>
            <a:r>
              <a:rPr lang="en-US" sz="1200" b="0" i="0" u="none" strike="noStrike" kern="1200" dirty="0">
                <a:solidFill>
                  <a:schemeClr val="tx1"/>
                </a:solidFill>
                <a:effectLst/>
                <a:latin typeface="+mn-lt"/>
                <a:ea typeface="+mn-ea"/>
                <a:cs typeface="+mn-cs"/>
              </a:rPr>
              <a:t>RGBXY approach sometimes produces artifacts like color bleeding.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 </a:t>
            </a:r>
            <a:r>
              <a:rPr lang="en-US" sz="1200" b="0" i="0" u="none" strike="noStrike" kern="1200" dirty="0">
                <a:solidFill>
                  <a:schemeClr val="tx1"/>
                </a:solidFill>
                <a:effectLst/>
                <a:latin typeface="+mn-lt"/>
                <a:ea typeface="+mn-ea"/>
                <a:cs typeface="+mn-cs"/>
              </a:rPr>
              <a:t>our MVC based decomposition method consistently produces smooth and visually pleasant results/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D8FE352-DBA4-F743-803C-71E7D95CB90C}" type="slidenum">
              <a:rPr lang="en-US" smtClean="0"/>
              <a:t>22</a:t>
            </a:fld>
            <a:endParaRPr lang="en-US"/>
          </a:p>
        </p:txBody>
      </p:sp>
    </p:spTree>
    <p:extLst>
      <p:ext uri="{BB962C8B-B14F-4D97-AF65-F5344CB8AC3E}">
        <p14:creationId xmlns:p14="http://schemas.microsoft.com/office/powerpoint/2010/main" val="1816563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K-means clustering model in chang2015.  </a:t>
            </a:r>
          </a:p>
          <a:p>
            <a:r>
              <a:rPr lang="en-US" sz="1200" b="0" i="0" u="none" strike="noStrike" kern="1200" dirty="0">
                <a:solidFill>
                  <a:schemeClr val="tx1"/>
                </a:solidFill>
                <a:effectLst/>
                <a:latin typeface="+mn-lt"/>
                <a:ea typeface="+mn-ea"/>
                <a:cs typeface="+mn-cs"/>
              </a:rPr>
              <a:t>To be a fair comparison, each method extracts its own palette from the input image, so we attempt to mimic our result as closely as possible. </a:t>
            </a:r>
          </a:p>
          <a:p>
            <a:endParaRPr lang="en-US" dirty="0"/>
          </a:p>
          <a:p>
            <a:r>
              <a:rPr lang="en-US" sz="1200" b="0" i="0" u="none" strike="noStrike" kern="1200" dirty="0">
                <a:solidFill>
                  <a:schemeClr val="tx1"/>
                </a:solidFill>
                <a:effectLst/>
                <a:latin typeface="+mn-lt"/>
                <a:ea typeface="+mn-ea"/>
                <a:cs typeface="+mn-cs"/>
              </a:rPr>
              <a:t>unmixing based approach (Aksoy et al. [AASP17])</a:t>
            </a:r>
          </a:p>
          <a:p>
            <a:pPr lvl="1"/>
            <a:r>
              <a:rPr lang="en-US" sz="1200" b="0" i="0" u="none" strike="noStrike" kern="1200" dirty="0">
                <a:solidFill>
                  <a:schemeClr val="tx1"/>
                </a:solidFill>
                <a:effectLst/>
                <a:latin typeface="+mn-lt"/>
                <a:ea typeface="+mn-ea"/>
                <a:cs typeface="+mn-cs"/>
              </a:rPr>
              <a:t>Slow (4 hours and 25G memory to process a 100M)</a:t>
            </a:r>
          </a:p>
          <a:p>
            <a:pPr lvl="1"/>
            <a:r>
              <a:rPr lang="en-US" sz="1200" b="0" i="0" u="none" strike="noStrike" kern="1200" dirty="0">
                <a:solidFill>
                  <a:schemeClr val="tx1"/>
                </a:solidFill>
                <a:effectLst/>
                <a:latin typeface="+mn-lt"/>
                <a:ea typeface="+mn-ea"/>
                <a:cs typeface="+mn-cs"/>
              </a:rPr>
              <a:t>user interaction is complicated and </a:t>
            </a:r>
            <a:r>
              <a:rPr lang="en-US" sz="1200" b="0" i="0" u="none" strike="noStrike" kern="1200" dirty="0" err="1">
                <a:solidFill>
                  <a:schemeClr val="tx1"/>
                </a:solidFill>
                <a:effectLst/>
                <a:latin typeface="+mn-lt"/>
                <a:ea typeface="+mn-ea"/>
                <a:cs typeface="+mn-cs"/>
              </a:rPr>
              <a:t>uset</a:t>
            </a:r>
            <a:r>
              <a:rPr lang="en-US" sz="1200" b="0" i="0" u="none" strike="noStrike" kern="1200" dirty="0">
                <a:solidFill>
                  <a:schemeClr val="tx1"/>
                </a:solidFill>
                <a:effectLst/>
                <a:latin typeface="+mn-lt"/>
                <a:ea typeface="+mn-ea"/>
                <a:cs typeface="+mn-cs"/>
              </a:rPr>
              <a:t>-unfriendly</a:t>
            </a:r>
          </a:p>
          <a:p>
            <a:r>
              <a:rPr lang="en-US" sz="1200" b="0" i="0" u="none" strike="noStrike" kern="1200" dirty="0" err="1">
                <a:solidFill>
                  <a:schemeClr val="tx1"/>
                </a:solidFill>
                <a:effectLst/>
                <a:latin typeface="+mn-lt"/>
                <a:ea typeface="+mn-ea"/>
                <a:cs typeface="+mn-cs"/>
              </a:rPr>
              <a:t>Chnag</a:t>
            </a:r>
            <a:r>
              <a:rPr lang="en-US" sz="1200" b="0" i="0" u="none" strike="noStrike" kern="1200" dirty="0">
                <a:solidFill>
                  <a:schemeClr val="tx1"/>
                </a:solidFill>
                <a:effectLst/>
                <a:latin typeface="+mn-lt"/>
                <a:ea typeface="+mn-ea"/>
                <a:cs typeface="+mn-cs"/>
              </a:rPr>
              <a:t> et al. [CFL </a:t>
            </a:r>
            <a:r>
              <a:rPr lang="en-US" sz="1200" b="0" i="1" u="none" strike="noStrike" kern="1200" dirty="0">
                <a:solidFill>
                  <a:schemeClr val="tx1"/>
                </a:solidFill>
                <a:effectLst/>
                <a:latin typeface="+mn-lt"/>
                <a:ea typeface="+mn-ea"/>
                <a:cs typeface="+mn-cs"/>
              </a:rPr>
              <a:t>15</a:t>
            </a:r>
            <a:r>
              <a:rPr lang="en-US" sz="1200" b="0" i="0" u="none" strike="noStrike" kern="1200" dirty="0">
                <a:solidFill>
                  <a:schemeClr val="tx1"/>
                </a:solidFill>
                <a:effectLst/>
                <a:latin typeface="+mn-lt"/>
                <a:ea typeface="+mn-ea"/>
                <a:cs typeface="+mn-cs"/>
              </a:rPr>
              <a:t> ] &amp;RGBXY [TEG18]</a:t>
            </a:r>
          </a:p>
          <a:p>
            <a:pPr lvl="1"/>
            <a:r>
              <a:rPr lang="en-US" sz="1200" b="0" i="0" u="none" strike="noStrike" kern="1200" dirty="0">
                <a:solidFill>
                  <a:schemeClr val="tx1"/>
                </a:solidFill>
                <a:effectLst/>
                <a:latin typeface="+mn-lt"/>
                <a:ea typeface="+mn-ea"/>
                <a:cs typeface="+mn-cs"/>
              </a:rPr>
              <a:t>color bleeding artifacts</a:t>
            </a:r>
          </a:p>
          <a:p>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0D8FE352-DBA4-F743-803C-71E7D95CB90C}" type="slidenum">
              <a:rPr lang="en-US" smtClean="0"/>
              <a:t>23</a:t>
            </a:fld>
            <a:endParaRPr lang="en-US"/>
          </a:p>
        </p:txBody>
      </p:sp>
    </p:spTree>
    <p:extLst>
      <p:ext uri="{BB962C8B-B14F-4D97-AF65-F5344CB8AC3E}">
        <p14:creationId xmlns:p14="http://schemas.microsoft.com/office/powerpoint/2010/main" val="3286196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b="0" i="0" u="none" strike="noStrike" kern="1200" dirty="0">
                <a:solidFill>
                  <a:schemeClr val="tx1"/>
                </a:solidFill>
                <a:effectLst/>
                <a:latin typeface="+mn-lt"/>
                <a:ea typeface="+mn-ea"/>
                <a:cs typeface="+mn-cs"/>
              </a:rPr>
              <a:t>Finally,</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h</a:t>
            </a:r>
            <a:r>
              <a:rPr lang="en-US" sz="1200" b="0" i="0" u="none" strike="noStrike" kern="1200" dirty="0">
                <a:solidFill>
                  <a:schemeClr val="tx1"/>
                </a:solidFill>
                <a:effectLst/>
                <a:latin typeface="+mn-lt"/>
                <a:ea typeface="+mn-ea"/>
                <a:cs typeface="+mn-cs"/>
              </a:rPr>
              <a:t>ere we compared our whole method with </a:t>
            </a:r>
            <a:r>
              <a:rPr lang="en-US" altLang="zh-CN" sz="1200" b="0" i="0" u="none" strike="noStrike" kern="1200" dirty="0">
                <a:solidFill>
                  <a:schemeClr val="tx1"/>
                </a:solidFill>
                <a:effectLst/>
                <a:latin typeface="+mn-lt"/>
                <a:ea typeface="+mn-ea"/>
                <a:cs typeface="+mn-cs"/>
              </a:rPr>
              <a:t>3</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typical</a:t>
            </a:r>
            <a:r>
              <a:rPr lang="zh-CN" alt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existing palette-based editing method. </a:t>
            </a:r>
          </a:p>
          <a:p>
            <a:endParaRPr lang="en-US" sz="1200" b="0" i="0" u="none" strike="noStrike" kern="1200" dirty="0">
              <a:solidFill>
                <a:schemeClr val="tx1"/>
              </a:solidFill>
              <a:effectLst/>
              <a:latin typeface="+mn-lt"/>
              <a:ea typeface="+mn-ea"/>
              <a:cs typeface="+mn-cs"/>
            </a:endParaRPr>
          </a:p>
          <a:p>
            <a:r>
              <a:rPr lang="en-US" sz="1200" b="0" i="1" u="none" strike="noStrike" kern="1200" dirty="0">
                <a:solidFill>
                  <a:schemeClr val="tx1"/>
                </a:solidFill>
                <a:effectLst/>
                <a:latin typeface="+mn-lt"/>
                <a:ea typeface="+mn-ea"/>
                <a:cs typeface="+mn-cs"/>
              </a:rPr>
              <a:t>To be a fair comparison, each method extracts its own palette from the input image, so we attempt to mimic our result as closely as possible. </a:t>
            </a:r>
          </a:p>
          <a:p>
            <a:endParaRPr lang="en-US" dirty="0"/>
          </a:p>
          <a:p>
            <a:r>
              <a:rPr lang="en-US" sz="1200" b="0" i="0" u="none" strike="noStrike" kern="1200" dirty="0">
                <a:solidFill>
                  <a:schemeClr val="tx1"/>
                </a:solidFill>
                <a:effectLst/>
                <a:latin typeface="+mn-lt"/>
                <a:ea typeface="+mn-ea"/>
                <a:cs typeface="+mn-cs"/>
              </a:rPr>
              <a:t>unmixing based approach (Aksoy et al. [AASP17])</a:t>
            </a:r>
          </a:p>
          <a:p>
            <a:pPr lvl="1"/>
            <a:r>
              <a:rPr lang="en-US" sz="1200" b="0" i="0" u="none" strike="noStrike" kern="1200" dirty="0">
                <a:solidFill>
                  <a:schemeClr val="tx1"/>
                </a:solidFill>
                <a:effectLst/>
                <a:latin typeface="+mn-lt"/>
                <a:ea typeface="+mn-ea"/>
                <a:cs typeface="+mn-cs"/>
              </a:rPr>
              <a:t>Slow (4 hours and 25G memory to process a 100M)</a:t>
            </a:r>
          </a:p>
          <a:p>
            <a:pPr lvl="1"/>
            <a:r>
              <a:rPr lang="en-US" sz="1200" b="0" i="0" u="none" strike="noStrike" kern="1200" dirty="0">
                <a:solidFill>
                  <a:schemeClr val="tx1"/>
                </a:solidFill>
                <a:effectLst/>
                <a:latin typeface="+mn-lt"/>
                <a:ea typeface="+mn-ea"/>
                <a:cs typeface="+mn-cs"/>
              </a:rPr>
              <a:t>user interaction is complicated and </a:t>
            </a:r>
            <a:r>
              <a:rPr lang="en-US" sz="1200" b="0" i="0" u="none" strike="noStrike" kern="1200" dirty="0" err="1">
                <a:solidFill>
                  <a:schemeClr val="tx1"/>
                </a:solidFill>
                <a:effectLst/>
                <a:latin typeface="+mn-lt"/>
                <a:ea typeface="+mn-ea"/>
                <a:cs typeface="+mn-cs"/>
              </a:rPr>
              <a:t>uset</a:t>
            </a:r>
            <a:r>
              <a:rPr lang="en-US" sz="1200" b="0" i="0" u="none" strike="noStrike" kern="1200" dirty="0">
                <a:solidFill>
                  <a:schemeClr val="tx1"/>
                </a:solidFill>
                <a:effectLst/>
                <a:latin typeface="+mn-lt"/>
                <a:ea typeface="+mn-ea"/>
                <a:cs typeface="+mn-cs"/>
              </a:rPr>
              <a:t>-unfriendly</a:t>
            </a:r>
          </a:p>
          <a:p>
            <a:r>
              <a:rPr lang="en-US" sz="1200" b="0" i="0" u="none" strike="noStrike" kern="1200" dirty="0" err="1">
                <a:solidFill>
                  <a:schemeClr val="tx1"/>
                </a:solidFill>
                <a:effectLst/>
                <a:latin typeface="+mn-lt"/>
                <a:ea typeface="+mn-ea"/>
                <a:cs typeface="+mn-cs"/>
              </a:rPr>
              <a:t>Chnag</a:t>
            </a:r>
            <a:r>
              <a:rPr lang="en-US" sz="1200" b="0" i="0" u="none" strike="noStrike" kern="1200" dirty="0">
                <a:solidFill>
                  <a:schemeClr val="tx1"/>
                </a:solidFill>
                <a:effectLst/>
                <a:latin typeface="+mn-lt"/>
                <a:ea typeface="+mn-ea"/>
                <a:cs typeface="+mn-cs"/>
              </a:rPr>
              <a:t> et al. [CFL </a:t>
            </a:r>
            <a:r>
              <a:rPr lang="en-US" sz="1200" b="0" i="1" u="none" strike="noStrike" kern="1200" dirty="0">
                <a:solidFill>
                  <a:schemeClr val="tx1"/>
                </a:solidFill>
                <a:effectLst/>
                <a:latin typeface="+mn-lt"/>
                <a:ea typeface="+mn-ea"/>
                <a:cs typeface="+mn-cs"/>
              </a:rPr>
              <a:t>15</a:t>
            </a:r>
            <a:r>
              <a:rPr lang="en-US" sz="1200" b="0" i="0" u="none" strike="noStrike" kern="1200" dirty="0">
                <a:solidFill>
                  <a:schemeClr val="tx1"/>
                </a:solidFill>
                <a:effectLst/>
                <a:latin typeface="+mn-lt"/>
                <a:ea typeface="+mn-ea"/>
                <a:cs typeface="+mn-cs"/>
              </a:rPr>
              <a:t> ] &amp;RGBXY [TEG18]</a:t>
            </a:r>
          </a:p>
          <a:p>
            <a:pPr lvl="1"/>
            <a:r>
              <a:rPr lang="en-US" sz="1200" b="0" i="0" u="none" strike="noStrike" kern="1200" dirty="0">
                <a:solidFill>
                  <a:schemeClr val="tx1"/>
                </a:solidFill>
                <a:effectLst/>
                <a:latin typeface="+mn-lt"/>
                <a:ea typeface="+mn-ea"/>
                <a:cs typeface="+mn-cs"/>
              </a:rPr>
              <a:t>non-smooth results / color bleeding artifacts</a:t>
            </a:r>
          </a:p>
          <a:p>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0D8FE352-DBA4-F743-803C-71E7D95CB90C}" type="slidenum">
              <a:rPr lang="en-US" smtClean="0"/>
              <a:t>24</a:t>
            </a:fld>
            <a:endParaRPr lang="en-US"/>
          </a:p>
        </p:txBody>
      </p:sp>
    </p:spTree>
    <p:extLst>
      <p:ext uri="{BB962C8B-B14F-4D97-AF65-F5344CB8AC3E}">
        <p14:creationId xmlns:p14="http://schemas.microsoft.com/office/powerpoint/2010/main" val="5360546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Here we compared our model based recoloring results with porter-duff model in tan2016 and Gaussian mixture model in chang2015.  </a:t>
            </a:r>
          </a:p>
          <a:p>
            <a:r>
              <a:rPr lang="en-US" sz="1200" b="0" i="0" u="none" strike="noStrike" kern="1200" dirty="0">
                <a:solidFill>
                  <a:schemeClr val="tx1"/>
                </a:solidFill>
                <a:effectLst/>
                <a:latin typeface="+mn-lt"/>
                <a:ea typeface="+mn-ea"/>
                <a:cs typeface="+mn-cs"/>
              </a:rPr>
              <a:t>To be a fair comparison, each method extracts its own palette from the input image, so we attempt to mimic our result as closely as possible. </a:t>
            </a:r>
          </a:p>
          <a:p>
            <a:endParaRPr lang="en-US" dirty="0"/>
          </a:p>
          <a:p>
            <a:r>
              <a:rPr lang="en-US" sz="1200" b="0" i="0" u="none" strike="noStrike" kern="1200" dirty="0">
                <a:solidFill>
                  <a:schemeClr val="tx1"/>
                </a:solidFill>
                <a:effectLst/>
                <a:latin typeface="+mn-lt"/>
                <a:ea typeface="+mn-ea"/>
                <a:cs typeface="+mn-cs"/>
              </a:rPr>
              <a:t>unmixing based approach (Aksoy et al. [AASP17])</a:t>
            </a:r>
          </a:p>
          <a:p>
            <a:pPr lvl="1"/>
            <a:r>
              <a:rPr lang="en-US" sz="1200" b="0" i="0" u="none" strike="noStrike" kern="1200" dirty="0">
                <a:solidFill>
                  <a:schemeClr val="tx1"/>
                </a:solidFill>
                <a:effectLst/>
                <a:latin typeface="+mn-lt"/>
                <a:ea typeface="+mn-ea"/>
                <a:cs typeface="+mn-cs"/>
              </a:rPr>
              <a:t>Slow  non-smooth</a:t>
            </a:r>
          </a:p>
          <a:p>
            <a:pPr lvl="0"/>
            <a:r>
              <a:rPr lang="en-US" sz="1200" b="0" i="0" u="none" strike="noStrike" kern="1200" dirty="0" err="1">
                <a:solidFill>
                  <a:schemeClr val="tx1"/>
                </a:solidFill>
                <a:effectLst/>
                <a:latin typeface="+mn-lt"/>
                <a:ea typeface="+mn-ea"/>
                <a:cs typeface="+mn-cs"/>
              </a:rPr>
              <a:t>Chnag</a:t>
            </a:r>
            <a:r>
              <a:rPr lang="en-US" sz="1200" b="0" i="0" u="none" strike="noStrike" kern="1200" dirty="0">
                <a:solidFill>
                  <a:schemeClr val="tx1"/>
                </a:solidFill>
                <a:effectLst/>
                <a:latin typeface="+mn-lt"/>
                <a:ea typeface="+mn-ea"/>
                <a:cs typeface="+mn-cs"/>
              </a:rPr>
              <a:t> et al. [CFL </a:t>
            </a:r>
            <a:r>
              <a:rPr lang="en-US" sz="1200" b="0" i="1" u="none" strike="noStrike" kern="1200" dirty="0">
                <a:solidFill>
                  <a:schemeClr val="tx1"/>
                </a:solidFill>
                <a:effectLst/>
                <a:latin typeface="+mn-lt"/>
                <a:ea typeface="+mn-ea"/>
                <a:cs typeface="+mn-cs"/>
              </a:rPr>
              <a:t>15</a:t>
            </a:r>
            <a:r>
              <a:rPr lang="en-US" sz="1200" b="0" i="0" u="none" strike="noStrike" kern="1200" dirty="0">
                <a:solidFill>
                  <a:schemeClr val="tx1"/>
                </a:solidFill>
                <a:effectLst/>
                <a:latin typeface="+mn-lt"/>
                <a:ea typeface="+mn-ea"/>
                <a:cs typeface="+mn-cs"/>
              </a:rPr>
              <a:t> ] &amp;RGBXY [TEG18]</a:t>
            </a:r>
          </a:p>
          <a:p>
            <a:pPr lvl="1"/>
            <a:r>
              <a:rPr lang="en-US" sz="1200" b="0" i="0" u="none" strike="noStrike" kern="1200" dirty="0">
                <a:solidFill>
                  <a:schemeClr val="tx1"/>
                </a:solidFill>
                <a:effectLst/>
                <a:latin typeface="+mn-lt"/>
                <a:ea typeface="+mn-ea"/>
                <a:cs typeface="+mn-cs"/>
              </a:rPr>
              <a:t>color bleeding artifacts</a:t>
            </a:r>
          </a:p>
          <a:p>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0D8FE352-DBA4-F743-803C-71E7D95CB90C}" type="slidenum">
              <a:rPr lang="en-US" smtClean="0"/>
              <a:t>25</a:t>
            </a:fld>
            <a:endParaRPr lang="en-US"/>
          </a:p>
        </p:txBody>
      </p:sp>
    </p:spTree>
    <p:extLst>
      <p:ext uri="{BB962C8B-B14F-4D97-AF65-F5344CB8AC3E}">
        <p14:creationId xmlns:p14="http://schemas.microsoft.com/office/powerpoint/2010/main" val="6344194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In conclusion, we propose a palette-based recoloring system which is generally more intuitive and efficient and less artifacts, compared to state-of-the-art approaches.</a:t>
            </a:r>
          </a:p>
          <a:p>
            <a:r>
              <a:rPr lang="en-US" sz="1200" b="0" i="0" u="none" strike="noStrike" kern="1200" dirty="0">
                <a:solidFill>
                  <a:schemeClr val="tx1"/>
                </a:solidFill>
                <a:effectLst/>
                <a:latin typeface="+mn-lt"/>
                <a:ea typeface="+mn-ea"/>
                <a:cs typeface="+mn-cs"/>
              </a:rPr>
              <a:t>In specific, we introduced an improved geometric approach for color palette extraction, considering both reconstruction accuracy and degree of representativeness. </a:t>
            </a:r>
          </a:p>
          <a:p>
            <a:r>
              <a:rPr lang="en-US" sz="1200" b="0" i="0" u="none" strike="noStrike" kern="1200" dirty="0">
                <a:solidFill>
                  <a:schemeClr val="tx1"/>
                </a:solidFill>
                <a:effectLst/>
                <a:latin typeface="+mn-lt"/>
                <a:ea typeface="+mn-ea"/>
                <a:cs typeface="+mn-cs"/>
              </a:rPr>
              <a:t>We also provided a simple MVC based layer decomposition scheme, which is rather efficient and is able to produce spatially smoother layers.</a:t>
            </a:r>
          </a:p>
          <a:p>
            <a:endParaRPr lang="en-US" dirty="0"/>
          </a:p>
        </p:txBody>
      </p:sp>
      <p:sp>
        <p:nvSpPr>
          <p:cNvPr id="4" name="Slide Number Placeholder 3"/>
          <p:cNvSpPr>
            <a:spLocks noGrp="1"/>
          </p:cNvSpPr>
          <p:nvPr>
            <p:ph type="sldNum" sz="quarter" idx="5"/>
          </p:nvPr>
        </p:nvSpPr>
        <p:spPr/>
        <p:txBody>
          <a:bodyPr/>
          <a:lstStyle/>
          <a:p>
            <a:fld id="{0D8FE352-DBA4-F743-803C-71E7D95CB90C}" type="slidenum">
              <a:rPr lang="en-US" smtClean="0"/>
              <a:t>26</a:t>
            </a:fld>
            <a:endParaRPr lang="en-US"/>
          </a:p>
        </p:txBody>
      </p:sp>
    </p:spTree>
    <p:extLst>
      <p:ext uri="{BB962C8B-B14F-4D97-AF65-F5344CB8AC3E}">
        <p14:creationId xmlns:p14="http://schemas.microsoft.com/office/powerpoint/2010/main" val="14213615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8FE352-DBA4-F743-803C-71E7D95CB90C}" type="slidenum">
              <a:rPr lang="en-US" smtClean="0"/>
              <a:t>27</a:t>
            </a:fld>
            <a:endParaRPr lang="en-US"/>
          </a:p>
        </p:txBody>
      </p:sp>
    </p:spTree>
    <p:extLst>
      <p:ext uri="{BB962C8B-B14F-4D97-AF65-F5344CB8AC3E}">
        <p14:creationId xmlns:p14="http://schemas.microsoft.com/office/powerpoint/2010/main" val="11233716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Here is our contact information</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If you have any suggestions or questions, please contact us</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Thank you!</a:t>
            </a:r>
          </a:p>
          <a:p>
            <a:endParaRPr lang="en-US" dirty="0"/>
          </a:p>
          <a:p>
            <a:endParaRPr lang="en-US" dirty="0"/>
          </a:p>
          <a:p>
            <a:r>
              <a:rPr lang="en-US" dirty="0"/>
              <a:t>Q: when will your approach fail? </a:t>
            </a:r>
          </a:p>
          <a:p>
            <a:r>
              <a:rPr lang="en-US" dirty="0"/>
              <a:t>A: if an image has distracting colors that encompass much of the RGB space, our method would fail. In such cases, our method may produce a palette with little difference to the original palette generated by the convex hull based approaches.</a:t>
            </a:r>
          </a:p>
          <a:p>
            <a:endParaRPr lang="en-US" dirty="0"/>
          </a:p>
          <a:p>
            <a:r>
              <a:rPr lang="en-US" dirty="0"/>
              <a:t>Q: will the number of vertices change during optimization? </a:t>
            </a:r>
          </a:p>
          <a:p>
            <a:r>
              <a:rPr lang="en-US" dirty="0"/>
              <a:t>A: </a:t>
            </a:r>
          </a:p>
          <a:p>
            <a:r>
              <a:rPr lang="en-US" dirty="0"/>
              <a:t>We use the RGBXY method [Tan 2018] to generate the convex hull as the initialization of our polyhedron.  </a:t>
            </a:r>
          </a:p>
          <a:p>
            <a:r>
              <a:rPr lang="en-US" dirty="0"/>
              <a:t>During optimization, the topology of the polyhedron and the number of vertices is unchanged. </a:t>
            </a:r>
          </a:p>
          <a:p>
            <a:r>
              <a:rPr lang="en-US" dirty="0"/>
              <a:t>We only optimize for vertex positions.</a:t>
            </a:r>
          </a:p>
          <a:p>
            <a:endParaRPr lang="en-US" dirty="0"/>
          </a:p>
          <a:p>
            <a:r>
              <a:rPr lang="en-US" dirty="0"/>
              <a:t>Q: Parameter Evaluation.</a:t>
            </a:r>
          </a:p>
          <a:p>
            <a:endParaRPr lang="en-US" dirty="0"/>
          </a:p>
          <a:p>
            <a:r>
              <a:rPr lang="en-US" dirty="0"/>
              <a:t>There are several parameters. </a:t>
            </a:r>
          </a:p>
          <a:p>
            <a:endParaRPr lang="en-US" dirty="0"/>
          </a:p>
          <a:p>
            <a:r>
              <a:rPr lang="en-US" dirty="0"/>
              <a:t>parameter lambda: to control the relative contributions of the reconstruction loss and the representative loss. </a:t>
            </a:r>
          </a:p>
          <a:p>
            <a:r>
              <a:rPr lang="en-US" dirty="0"/>
              <a:t> larger lambda --&gt; less reconstruction error </a:t>
            </a:r>
          </a:p>
          <a:p>
            <a:r>
              <a:rPr lang="en-US" dirty="0"/>
              <a:t> smaller lambda --&gt; more tight polyhedron </a:t>
            </a:r>
          </a:p>
          <a:p>
            <a:r>
              <a:rPr lang="en-US" dirty="0"/>
              <a:t>We have evaluated this parameter, and find lambda = 20 is a good trade-off.  </a:t>
            </a:r>
          </a:p>
          <a:p>
            <a:endParaRPr lang="en-US" dirty="0"/>
          </a:p>
          <a:p>
            <a:endParaRPr lang="en-US" dirty="0"/>
          </a:p>
          <a:p>
            <a:r>
              <a:rPr lang="en-US" dirty="0"/>
              <a:t>number of iterations: </a:t>
            </a:r>
          </a:p>
          <a:p>
            <a:r>
              <a:rPr lang="en-US" dirty="0"/>
              <a:t>Our method converges very quickly, so we set the number of iterations to 2 (2 rounds of all vertices) is enough to reach convergence.</a:t>
            </a:r>
          </a:p>
          <a:p>
            <a:endParaRPr lang="en-US" dirty="0"/>
          </a:p>
          <a:p>
            <a:endParaRPr lang="en-US" dirty="0"/>
          </a:p>
          <a:p>
            <a:r>
              <a:rPr lang="en-US" dirty="0"/>
              <a:t>some details: </a:t>
            </a:r>
          </a:p>
          <a:p>
            <a:r>
              <a:rPr lang="en-US" dirty="0"/>
              <a:t>neighborhood size: we define the representative loss by measuring the distance from a vertex to the center of its neighborhood. So we need to define the size of a neighborhood. The neighborhood size could not be too small, since </a:t>
            </a:r>
            <a:r>
              <a:rPr lang="en-US" dirty="0" err="1"/>
              <a:t>itmay</a:t>
            </a:r>
            <a:r>
              <a:rPr lang="en-US" dirty="0"/>
              <a:t> result in unstable results which can be easily affected by outliers or noises. We find that setting it as 0.1% of the number of sampled pixels is good. </a:t>
            </a:r>
          </a:p>
          <a:p>
            <a:endParaRPr lang="en-US" dirty="0"/>
          </a:p>
          <a:p>
            <a:endParaRPr lang="en-US" dirty="0"/>
          </a:p>
          <a:p>
            <a:r>
              <a:rPr lang="en-US" dirty="0"/>
              <a:t>Please find more details inside our paper. </a:t>
            </a:r>
          </a:p>
          <a:p>
            <a:endParaRPr lang="en-US" dirty="0"/>
          </a:p>
          <a:p>
            <a:r>
              <a:rPr lang="en-US" dirty="0"/>
              <a:t>Q: Performance details. </a:t>
            </a:r>
          </a:p>
          <a:p>
            <a:r>
              <a:rPr lang="en-US" dirty="0"/>
              <a:t>A: For palette extraction, it usually takes a few seconds to generate the initial convex hull, and take another 1 or 2 seconds for palette refinement. </a:t>
            </a:r>
          </a:p>
          <a:p>
            <a:r>
              <a:rPr lang="en-US" dirty="0"/>
              <a:t>   For layer decomposition and image recoloring, the time using our MVC based layer decomposition is almost negligible. (e.g., tens of milliseconds.)</a:t>
            </a:r>
          </a:p>
          <a:p>
            <a:r>
              <a:rPr lang="en-US" dirty="0"/>
              <a:t> </a:t>
            </a:r>
          </a:p>
        </p:txBody>
      </p:sp>
      <p:sp>
        <p:nvSpPr>
          <p:cNvPr id="4" name="Slide Number Placeholder 3"/>
          <p:cNvSpPr>
            <a:spLocks noGrp="1"/>
          </p:cNvSpPr>
          <p:nvPr>
            <p:ph type="sldNum" sz="quarter" idx="5"/>
          </p:nvPr>
        </p:nvSpPr>
        <p:spPr/>
        <p:txBody>
          <a:bodyPr/>
          <a:lstStyle/>
          <a:p>
            <a:fld id="{0D8FE352-DBA4-F743-803C-71E7D95CB90C}" type="slidenum">
              <a:rPr lang="en-US" smtClean="0"/>
              <a:t>28</a:t>
            </a:fld>
            <a:endParaRPr lang="en-US"/>
          </a:p>
        </p:txBody>
      </p:sp>
    </p:spTree>
    <p:extLst>
      <p:ext uri="{BB962C8B-B14F-4D97-AF65-F5344CB8AC3E}">
        <p14:creationId xmlns:p14="http://schemas.microsoft.com/office/powerpoint/2010/main" val="1782372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solve this problem by two steps. First, we get a color palette from the image. Second, we decompose the image into layers using the extracted palette.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There are several previous works focusing on palette-based image decomposition problems.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8FE352-DBA4-F743-803C-71E7D95CB90C}" type="slidenum">
              <a:rPr lang="en-US" smtClean="0"/>
              <a:t>3</a:t>
            </a:fld>
            <a:endParaRPr lang="en-US"/>
          </a:p>
        </p:txBody>
      </p:sp>
    </p:spTree>
    <p:extLst>
      <p:ext uri="{BB962C8B-B14F-4D97-AF65-F5344CB8AC3E}">
        <p14:creationId xmlns:p14="http://schemas.microsoft.com/office/powerpoint/2010/main" val="13088276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As for Palette Extraction, there are two main </a:t>
            </a:r>
            <a:r>
              <a:rPr lang="en-US" altLang="zh-CN" sz="1200" b="0" i="0" u="none" strike="noStrike" kern="1200" dirty="0">
                <a:solidFill>
                  <a:schemeClr val="tx1"/>
                </a:solidFill>
                <a:effectLst/>
                <a:latin typeface="+mn-lt"/>
                <a:ea typeface="+mn-ea"/>
                <a:cs typeface="+mn-cs"/>
              </a:rPr>
              <a:t>kinds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of</a:t>
            </a:r>
            <a:r>
              <a:rPr lang="zh-CN" alt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approaches</a:t>
            </a:r>
            <a:r>
              <a:rPr lang="en-US" altLang="zh-CN" sz="1200" b="0" i="0" u="none" strike="noStrike" kern="1200" dirty="0">
                <a:solidFill>
                  <a:schemeClr val="tx1"/>
                </a:solidFill>
                <a:effectLst/>
                <a:latin typeface="+mn-lt"/>
                <a:ea typeface="+mn-ea"/>
                <a:cs typeface="+mn-cs"/>
              </a:rPr>
              <a:t>.</a:t>
            </a:r>
            <a:r>
              <a:rPr lang="zh-CN" alt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The first </a:t>
            </a:r>
            <a:r>
              <a:rPr lang="en-US" altLang="zh-CN" sz="1200" b="0" i="0" u="none" strike="noStrike" kern="1200" dirty="0">
                <a:solidFill>
                  <a:schemeClr val="tx1"/>
                </a:solidFill>
                <a:effectLst/>
                <a:latin typeface="+mn-lt"/>
                <a:ea typeface="+mn-ea"/>
                <a:cs typeface="+mn-cs"/>
              </a:rPr>
              <a:t>kind</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of</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approaches</a:t>
            </a:r>
            <a:r>
              <a:rPr lang="en-US" sz="1200" b="0" i="0" u="none" strike="noStrike" kern="1200" dirty="0">
                <a:solidFill>
                  <a:schemeClr val="tx1"/>
                </a:solidFill>
                <a:effectLst/>
                <a:latin typeface="+mn-lt"/>
                <a:ea typeface="+mn-ea"/>
                <a:cs typeface="+mn-cs"/>
              </a:rPr>
              <a:t> use k-means clustering of pixel</a:t>
            </a:r>
            <a:r>
              <a:rPr lang="en-US" altLang="zh-CN" sz="1200" b="0" i="0" u="none" strike="noStrike" kern="1200" dirty="0">
                <a:solidFill>
                  <a:schemeClr val="tx1"/>
                </a:solidFill>
                <a:effectLst/>
                <a:latin typeface="+mn-lt"/>
                <a:ea typeface="+mn-ea"/>
                <a:cs typeface="+mn-cs"/>
              </a:rPr>
              <a:t>s</a:t>
            </a:r>
            <a:r>
              <a:rPr lang="zh-CN" alt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to select a palette</a:t>
            </a:r>
            <a:r>
              <a:rPr lang="en-US" altLang="zh-CN" sz="1200" b="0" i="0" u="none" strike="noStrike" kern="1200" dirty="0">
                <a:solidFill>
                  <a:schemeClr val="tx1"/>
                </a:solidFill>
                <a:effectLst/>
                <a:latin typeface="+mn-lt"/>
                <a:ea typeface="+mn-ea"/>
                <a:cs typeface="+mn-cs"/>
              </a:rPr>
              <a:t>,</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which</a:t>
            </a:r>
            <a:r>
              <a:rPr 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can</a:t>
            </a:r>
            <a:r>
              <a:rPr lang="zh-CN" alt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capture dominant colors in an image.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The second </a:t>
            </a:r>
            <a:r>
              <a:rPr lang="en-US" altLang="zh-CN" sz="1200" b="0" i="0" u="none" strike="noStrike" kern="1200" dirty="0">
                <a:solidFill>
                  <a:schemeClr val="tx1"/>
                </a:solidFill>
                <a:effectLst/>
                <a:latin typeface="+mn-lt"/>
                <a:ea typeface="+mn-ea"/>
                <a:cs typeface="+mn-cs"/>
              </a:rPr>
              <a:t>kind</a:t>
            </a:r>
            <a:r>
              <a:rPr lang="en-US" sz="1200" b="0" i="0" u="none" strike="noStrike" kern="1200" dirty="0">
                <a:solidFill>
                  <a:schemeClr val="tx1"/>
                </a:solidFill>
                <a:effectLst/>
                <a:latin typeface="+mn-lt"/>
                <a:ea typeface="+mn-ea"/>
                <a:cs typeface="+mn-cs"/>
              </a:rPr>
              <a:t> is geometric-based methods. In particular, they first compute an RGB-space convex hull which encloses all pixel colors, then they</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simplify</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the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hull</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iteratively</a:t>
            </a:r>
            <a:r>
              <a:rPr lang="en-US" sz="1200" b="0" i="0" u="none" strike="noStrike" kern="1200" dirty="0">
                <a:solidFill>
                  <a:schemeClr val="tx1"/>
                </a:solidFill>
                <a:effectLst/>
                <a:latin typeface="+mn-lt"/>
                <a:ea typeface="+mn-ea"/>
                <a:cs typeface="+mn-cs"/>
              </a:rPr>
              <a:t>.</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The</a:t>
            </a:r>
            <a:r>
              <a:rPr lang="zh-CN" alt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palette colors are vertices of </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the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simplified</a:t>
            </a:r>
            <a:r>
              <a:rPr lang="zh-CN" alt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convex hull</a:t>
            </a:r>
            <a:r>
              <a:rPr lang="en-US" altLang="zh-CN" sz="1200" b="0" i="0" u="none" strike="noStrike" kern="1200" dirty="0">
                <a:solidFill>
                  <a:schemeClr val="tx1"/>
                </a:solidFill>
                <a:effectLst/>
                <a:latin typeface="+mn-lt"/>
                <a:ea typeface="+mn-ea"/>
                <a:cs typeface="+mn-cs"/>
              </a:rPr>
              <a:t>.</a:t>
            </a: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D8FE352-DBA4-F743-803C-71E7D95CB90C}" type="slidenum">
              <a:rPr lang="en-US" smtClean="0"/>
              <a:t>4</a:t>
            </a:fld>
            <a:endParaRPr lang="en-US"/>
          </a:p>
        </p:txBody>
      </p:sp>
    </p:spTree>
    <p:extLst>
      <p:ext uri="{BB962C8B-B14F-4D97-AF65-F5344CB8AC3E}">
        <p14:creationId xmlns:p14="http://schemas.microsoft.com/office/powerpoint/2010/main" val="1423213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for layer decomposition, </a:t>
            </a:r>
            <a:r>
              <a:rPr lang="en-US" sz="1200" b="0" i="0" u="none" strike="noStrike" kern="1200" dirty="0">
                <a:solidFill>
                  <a:schemeClr val="tx1"/>
                </a:solidFill>
                <a:effectLst/>
                <a:latin typeface="+mn-lt"/>
                <a:ea typeface="+mn-ea"/>
                <a:cs typeface="+mn-cs"/>
              </a:rPr>
              <a:t>One category of methods formulate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it</a:t>
            </a:r>
            <a:r>
              <a:rPr lang="zh-CN" alt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as </a:t>
            </a:r>
            <a:r>
              <a:rPr lang="en-US" altLang="zh-CN" sz="1200" b="0" i="0" u="none" strike="noStrike" kern="1200" dirty="0">
                <a:solidFill>
                  <a:schemeClr val="tx1"/>
                </a:solidFill>
                <a:effectLst/>
                <a:latin typeface="+mn-lt"/>
                <a:ea typeface="+mn-ea"/>
                <a:cs typeface="+mn-cs"/>
              </a:rPr>
              <a:t>an</a:t>
            </a:r>
            <a:r>
              <a:rPr lang="zh-CN" alt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optimization problem which enforce layer opacities smooth and sparse by adding composition constraints.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Optimization-based methods could produce visually pleasing</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and</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smooth</a:t>
            </a:r>
            <a:r>
              <a:rPr lang="en-US" sz="1200" b="0" i="0" u="none" strike="noStrike" kern="1200" dirty="0">
                <a:solidFill>
                  <a:schemeClr val="tx1"/>
                </a:solidFill>
                <a:effectLst/>
                <a:latin typeface="+mn-lt"/>
                <a:ea typeface="+mn-ea"/>
                <a:cs typeface="+mn-cs"/>
              </a:rPr>
              <a:t> results, however, the time cost is usually high, </a:t>
            </a:r>
            <a:r>
              <a:rPr lang="en-US" altLang="zh-CN" sz="1200" b="0" i="0" u="none" strike="noStrike" kern="1200" dirty="0">
                <a:solidFill>
                  <a:schemeClr val="tx1"/>
                </a:solidFill>
                <a:effectLst/>
                <a:latin typeface="+mn-lt"/>
                <a:ea typeface="+mn-ea"/>
                <a:cs typeface="+mn-cs"/>
              </a:rPr>
              <a:t>they</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usually</a:t>
            </a:r>
            <a:r>
              <a:rPr lang="zh-CN" alt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tak</a:t>
            </a:r>
            <a:r>
              <a:rPr lang="en-US" altLang="zh-CN" sz="1200" b="0" i="0" u="none" strike="noStrike" kern="1200" dirty="0">
                <a:solidFill>
                  <a:schemeClr val="tx1"/>
                </a:solidFill>
                <a:effectLst/>
                <a:latin typeface="+mn-lt"/>
                <a:ea typeface="+mn-ea"/>
                <a:cs typeface="+mn-cs"/>
              </a:rPr>
              <a:t>e</a:t>
            </a:r>
            <a:r>
              <a:rPr lang="en-US" sz="1200" b="0" i="0" u="none" strike="noStrike" kern="1200" dirty="0">
                <a:solidFill>
                  <a:schemeClr val="tx1"/>
                </a:solidFill>
                <a:effectLst/>
                <a:latin typeface="+mn-lt"/>
                <a:ea typeface="+mn-ea"/>
                <a:cs typeface="+mn-cs"/>
              </a:rPr>
              <a:t> minutes to hours </a:t>
            </a:r>
            <a:r>
              <a:rPr lang="en-US" altLang="zh-CN" sz="1200" b="0" i="0" u="none" strike="noStrike" kern="1200" dirty="0">
                <a:solidFill>
                  <a:schemeClr val="tx1"/>
                </a:solidFill>
                <a:effectLst/>
                <a:latin typeface="+mn-lt"/>
                <a:ea typeface="+mn-ea"/>
                <a:cs typeface="+mn-cs"/>
              </a:rPr>
              <a:t>in</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order</a:t>
            </a:r>
            <a:r>
              <a:rPr lang="zh-CN" alt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to process a single image.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A</a:t>
            </a:r>
            <a:r>
              <a:rPr lang="en-US" altLang="zh-CN" sz="1200" b="0" i="0" u="none" strike="noStrike" kern="1200" dirty="0">
                <a:solidFill>
                  <a:schemeClr val="tx1"/>
                </a:solidFill>
                <a:effectLst/>
                <a:latin typeface="+mn-lt"/>
                <a:ea typeface="+mn-ea"/>
                <a:cs typeface="+mn-cs"/>
              </a:rPr>
              <a:t>nother</a:t>
            </a:r>
            <a:r>
              <a:rPr lang="zh-CN" alt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specific class of approaches have been proposed get the layer opacities through interpolation rather than solving the costly optimization problem.</a:t>
            </a:r>
            <a:endParaRPr lang="en-US" dirty="0"/>
          </a:p>
        </p:txBody>
      </p:sp>
      <p:sp>
        <p:nvSpPr>
          <p:cNvPr id="4" name="Slide Number Placeholder 3"/>
          <p:cNvSpPr>
            <a:spLocks noGrp="1"/>
          </p:cNvSpPr>
          <p:nvPr>
            <p:ph type="sldNum" sz="quarter" idx="5"/>
          </p:nvPr>
        </p:nvSpPr>
        <p:spPr/>
        <p:txBody>
          <a:bodyPr/>
          <a:lstStyle/>
          <a:p>
            <a:fld id="{0D8FE352-DBA4-F743-803C-71E7D95CB90C}" type="slidenum">
              <a:rPr lang="en-US" smtClean="0"/>
              <a:t>5</a:t>
            </a:fld>
            <a:endParaRPr lang="en-US"/>
          </a:p>
        </p:txBody>
      </p:sp>
    </p:spTree>
    <p:extLst>
      <p:ext uri="{BB962C8B-B14F-4D97-AF65-F5344CB8AC3E}">
        <p14:creationId xmlns:p14="http://schemas.microsoft.com/office/powerpoint/2010/main" val="27811979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Among all works on palette-based image decomposition whole, the convex hull based approaches are state-of-the-art ones.</a:t>
            </a:r>
          </a:p>
          <a:p>
            <a:r>
              <a:rPr lang="en-US" sz="1200" b="0" i="0" u="none" strike="noStrike" kern="1200" dirty="0">
                <a:solidFill>
                  <a:schemeClr val="tx1"/>
                </a:solidFill>
                <a:effectLst/>
                <a:latin typeface="+mn-lt"/>
                <a:ea typeface="+mn-ea"/>
                <a:cs typeface="+mn-cs"/>
              </a:rPr>
              <a:t>For they produces the most satisfactory results considering the </a:t>
            </a:r>
            <a:r>
              <a:rPr lang="en-US" sz="1200" b="0" i="1" u="none" strike="noStrike" kern="1200" dirty="0">
                <a:solidFill>
                  <a:schemeClr val="tx1"/>
                </a:solidFill>
                <a:effectLst/>
                <a:latin typeface="+mn-lt"/>
                <a:ea typeface="+mn-ea"/>
                <a:cs typeface="+mn-cs"/>
              </a:rPr>
              <a:t>quality and computatio</a:t>
            </a:r>
            <a:r>
              <a:rPr lang="en-US" altLang="zh-CN" sz="1200" b="0" i="1" u="none" strike="noStrike" kern="1200" dirty="0">
                <a:solidFill>
                  <a:schemeClr val="tx1"/>
                </a:solidFill>
                <a:effectLst/>
                <a:latin typeface="+mn-lt"/>
                <a:ea typeface="+mn-ea"/>
                <a:cs typeface="+mn-cs"/>
              </a:rPr>
              <a:t>n</a:t>
            </a:r>
            <a:r>
              <a:rPr lang="zh-CN" altLang="en-US" sz="1200" b="0" i="1" u="none" strike="noStrike" kern="1200" dirty="0">
                <a:solidFill>
                  <a:schemeClr val="tx1"/>
                </a:solidFill>
                <a:effectLst/>
                <a:latin typeface="+mn-lt"/>
                <a:ea typeface="+mn-ea"/>
                <a:cs typeface="+mn-cs"/>
              </a:rPr>
              <a:t> </a:t>
            </a:r>
            <a:r>
              <a:rPr lang="en-US" altLang="zh-CN" sz="1200" b="0" i="1" u="none" strike="noStrike" kern="1200" dirty="0">
                <a:solidFill>
                  <a:schemeClr val="tx1"/>
                </a:solidFill>
                <a:effectLst/>
                <a:latin typeface="+mn-lt"/>
                <a:ea typeface="+mn-ea"/>
                <a:cs typeface="+mn-cs"/>
              </a:rPr>
              <a:t>efficiency.</a:t>
            </a: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In the work Tan et al 2017, </a:t>
            </a:r>
            <a:r>
              <a:rPr lang="en-US" altLang="zh-CN" sz="1200" b="0" i="0" u="none" strike="noStrike" kern="1200" dirty="0">
                <a:solidFill>
                  <a:schemeClr val="tx1"/>
                </a:solidFill>
                <a:effectLst/>
                <a:latin typeface="+mn-lt"/>
                <a:ea typeface="+mn-ea"/>
                <a:cs typeface="+mn-cs"/>
              </a:rPr>
              <a:t>they</a:t>
            </a:r>
            <a:r>
              <a:rPr lang="zh-CN" alt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tessellate the convex hull</a:t>
            </a:r>
            <a:r>
              <a:rPr lang="en-US" altLang="zh-CN" sz="1200" b="0" i="0" u="none" strike="noStrike" kern="1200" dirty="0">
                <a:solidFill>
                  <a:schemeClr val="tx1"/>
                </a:solidFill>
                <a:effectLst/>
                <a:latin typeface="+mn-lt"/>
                <a:ea typeface="+mn-ea"/>
                <a:cs typeface="+mn-cs"/>
              </a:rPr>
              <a:t>,</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then</a:t>
            </a:r>
            <a:r>
              <a:rPr lang="zh-CN" alt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any pixel can be represented as a linear combination of the 4 vertices of its enclosing tetrahedron using barycentric coordinates. </a:t>
            </a:r>
            <a:r>
              <a:rPr lang="en-US" altLang="zh-CN" sz="1200" b="0" i="0" u="none" strike="noStrike" kern="1200" dirty="0">
                <a:solidFill>
                  <a:schemeClr val="tx1"/>
                </a:solidFill>
                <a:effectLst/>
                <a:latin typeface="+mn-lt"/>
                <a:ea typeface="+mn-ea"/>
                <a:cs typeface="+mn-cs"/>
              </a:rPr>
              <a:t>They</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simply</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use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the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barycentric</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coordinates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the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layer</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opacity</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value.</a:t>
            </a:r>
            <a:r>
              <a:rPr lang="zh-CN" altLang="en-US" sz="1200" b="0" i="0" u="none" strike="noStrike" kern="1200" dirty="0">
                <a:solidFill>
                  <a:schemeClr val="tx1"/>
                </a:solidFill>
                <a:effectLst/>
                <a:latin typeface="+mn-lt"/>
                <a:ea typeface="+mn-ea"/>
                <a:cs typeface="+mn-cs"/>
              </a:rPr>
              <a:t> </a:t>
            </a:r>
            <a:endParaRPr lang="en-US" altLang="zh-CN"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This approach is very fast, however, it suffers for the artifacts caused by the lack of spatial continuity.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dirty="0">
                <a:solidFill>
                  <a:schemeClr val="tx1"/>
                </a:solidFill>
                <a:effectLst/>
                <a:latin typeface="+mn-lt"/>
                <a:ea typeface="+mn-ea"/>
                <a:cs typeface="+mn-cs"/>
              </a:rPr>
              <a:t>in</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this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kind</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of</a:t>
            </a:r>
            <a:r>
              <a:rPr lang="zh-CN" alt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approaches</a:t>
            </a:r>
            <a:r>
              <a:rPr lang="en-US" altLang="zh-CN" sz="1200" b="0" i="0" u="none" strike="noStrike" kern="1200" dirty="0">
                <a:solidFill>
                  <a:schemeClr val="tx1"/>
                </a:solidFill>
                <a:effectLst/>
                <a:latin typeface="+mn-lt"/>
                <a:ea typeface="+mn-ea"/>
                <a:cs typeface="+mn-cs"/>
              </a:rPr>
              <a:t>.</a:t>
            </a:r>
            <a:r>
              <a:rPr lang="zh-CN" altLang="en-US" sz="1200" b="0" i="0" u="none" strike="noStrike" kern="1200" dirty="0">
                <a:solidFill>
                  <a:schemeClr val="tx1"/>
                </a:solidFill>
                <a:effectLst/>
                <a:latin typeface="+mn-lt"/>
                <a:ea typeface="+mn-ea"/>
                <a:cs typeface="+mn-cs"/>
              </a:rPr>
              <a:t> </a:t>
            </a: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8FE352-DBA4-F743-803C-71E7D95CB90C}" type="slidenum">
              <a:rPr lang="en-US" smtClean="0"/>
              <a:t>6</a:t>
            </a:fld>
            <a:endParaRPr lang="en-US"/>
          </a:p>
        </p:txBody>
      </p:sp>
    </p:spTree>
    <p:extLst>
      <p:ext uri="{BB962C8B-B14F-4D97-AF65-F5344CB8AC3E}">
        <p14:creationId xmlns:p14="http://schemas.microsoft.com/office/powerpoint/2010/main" val="41970521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Tan et al 2018 extended their work to 5D RGBXY space (that is, adding the 2d positions into consideration and tessellated simplices in the 5D space) This </a:t>
            </a:r>
            <a:r>
              <a:rPr lang="en-US" sz="1200" b="0" i="0" u="none" strike="noStrike" kern="1200" dirty="0" err="1">
                <a:solidFill>
                  <a:schemeClr val="tx1"/>
                </a:solidFill>
                <a:effectLst/>
                <a:latin typeface="+mn-lt"/>
                <a:ea typeface="+mn-ea"/>
                <a:cs typeface="+mn-cs"/>
              </a:rPr>
              <a:t>mehod</a:t>
            </a:r>
            <a:r>
              <a:rPr lang="en-US" sz="1200" b="0" i="0" u="none" strike="noStrike" kern="1200" dirty="0">
                <a:solidFill>
                  <a:schemeClr val="tx1"/>
                </a:solidFill>
                <a:effectLst/>
                <a:latin typeface="+mn-lt"/>
                <a:ea typeface="+mn-ea"/>
                <a:cs typeface="+mn-cs"/>
              </a:rPr>
              <a:t> produced spatially smoother layers than Tan et al. 2017 method but</a:t>
            </a:r>
            <a:r>
              <a:rPr lang="zh-CN" alt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building the 5D convex hull is slow, which usually takes minutes for a single image.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Our method is built on top of the convex hull based approaches.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However, they still have two challenges hidden </a:t>
            </a:r>
            <a:r>
              <a:rPr lang="en-US" altLang="zh-CN" sz="1200" b="0" i="0" u="none" strike="noStrike" kern="1200" dirty="0">
                <a:solidFill>
                  <a:schemeClr val="tx1"/>
                </a:solidFill>
                <a:effectLst/>
                <a:latin typeface="+mn-lt"/>
                <a:ea typeface="+mn-ea"/>
                <a:cs typeface="+mn-cs"/>
              </a:rPr>
              <a:t>in</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this</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kind</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of</a:t>
            </a:r>
            <a:r>
              <a:rPr lang="zh-CN" alt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approaches</a:t>
            </a:r>
            <a:r>
              <a:rPr lang="en-US" altLang="zh-CN" sz="1200" b="0" i="0" u="none" strike="noStrike" kern="1200" dirty="0">
                <a:solidFill>
                  <a:schemeClr val="tx1"/>
                </a:solidFill>
                <a:effectLst/>
                <a:latin typeface="+mn-lt"/>
                <a:ea typeface="+mn-ea"/>
                <a:cs typeface="+mn-cs"/>
              </a:rPr>
              <a:t>.</a:t>
            </a:r>
            <a:r>
              <a:rPr lang="zh-CN" altLang="en-US" sz="1200" b="0" i="0" u="none" strike="noStrike" kern="1200" dirty="0">
                <a:solidFill>
                  <a:schemeClr val="tx1"/>
                </a:solidFill>
                <a:effectLst/>
                <a:latin typeface="+mn-lt"/>
                <a:ea typeface="+mn-ea"/>
                <a:cs typeface="+mn-cs"/>
              </a:rPr>
              <a:t> </a:t>
            </a: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8FE352-DBA4-F743-803C-71E7D95CB90C}" type="slidenum">
              <a:rPr lang="en-US" smtClean="0"/>
              <a:t>7</a:t>
            </a:fld>
            <a:endParaRPr lang="en-US"/>
          </a:p>
        </p:txBody>
      </p:sp>
    </p:spTree>
    <p:extLst>
      <p:ext uri="{BB962C8B-B14F-4D97-AF65-F5344CB8AC3E}">
        <p14:creationId xmlns:p14="http://schemas.microsoft.com/office/powerpoint/2010/main" val="32970421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u="none" strike="noStrike" kern="1200" dirty="0">
                <a:solidFill>
                  <a:schemeClr val="tx1"/>
                </a:solidFill>
                <a:effectLst/>
                <a:latin typeface="+mn-lt"/>
                <a:ea typeface="+mn-ea"/>
                <a:cs typeface="+mn-cs"/>
              </a:rPr>
              <a:t>First is that the </a:t>
            </a:r>
            <a:r>
              <a:rPr lang="en-US" sz="1200" b="0" i="0" u="none" strike="noStrike" kern="1200" dirty="0">
                <a:solidFill>
                  <a:schemeClr val="tx1"/>
                </a:solidFill>
                <a:effectLst/>
                <a:latin typeface="+mn-lt"/>
                <a:ea typeface="+mn-ea"/>
                <a:cs typeface="+mn-cs"/>
              </a:rPr>
              <a:t>palette colors they extracted are vertices of convex hull, which </a:t>
            </a:r>
            <a:r>
              <a:rPr lang="en-US" altLang="zh-CN" sz="1200" b="0" i="0" u="none" strike="noStrike" kern="1200" dirty="0">
                <a:solidFill>
                  <a:schemeClr val="tx1"/>
                </a:solidFill>
                <a:effectLst/>
                <a:latin typeface="+mn-lt"/>
                <a:ea typeface="+mn-ea"/>
                <a:cs typeface="+mn-cs"/>
              </a:rPr>
              <a:t>may</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not</a:t>
            </a:r>
            <a:r>
              <a:rPr lang="zh-CN" alt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exist in the image. Dominant image colors, which are in the middle of RGB space, could not be selected as palette colors due to geometric properties of convex hulls. Therefore, its extracted palette colors may have a low degree of representativeness. </a:t>
            </a:r>
          </a:p>
          <a:p>
            <a:endParaRPr lang="en-US" dirty="0"/>
          </a:p>
          <a:p>
            <a:r>
              <a:rPr lang="en-US" dirty="0"/>
              <a:t>As we can see</a:t>
            </a:r>
            <a:r>
              <a:rPr lang="zh-CN" altLang="en-US" dirty="0"/>
              <a:t> </a:t>
            </a:r>
            <a:r>
              <a:rPr lang="en-US" altLang="zh-CN" dirty="0"/>
              <a:t>from</a:t>
            </a:r>
            <a:r>
              <a:rPr lang="en-US" dirty="0"/>
              <a:t> this example</a:t>
            </a:r>
          </a:p>
          <a:p>
            <a:endParaRPr lang="en-US" dirty="0"/>
          </a:p>
          <a:p>
            <a:r>
              <a:rPr lang="en-US" sz="1200" b="0" i="0" u="none" strike="noStrike" kern="1200" dirty="0">
                <a:solidFill>
                  <a:schemeClr val="tx1"/>
                </a:solidFill>
                <a:effectLst/>
                <a:latin typeface="+mn-lt"/>
                <a:ea typeface="+mn-ea"/>
                <a:cs typeface="+mn-cs"/>
              </a:rPr>
              <a:t>The input image includes three objects: a red apple, a red strawberry and an orange.</a:t>
            </a:r>
          </a:p>
          <a:p>
            <a:r>
              <a:rPr lang="en-US" sz="1200" b="0" i="0" u="none" strike="noStrike" kern="1200" dirty="0">
                <a:solidFill>
                  <a:schemeClr val="tx1"/>
                </a:solidFill>
                <a:effectLst/>
                <a:latin typeface="+mn-lt"/>
                <a:ea typeface="+mn-ea"/>
                <a:cs typeface="+mn-cs"/>
              </a:rPr>
              <a:t>the convex hull based method does not select a dominant color ‘orange’ as a palette color, but instead select ‘yellow’, which does not exist in the image. </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It would make further recoloring less intuitive and less predictable —— adjusting palette color 'red' will largely influence the appearance of the orange.</a:t>
            </a:r>
          </a:p>
        </p:txBody>
      </p:sp>
      <p:sp>
        <p:nvSpPr>
          <p:cNvPr id="4" name="Slide Number Placeholder 3"/>
          <p:cNvSpPr>
            <a:spLocks noGrp="1"/>
          </p:cNvSpPr>
          <p:nvPr>
            <p:ph type="sldNum" sz="quarter" idx="5"/>
          </p:nvPr>
        </p:nvSpPr>
        <p:spPr/>
        <p:txBody>
          <a:bodyPr/>
          <a:lstStyle/>
          <a:p>
            <a:fld id="{0D8FE352-DBA4-F743-803C-71E7D95CB90C}" type="slidenum">
              <a:rPr lang="en-US" smtClean="0"/>
              <a:t>8</a:t>
            </a:fld>
            <a:endParaRPr lang="en-US"/>
          </a:p>
        </p:txBody>
      </p:sp>
    </p:spTree>
    <p:extLst>
      <p:ext uri="{BB962C8B-B14F-4D97-AF65-F5344CB8AC3E}">
        <p14:creationId xmlns:p14="http://schemas.microsoft.com/office/powerpoint/2010/main" val="625452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approach improve this approach by </a:t>
            </a:r>
            <a:r>
              <a:rPr lang="en-US" sz="1200" b="0" i="0" u="none" strike="noStrike" kern="1200" dirty="0">
                <a:solidFill>
                  <a:schemeClr val="tx1"/>
                </a:solidFill>
                <a:effectLst/>
                <a:latin typeface="+mn-lt"/>
                <a:ea typeface="+mn-ea"/>
                <a:cs typeface="+mn-cs"/>
              </a:rPr>
              <a:t>take the reconstruction accuracy and degree of representativeness both into account.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Here we use a polyhedron to represent the color palette</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and</a:t>
            </a:r>
            <a:r>
              <a:rPr lang="zh-CN" alt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formulate the palette extraction process as an optimization problem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First, we enforce the polyhedron to enclose as many pixels as possible</a:t>
            </a:r>
            <a:r>
              <a:rPr lang="en-US" altLang="zh-CN" sz="1200" b="0" i="0" u="none" strike="noStrike" kern="1200" dirty="0">
                <a:solidFill>
                  <a:schemeClr val="tx1"/>
                </a:solidFill>
                <a:effectLst/>
                <a:latin typeface="+mn-lt"/>
                <a:ea typeface="+mn-ea"/>
                <a:cs typeface="+mn-cs"/>
              </a:rPr>
              <a:t>,</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that</a:t>
            </a:r>
            <a:r>
              <a:rPr lang="zh-CN" altLang="en-US" sz="1200" b="0" i="0" u="none" strike="noStrike" kern="1200" dirty="0">
                <a:solidFill>
                  <a:schemeClr val="tx1"/>
                </a:solidFill>
                <a:effectLst/>
                <a:latin typeface="+mn-lt"/>
                <a:ea typeface="+mn-ea"/>
                <a:cs typeface="+mn-cs"/>
              </a:rPr>
              <a:t> </a:t>
            </a:r>
            <a:r>
              <a:rPr lang="en-US" altLang="zh-CN" sz="1200" b="0" i="0" u="none" strike="noStrike" kern="1200" dirty="0">
                <a:solidFill>
                  <a:schemeClr val="tx1"/>
                </a:solidFill>
                <a:effectLst/>
                <a:latin typeface="+mn-lt"/>
                <a:ea typeface="+mn-ea"/>
                <a:cs typeface="+mn-cs"/>
              </a:rPr>
              <a:t>is</a:t>
            </a:r>
            <a:r>
              <a:rPr lang="en-US" sz="1200" b="0" i="0" u="none" strike="noStrike" kern="1200" dirty="0">
                <a:solidFill>
                  <a:schemeClr val="tx1"/>
                </a:solidFill>
                <a:effectLst/>
                <a:latin typeface="+mn-lt"/>
                <a:ea typeface="+mn-ea"/>
                <a:cs typeface="+mn-cs"/>
              </a:rPr>
              <a:t>, maintaining reconstruction accuracy as high as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Second, we would also like the vertices of the polyhedron to be representative with respect to the image, that is</a:t>
            </a:r>
            <a:r>
              <a:rPr lang="en-US" altLang="zh-CN" sz="1200" b="0" i="0" u="none" strike="noStrike" kern="1200" dirty="0">
                <a:solidFill>
                  <a:schemeClr val="tx1"/>
                </a:solidFill>
                <a:effectLst/>
                <a:latin typeface="+mn-lt"/>
                <a:ea typeface="+mn-ea"/>
                <a:cs typeface="+mn-cs"/>
              </a:rPr>
              <a:t>,</a:t>
            </a:r>
            <a:r>
              <a:rPr lang="zh-CN" altLang="en-US" sz="1200" b="0" i="0"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constraining each individual vertex close to existing colors in the image as much as possible.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Our goal is to generate a polyhedron P that minimizes the following energy function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reconstruction loss accounts for the accuracy of reconstruction which it the sum of the distance of all points in ​to their projected 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representative loss​ accounts for the degree of representativeness of vertices.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Where </a:t>
            </a:r>
            <a:r>
              <a:rPr lang="en-US" sz="1200" b="1" i="0" u="none" strike="noStrike" kern="1200" dirty="0">
                <a:solidFill>
                  <a:schemeClr val="tx1"/>
                </a:solidFill>
                <a:effectLst/>
                <a:latin typeface="+mn-lt"/>
                <a:ea typeface="+mn-ea"/>
                <a:cs typeface="+mn-cs"/>
              </a:rPr>
              <a:t>v</a:t>
            </a:r>
            <a:r>
              <a:rPr lang="en-US" sz="1200" b="0" i="0" u="none" strike="noStrike" kern="1200" dirty="0">
                <a:solidFill>
                  <a:schemeClr val="tx1"/>
                </a:solidFill>
                <a:effectLst/>
                <a:latin typeface="+mn-lt"/>
                <a:ea typeface="+mn-ea"/>
                <a:cs typeface="+mn-cs"/>
              </a:rPr>
              <a:t> denotes a vertex of the polyhedron, ​ </a:t>
            </a:r>
            <a:r>
              <a:rPr lang="en-US" sz="1200" b="0" i="0" u="none" strike="noStrike" kern="1200" dirty="0" err="1">
                <a:solidFill>
                  <a:schemeClr val="tx1"/>
                </a:solidFill>
                <a:effectLst/>
                <a:latin typeface="+mn-lt"/>
                <a:ea typeface="+mn-ea"/>
                <a:cs typeface="+mn-cs"/>
              </a:rPr>
              <a:t>vc</a:t>
            </a:r>
            <a:r>
              <a:rPr lang="en-US" sz="1200" b="0" i="0" u="none" strike="noStrike" kern="1200" dirty="0">
                <a:solidFill>
                  <a:schemeClr val="tx1"/>
                </a:solidFill>
                <a:effectLst/>
                <a:latin typeface="+mn-lt"/>
                <a:ea typeface="+mn-ea"/>
                <a:cs typeface="+mn-cs"/>
              </a:rPr>
              <a:t> denotes the center of the neighboring points of ​v/</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Lambda is a parameter to control the relative contributions between the two losses.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D8FE352-DBA4-F743-803C-71E7D95CB90C}" type="slidenum">
              <a:rPr lang="en-US" smtClean="0"/>
              <a:t>9</a:t>
            </a:fld>
            <a:endParaRPr lang="en-US"/>
          </a:p>
        </p:txBody>
      </p:sp>
    </p:spTree>
    <p:extLst>
      <p:ext uri="{BB962C8B-B14F-4D97-AF65-F5344CB8AC3E}">
        <p14:creationId xmlns:p14="http://schemas.microsoft.com/office/powerpoint/2010/main" val="25675003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9D2E4-841B-AE4A-B4EB-5CA88B3122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D1D225A-B15C-D445-B746-03F7233295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554705-7C80-B748-A130-284ABB3D6A0A}"/>
              </a:ext>
            </a:extLst>
          </p:cNvPr>
          <p:cNvSpPr>
            <a:spLocks noGrp="1"/>
          </p:cNvSpPr>
          <p:nvPr>
            <p:ph type="dt" sz="half" idx="10"/>
          </p:nvPr>
        </p:nvSpPr>
        <p:spPr/>
        <p:txBody>
          <a:bodyPr/>
          <a:lstStyle/>
          <a:p>
            <a:fld id="{C90B55F0-C1A9-3D46-BDB0-906220A70B2B}" type="datetimeFigureOut">
              <a:rPr lang="en-US" smtClean="0"/>
              <a:t>11/29/2019</a:t>
            </a:fld>
            <a:endParaRPr lang="en-US"/>
          </a:p>
        </p:txBody>
      </p:sp>
      <p:sp>
        <p:nvSpPr>
          <p:cNvPr id="5" name="Footer Placeholder 4">
            <a:extLst>
              <a:ext uri="{FF2B5EF4-FFF2-40B4-BE49-F238E27FC236}">
                <a16:creationId xmlns:a16="http://schemas.microsoft.com/office/drawing/2014/main" id="{D3ECE7A5-D794-4C4F-A437-55E8C0C69D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71DB47-A3E6-1545-A8CE-E1C146150E3E}"/>
              </a:ext>
            </a:extLst>
          </p:cNvPr>
          <p:cNvSpPr>
            <a:spLocks noGrp="1"/>
          </p:cNvSpPr>
          <p:nvPr>
            <p:ph type="sldNum" sz="quarter" idx="12"/>
          </p:nvPr>
        </p:nvSpPr>
        <p:spPr/>
        <p:txBody>
          <a:bodyPr/>
          <a:lstStyle/>
          <a:p>
            <a:fld id="{B47AE70D-ECBF-FB47-A852-5F7CB37996EE}" type="slidenum">
              <a:rPr lang="en-US" smtClean="0"/>
              <a:t>‹#›</a:t>
            </a:fld>
            <a:endParaRPr lang="en-US"/>
          </a:p>
        </p:txBody>
      </p:sp>
    </p:spTree>
    <p:extLst>
      <p:ext uri="{BB962C8B-B14F-4D97-AF65-F5344CB8AC3E}">
        <p14:creationId xmlns:p14="http://schemas.microsoft.com/office/powerpoint/2010/main" val="37706697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E7B24-0596-5F41-9CB3-5AA29DE2F7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F32211-93F5-214F-BD14-ACE7C6952B4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CD1871-ABC1-E643-AC10-2B2F02FDE9B2}"/>
              </a:ext>
            </a:extLst>
          </p:cNvPr>
          <p:cNvSpPr>
            <a:spLocks noGrp="1"/>
          </p:cNvSpPr>
          <p:nvPr>
            <p:ph type="dt" sz="half" idx="10"/>
          </p:nvPr>
        </p:nvSpPr>
        <p:spPr/>
        <p:txBody>
          <a:bodyPr/>
          <a:lstStyle/>
          <a:p>
            <a:fld id="{C90B55F0-C1A9-3D46-BDB0-906220A70B2B}" type="datetimeFigureOut">
              <a:rPr lang="en-US" smtClean="0"/>
              <a:t>11/29/2019</a:t>
            </a:fld>
            <a:endParaRPr lang="en-US"/>
          </a:p>
        </p:txBody>
      </p:sp>
      <p:sp>
        <p:nvSpPr>
          <p:cNvPr id="5" name="Footer Placeholder 4">
            <a:extLst>
              <a:ext uri="{FF2B5EF4-FFF2-40B4-BE49-F238E27FC236}">
                <a16:creationId xmlns:a16="http://schemas.microsoft.com/office/drawing/2014/main" id="{81491922-CCD6-734E-BDCA-34115F3E81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DE429B-43FD-1B49-920A-ED0943DC3A9C}"/>
              </a:ext>
            </a:extLst>
          </p:cNvPr>
          <p:cNvSpPr>
            <a:spLocks noGrp="1"/>
          </p:cNvSpPr>
          <p:nvPr>
            <p:ph type="sldNum" sz="quarter" idx="12"/>
          </p:nvPr>
        </p:nvSpPr>
        <p:spPr/>
        <p:txBody>
          <a:bodyPr/>
          <a:lstStyle/>
          <a:p>
            <a:fld id="{B47AE70D-ECBF-FB47-A852-5F7CB37996EE}" type="slidenum">
              <a:rPr lang="en-US" smtClean="0"/>
              <a:t>‹#›</a:t>
            </a:fld>
            <a:endParaRPr lang="en-US"/>
          </a:p>
        </p:txBody>
      </p:sp>
    </p:spTree>
    <p:extLst>
      <p:ext uri="{BB962C8B-B14F-4D97-AF65-F5344CB8AC3E}">
        <p14:creationId xmlns:p14="http://schemas.microsoft.com/office/powerpoint/2010/main" val="2690905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87E389-7B03-6142-B66D-9248B925176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7008DDB-956A-F04A-8681-0C0278E8390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3B9C4F-AC1C-7145-A427-214C56BDA603}"/>
              </a:ext>
            </a:extLst>
          </p:cNvPr>
          <p:cNvSpPr>
            <a:spLocks noGrp="1"/>
          </p:cNvSpPr>
          <p:nvPr>
            <p:ph type="dt" sz="half" idx="10"/>
          </p:nvPr>
        </p:nvSpPr>
        <p:spPr/>
        <p:txBody>
          <a:bodyPr/>
          <a:lstStyle/>
          <a:p>
            <a:fld id="{C90B55F0-C1A9-3D46-BDB0-906220A70B2B}" type="datetimeFigureOut">
              <a:rPr lang="en-US" smtClean="0"/>
              <a:t>11/29/2019</a:t>
            </a:fld>
            <a:endParaRPr lang="en-US"/>
          </a:p>
        </p:txBody>
      </p:sp>
      <p:sp>
        <p:nvSpPr>
          <p:cNvPr id="5" name="Footer Placeholder 4">
            <a:extLst>
              <a:ext uri="{FF2B5EF4-FFF2-40B4-BE49-F238E27FC236}">
                <a16:creationId xmlns:a16="http://schemas.microsoft.com/office/drawing/2014/main" id="{8452D4D0-B1F6-8C4D-BEBF-58FEBB6E7C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7CD6F3-2842-F44A-85CE-52891AEDDAD7}"/>
              </a:ext>
            </a:extLst>
          </p:cNvPr>
          <p:cNvSpPr>
            <a:spLocks noGrp="1"/>
          </p:cNvSpPr>
          <p:nvPr>
            <p:ph type="sldNum" sz="quarter" idx="12"/>
          </p:nvPr>
        </p:nvSpPr>
        <p:spPr/>
        <p:txBody>
          <a:bodyPr/>
          <a:lstStyle/>
          <a:p>
            <a:fld id="{B47AE70D-ECBF-FB47-A852-5F7CB37996EE}" type="slidenum">
              <a:rPr lang="en-US" smtClean="0"/>
              <a:t>‹#›</a:t>
            </a:fld>
            <a:endParaRPr lang="en-US"/>
          </a:p>
        </p:txBody>
      </p:sp>
    </p:spTree>
    <p:extLst>
      <p:ext uri="{BB962C8B-B14F-4D97-AF65-F5344CB8AC3E}">
        <p14:creationId xmlns:p14="http://schemas.microsoft.com/office/powerpoint/2010/main" val="1558940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BB235-8226-A843-BAEF-ABF3F7D34F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BEE62C-6F43-AE4E-9FE9-78EDD70753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AE75C1-93BF-9048-BDDA-C60D3456E5DF}"/>
              </a:ext>
            </a:extLst>
          </p:cNvPr>
          <p:cNvSpPr>
            <a:spLocks noGrp="1"/>
          </p:cNvSpPr>
          <p:nvPr>
            <p:ph type="dt" sz="half" idx="10"/>
          </p:nvPr>
        </p:nvSpPr>
        <p:spPr/>
        <p:txBody>
          <a:bodyPr/>
          <a:lstStyle/>
          <a:p>
            <a:fld id="{C90B55F0-C1A9-3D46-BDB0-906220A70B2B}" type="datetimeFigureOut">
              <a:rPr lang="en-US" smtClean="0"/>
              <a:t>11/29/2019</a:t>
            </a:fld>
            <a:endParaRPr lang="en-US"/>
          </a:p>
        </p:txBody>
      </p:sp>
      <p:sp>
        <p:nvSpPr>
          <p:cNvPr id="5" name="Footer Placeholder 4">
            <a:extLst>
              <a:ext uri="{FF2B5EF4-FFF2-40B4-BE49-F238E27FC236}">
                <a16:creationId xmlns:a16="http://schemas.microsoft.com/office/drawing/2014/main" id="{8B465819-4210-934F-8207-AF861C7EA9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A40761-3378-E74C-B7C6-D00DB778F1E6}"/>
              </a:ext>
            </a:extLst>
          </p:cNvPr>
          <p:cNvSpPr>
            <a:spLocks noGrp="1"/>
          </p:cNvSpPr>
          <p:nvPr>
            <p:ph type="sldNum" sz="quarter" idx="12"/>
          </p:nvPr>
        </p:nvSpPr>
        <p:spPr/>
        <p:txBody>
          <a:bodyPr/>
          <a:lstStyle/>
          <a:p>
            <a:fld id="{B47AE70D-ECBF-FB47-A852-5F7CB37996EE}" type="slidenum">
              <a:rPr lang="en-US" smtClean="0"/>
              <a:t>‹#›</a:t>
            </a:fld>
            <a:endParaRPr lang="en-US"/>
          </a:p>
        </p:txBody>
      </p:sp>
    </p:spTree>
    <p:extLst>
      <p:ext uri="{BB962C8B-B14F-4D97-AF65-F5344CB8AC3E}">
        <p14:creationId xmlns:p14="http://schemas.microsoft.com/office/powerpoint/2010/main" val="3929994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5466C-751D-E645-831B-BFC3FBCA8D9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FE2D90B-4C7E-974A-9818-E0A4530B75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675B8E-6002-DF4C-B5B6-B7A64E22157C}"/>
              </a:ext>
            </a:extLst>
          </p:cNvPr>
          <p:cNvSpPr>
            <a:spLocks noGrp="1"/>
          </p:cNvSpPr>
          <p:nvPr>
            <p:ph type="dt" sz="half" idx="10"/>
          </p:nvPr>
        </p:nvSpPr>
        <p:spPr/>
        <p:txBody>
          <a:bodyPr/>
          <a:lstStyle/>
          <a:p>
            <a:fld id="{C90B55F0-C1A9-3D46-BDB0-906220A70B2B}" type="datetimeFigureOut">
              <a:rPr lang="en-US" smtClean="0"/>
              <a:t>11/29/2019</a:t>
            </a:fld>
            <a:endParaRPr lang="en-US"/>
          </a:p>
        </p:txBody>
      </p:sp>
      <p:sp>
        <p:nvSpPr>
          <p:cNvPr id="5" name="Footer Placeholder 4">
            <a:extLst>
              <a:ext uri="{FF2B5EF4-FFF2-40B4-BE49-F238E27FC236}">
                <a16:creationId xmlns:a16="http://schemas.microsoft.com/office/drawing/2014/main" id="{4FC36BC0-C029-9F4F-BDE8-643E9A7091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44366E-7AAD-5A4D-98A5-C2CFE967314F}"/>
              </a:ext>
            </a:extLst>
          </p:cNvPr>
          <p:cNvSpPr>
            <a:spLocks noGrp="1"/>
          </p:cNvSpPr>
          <p:nvPr>
            <p:ph type="sldNum" sz="quarter" idx="12"/>
          </p:nvPr>
        </p:nvSpPr>
        <p:spPr/>
        <p:txBody>
          <a:bodyPr/>
          <a:lstStyle/>
          <a:p>
            <a:fld id="{B47AE70D-ECBF-FB47-A852-5F7CB37996EE}" type="slidenum">
              <a:rPr lang="en-US" smtClean="0"/>
              <a:t>‹#›</a:t>
            </a:fld>
            <a:endParaRPr lang="en-US"/>
          </a:p>
        </p:txBody>
      </p:sp>
    </p:spTree>
    <p:extLst>
      <p:ext uri="{BB962C8B-B14F-4D97-AF65-F5344CB8AC3E}">
        <p14:creationId xmlns:p14="http://schemas.microsoft.com/office/powerpoint/2010/main" val="2698042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8A8CD-A557-E245-A712-D1B190CC16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DC16F3-C7E8-0845-9998-E27BF882586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FD67FDE-135D-CC4E-BCB4-F9D95FBFAD6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D9F16E5-3048-654A-86E6-FF8201A715B1}"/>
              </a:ext>
            </a:extLst>
          </p:cNvPr>
          <p:cNvSpPr>
            <a:spLocks noGrp="1"/>
          </p:cNvSpPr>
          <p:nvPr>
            <p:ph type="dt" sz="half" idx="10"/>
          </p:nvPr>
        </p:nvSpPr>
        <p:spPr/>
        <p:txBody>
          <a:bodyPr/>
          <a:lstStyle/>
          <a:p>
            <a:fld id="{C90B55F0-C1A9-3D46-BDB0-906220A70B2B}" type="datetimeFigureOut">
              <a:rPr lang="en-US" smtClean="0"/>
              <a:t>11/29/2019</a:t>
            </a:fld>
            <a:endParaRPr lang="en-US"/>
          </a:p>
        </p:txBody>
      </p:sp>
      <p:sp>
        <p:nvSpPr>
          <p:cNvPr id="6" name="Footer Placeholder 5">
            <a:extLst>
              <a:ext uri="{FF2B5EF4-FFF2-40B4-BE49-F238E27FC236}">
                <a16:creationId xmlns:a16="http://schemas.microsoft.com/office/drawing/2014/main" id="{659F8901-0DB3-6E49-B5A7-80622CA9B7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5F3BEB-8BD2-FD4B-944B-DF3855AABE5F}"/>
              </a:ext>
            </a:extLst>
          </p:cNvPr>
          <p:cNvSpPr>
            <a:spLocks noGrp="1"/>
          </p:cNvSpPr>
          <p:nvPr>
            <p:ph type="sldNum" sz="quarter" idx="12"/>
          </p:nvPr>
        </p:nvSpPr>
        <p:spPr/>
        <p:txBody>
          <a:bodyPr/>
          <a:lstStyle/>
          <a:p>
            <a:fld id="{B47AE70D-ECBF-FB47-A852-5F7CB37996EE}" type="slidenum">
              <a:rPr lang="en-US" smtClean="0"/>
              <a:t>‹#›</a:t>
            </a:fld>
            <a:endParaRPr lang="en-US"/>
          </a:p>
        </p:txBody>
      </p:sp>
    </p:spTree>
    <p:extLst>
      <p:ext uri="{BB962C8B-B14F-4D97-AF65-F5344CB8AC3E}">
        <p14:creationId xmlns:p14="http://schemas.microsoft.com/office/powerpoint/2010/main" val="3162892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A69DC-27D4-9F45-98E4-0571970632A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5D330C-CD8A-D648-8882-F4F3A2A86E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A6844F4-69B4-E440-A473-2B8CC45B44C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AF6D5B-A448-AA40-949B-AEBABB242F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6E3AB13-4E64-9D41-86C6-05751709DE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958289-7425-1449-9A7A-A556EA7E13D7}"/>
              </a:ext>
            </a:extLst>
          </p:cNvPr>
          <p:cNvSpPr>
            <a:spLocks noGrp="1"/>
          </p:cNvSpPr>
          <p:nvPr>
            <p:ph type="dt" sz="half" idx="10"/>
          </p:nvPr>
        </p:nvSpPr>
        <p:spPr/>
        <p:txBody>
          <a:bodyPr/>
          <a:lstStyle/>
          <a:p>
            <a:fld id="{C90B55F0-C1A9-3D46-BDB0-906220A70B2B}" type="datetimeFigureOut">
              <a:rPr lang="en-US" smtClean="0"/>
              <a:t>11/29/2019</a:t>
            </a:fld>
            <a:endParaRPr lang="en-US"/>
          </a:p>
        </p:txBody>
      </p:sp>
      <p:sp>
        <p:nvSpPr>
          <p:cNvPr id="8" name="Footer Placeholder 7">
            <a:extLst>
              <a:ext uri="{FF2B5EF4-FFF2-40B4-BE49-F238E27FC236}">
                <a16:creationId xmlns:a16="http://schemas.microsoft.com/office/drawing/2014/main" id="{2C5D1F25-0559-F442-9A97-C1BA979ADC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E72638E-AFF1-4147-8048-A29F531BD08B}"/>
              </a:ext>
            </a:extLst>
          </p:cNvPr>
          <p:cNvSpPr>
            <a:spLocks noGrp="1"/>
          </p:cNvSpPr>
          <p:nvPr>
            <p:ph type="sldNum" sz="quarter" idx="12"/>
          </p:nvPr>
        </p:nvSpPr>
        <p:spPr/>
        <p:txBody>
          <a:bodyPr/>
          <a:lstStyle/>
          <a:p>
            <a:fld id="{B47AE70D-ECBF-FB47-A852-5F7CB37996EE}" type="slidenum">
              <a:rPr lang="en-US" smtClean="0"/>
              <a:t>‹#›</a:t>
            </a:fld>
            <a:endParaRPr lang="en-US"/>
          </a:p>
        </p:txBody>
      </p:sp>
    </p:spTree>
    <p:extLst>
      <p:ext uri="{BB962C8B-B14F-4D97-AF65-F5344CB8AC3E}">
        <p14:creationId xmlns:p14="http://schemas.microsoft.com/office/powerpoint/2010/main" val="2857954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57D66-C0DC-2240-92A6-65268260847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218247-F723-4D49-A314-635EEDE479B8}"/>
              </a:ext>
            </a:extLst>
          </p:cNvPr>
          <p:cNvSpPr>
            <a:spLocks noGrp="1"/>
          </p:cNvSpPr>
          <p:nvPr>
            <p:ph type="dt" sz="half" idx="10"/>
          </p:nvPr>
        </p:nvSpPr>
        <p:spPr/>
        <p:txBody>
          <a:bodyPr/>
          <a:lstStyle/>
          <a:p>
            <a:fld id="{C90B55F0-C1A9-3D46-BDB0-906220A70B2B}" type="datetimeFigureOut">
              <a:rPr lang="en-US" smtClean="0"/>
              <a:t>11/29/2019</a:t>
            </a:fld>
            <a:endParaRPr lang="en-US"/>
          </a:p>
        </p:txBody>
      </p:sp>
      <p:sp>
        <p:nvSpPr>
          <p:cNvPr id="4" name="Footer Placeholder 3">
            <a:extLst>
              <a:ext uri="{FF2B5EF4-FFF2-40B4-BE49-F238E27FC236}">
                <a16:creationId xmlns:a16="http://schemas.microsoft.com/office/drawing/2014/main" id="{BE5C0892-4DEF-C24A-886F-F805B64B23B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2069685-487E-F341-920E-81B6B3449488}"/>
              </a:ext>
            </a:extLst>
          </p:cNvPr>
          <p:cNvSpPr>
            <a:spLocks noGrp="1"/>
          </p:cNvSpPr>
          <p:nvPr>
            <p:ph type="sldNum" sz="quarter" idx="12"/>
          </p:nvPr>
        </p:nvSpPr>
        <p:spPr/>
        <p:txBody>
          <a:bodyPr/>
          <a:lstStyle/>
          <a:p>
            <a:fld id="{B47AE70D-ECBF-FB47-A852-5F7CB37996EE}" type="slidenum">
              <a:rPr lang="en-US" smtClean="0"/>
              <a:t>‹#›</a:t>
            </a:fld>
            <a:endParaRPr lang="en-US"/>
          </a:p>
        </p:txBody>
      </p:sp>
    </p:spTree>
    <p:extLst>
      <p:ext uri="{BB962C8B-B14F-4D97-AF65-F5344CB8AC3E}">
        <p14:creationId xmlns:p14="http://schemas.microsoft.com/office/powerpoint/2010/main" val="3913864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41C590-A6AA-9B45-BC81-BB1B0001511A}"/>
              </a:ext>
            </a:extLst>
          </p:cNvPr>
          <p:cNvSpPr>
            <a:spLocks noGrp="1"/>
          </p:cNvSpPr>
          <p:nvPr>
            <p:ph type="dt" sz="half" idx="10"/>
          </p:nvPr>
        </p:nvSpPr>
        <p:spPr/>
        <p:txBody>
          <a:bodyPr/>
          <a:lstStyle/>
          <a:p>
            <a:fld id="{C90B55F0-C1A9-3D46-BDB0-906220A70B2B}" type="datetimeFigureOut">
              <a:rPr lang="en-US" smtClean="0"/>
              <a:t>11/29/2019</a:t>
            </a:fld>
            <a:endParaRPr lang="en-US"/>
          </a:p>
        </p:txBody>
      </p:sp>
      <p:sp>
        <p:nvSpPr>
          <p:cNvPr id="3" name="Footer Placeholder 2">
            <a:extLst>
              <a:ext uri="{FF2B5EF4-FFF2-40B4-BE49-F238E27FC236}">
                <a16:creationId xmlns:a16="http://schemas.microsoft.com/office/drawing/2014/main" id="{E8B872DD-56B9-FD4D-80C7-B648F1A2AC4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9A3E57-8B71-CD42-8052-7A397C5AF9B5}"/>
              </a:ext>
            </a:extLst>
          </p:cNvPr>
          <p:cNvSpPr>
            <a:spLocks noGrp="1"/>
          </p:cNvSpPr>
          <p:nvPr>
            <p:ph type="sldNum" sz="quarter" idx="12"/>
          </p:nvPr>
        </p:nvSpPr>
        <p:spPr/>
        <p:txBody>
          <a:bodyPr/>
          <a:lstStyle/>
          <a:p>
            <a:fld id="{B47AE70D-ECBF-FB47-A852-5F7CB37996EE}" type="slidenum">
              <a:rPr lang="en-US" smtClean="0"/>
              <a:t>‹#›</a:t>
            </a:fld>
            <a:endParaRPr lang="en-US"/>
          </a:p>
        </p:txBody>
      </p:sp>
    </p:spTree>
    <p:extLst>
      <p:ext uri="{BB962C8B-B14F-4D97-AF65-F5344CB8AC3E}">
        <p14:creationId xmlns:p14="http://schemas.microsoft.com/office/powerpoint/2010/main" val="2854780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62975-304B-CB4F-AE72-90EDE5AE84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F40BAE-29FA-EF4D-9AE3-F34C4C2F5A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D819EF-3B83-6641-87E5-0C8C1E99C3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656F44-4C3C-584E-BFED-BF45F89668BA}"/>
              </a:ext>
            </a:extLst>
          </p:cNvPr>
          <p:cNvSpPr>
            <a:spLocks noGrp="1"/>
          </p:cNvSpPr>
          <p:nvPr>
            <p:ph type="dt" sz="half" idx="10"/>
          </p:nvPr>
        </p:nvSpPr>
        <p:spPr/>
        <p:txBody>
          <a:bodyPr/>
          <a:lstStyle/>
          <a:p>
            <a:fld id="{C90B55F0-C1A9-3D46-BDB0-906220A70B2B}" type="datetimeFigureOut">
              <a:rPr lang="en-US" smtClean="0"/>
              <a:t>11/29/2019</a:t>
            </a:fld>
            <a:endParaRPr lang="en-US"/>
          </a:p>
        </p:txBody>
      </p:sp>
      <p:sp>
        <p:nvSpPr>
          <p:cNvPr id="6" name="Footer Placeholder 5">
            <a:extLst>
              <a:ext uri="{FF2B5EF4-FFF2-40B4-BE49-F238E27FC236}">
                <a16:creationId xmlns:a16="http://schemas.microsoft.com/office/drawing/2014/main" id="{BBA1B09B-1DCD-404C-80EE-3D61A39CF9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9A6869-CE94-874F-B32C-DBD36CFA1845}"/>
              </a:ext>
            </a:extLst>
          </p:cNvPr>
          <p:cNvSpPr>
            <a:spLocks noGrp="1"/>
          </p:cNvSpPr>
          <p:nvPr>
            <p:ph type="sldNum" sz="quarter" idx="12"/>
          </p:nvPr>
        </p:nvSpPr>
        <p:spPr/>
        <p:txBody>
          <a:bodyPr/>
          <a:lstStyle/>
          <a:p>
            <a:fld id="{B47AE70D-ECBF-FB47-A852-5F7CB37996EE}" type="slidenum">
              <a:rPr lang="en-US" smtClean="0"/>
              <a:t>‹#›</a:t>
            </a:fld>
            <a:endParaRPr lang="en-US"/>
          </a:p>
        </p:txBody>
      </p:sp>
    </p:spTree>
    <p:extLst>
      <p:ext uri="{BB962C8B-B14F-4D97-AF65-F5344CB8AC3E}">
        <p14:creationId xmlns:p14="http://schemas.microsoft.com/office/powerpoint/2010/main" val="3462577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2F5BA-EC85-1F43-A6D7-7307558DDB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E3FFB12-8410-AD4D-951D-353574EF781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6A736CA-FDCA-9F4C-967C-CFF85D4A7F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888134-83DC-AD44-80D4-35DD65F9EA0E}"/>
              </a:ext>
            </a:extLst>
          </p:cNvPr>
          <p:cNvSpPr>
            <a:spLocks noGrp="1"/>
          </p:cNvSpPr>
          <p:nvPr>
            <p:ph type="dt" sz="half" idx="10"/>
          </p:nvPr>
        </p:nvSpPr>
        <p:spPr/>
        <p:txBody>
          <a:bodyPr/>
          <a:lstStyle/>
          <a:p>
            <a:fld id="{C90B55F0-C1A9-3D46-BDB0-906220A70B2B}" type="datetimeFigureOut">
              <a:rPr lang="en-US" smtClean="0"/>
              <a:t>11/29/2019</a:t>
            </a:fld>
            <a:endParaRPr lang="en-US"/>
          </a:p>
        </p:txBody>
      </p:sp>
      <p:sp>
        <p:nvSpPr>
          <p:cNvPr id="6" name="Footer Placeholder 5">
            <a:extLst>
              <a:ext uri="{FF2B5EF4-FFF2-40B4-BE49-F238E27FC236}">
                <a16:creationId xmlns:a16="http://schemas.microsoft.com/office/drawing/2014/main" id="{8B7DEF86-3891-2A4D-ADF4-4AB268F7D4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5ACCC4-6036-6F4A-8CBF-8375F2F9C2A1}"/>
              </a:ext>
            </a:extLst>
          </p:cNvPr>
          <p:cNvSpPr>
            <a:spLocks noGrp="1"/>
          </p:cNvSpPr>
          <p:nvPr>
            <p:ph type="sldNum" sz="quarter" idx="12"/>
          </p:nvPr>
        </p:nvSpPr>
        <p:spPr/>
        <p:txBody>
          <a:bodyPr/>
          <a:lstStyle/>
          <a:p>
            <a:fld id="{B47AE70D-ECBF-FB47-A852-5F7CB37996EE}" type="slidenum">
              <a:rPr lang="en-US" smtClean="0"/>
              <a:t>‹#›</a:t>
            </a:fld>
            <a:endParaRPr lang="en-US"/>
          </a:p>
        </p:txBody>
      </p:sp>
    </p:spTree>
    <p:extLst>
      <p:ext uri="{BB962C8B-B14F-4D97-AF65-F5344CB8AC3E}">
        <p14:creationId xmlns:p14="http://schemas.microsoft.com/office/powerpoint/2010/main" val="29707175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B1F368-E46C-8146-8DED-1B2F3F28F3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6B00EB0-382F-F745-A605-0FE0EF03BB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2BF9F3-80B2-7D4F-A4BB-270E1AE1CB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0B55F0-C1A9-3D46-BDB0-906220A70B2B}" type="datetimeFigureOut">
              <a:rPr lang="en-US" smtClean="0"/>
              <a:t>11/29/2019</a:t>
            </a:fld>
            <a:endParaRPr lang="en-US"/>
          </a:p>
        </p:txBody>
      </p:sp>
      <p:sp>
        <p:nvSpPr>
          <p:cNvPr id="5" name="Footer Placeholder 4">
            <a:extLst>
              <a:ext uri="{FF2B5EF4-FFF2-40B4-BE49-F238E27FC236}">
                <a16:creationId xmlns:a16="http://schemas.microsoft.com/office/drawing/2014/main" id="{3D37B98F-0D10-D041-B35B-30C59BE2EE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A6D93F9-C98E-6843-96D3-4466AA66F0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7AE70D-ECBF-FB47-A852-5F7CB37996EE}" type="slidenum">
              <a:rPr lang="en-US" smtClean="0"/>
              <a:t>‹#›</a:t>
            </a:fld>
            <a:endParaRPr lang="en-US"/>
          </a:p>
        </p:txBody>
      </p:sp>
    </p:spTree>
    <p:extLst>
      <p:ext uri="{BB962C8B-B14F-4D97-AF65-F5344CB8AC3E}">
        <p14:creationId xmlns:p14="http://schemas.microsoft.com/office/powerpoint/2010/main" val="13934782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tiff"/></Relationships>
</file>

<file path=ppt/slides/_rels/slide16.xml.rels><?xml version="1.0" encoding="UTF-8" standalone="yes"?>
<Relationships xmlns="http://schemas.openxmlformats.org/package/2006/relationships"><Relationship Id="rId8" Type="http://schemas.openxmlformats.org/officeDocument/2006/relationships/image" Target="../media/image16.tiff"/><Relationship Id="rId3" Type="http://schemas.openxmlformats.org/officeDocument/2006/relationships/image" Target="../media/image41.png"/><Relationship Id="rId7" Type="http://schemas.openxmlformats.org/officeDocument/2006/relationships/image" Target="../media/image13.tif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tiff"/><Relationship Id="rId7"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tiff"/><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tif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tiff"/><Relationship Id="rId11" Type="http://schemas.openxmlformats.org/officeDocument/2006/relationships/image" Target="../media/image12.tiff"/><Relationship Id="rId5" Type="http://schemas.openxmlformats.org/officeDocument/2006/relationships/image" Target="../media/image6.png"/><Relationship Id="rId10" Type="http://schemas.openxmlformats.org/officeDocument/2006/relationships/image" Target="../media/image11.tiff"/><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tiff"/></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65.png"/></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mailto:wangyili16@mails.tsinghua.edu.cn"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hyperlink" Target="mailto:xukun@tsinghua.edu.cn" TargetMode="External"/><Relationship Id="rId4" Type="http://schemas.openxmlformats.org/officeDocument/2006/relationships/hyperlink" Target="mailto:yf-liu17@mails.tsinghua.edu.cn"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7.tif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tiff"/><Relationship Id="rId11" Type="http://schemas.openxmlformats.org/officeDocument/2006/relationships/image" Target="../media/image16.tiff"/><Relationship Id="rId5" Type="http://schemas.openxmlformats.org/officeDocument/2006/relationships/image" Target="../media/image6.png"/><Relationship Id="rId10" Type="http://schemas.openxmlformats.org/officeDocument/2006/relationships/image" Target="../media/image13.tiff"/><Relationship Id="rId4" Type="http://schemas.openxmlformats.org/officeDocument/2006/relationships/image" Target="../media/image5.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1.png"/><Relationship Id="rId7" Type="http://schemas.openxmlformats.org/officeDocument/2006/relationships/image" Target="../media/image12.tif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3.tiff"/><Relationship Id="rId5" Type="http://schemas.openxmlformats.org/officeDocument/2006/relationships/image" Target="../media/image5.png"/><Relationship Id="rId4" Type="http://schemas.openxmlformats.org/officeDocument/2006/relationships/image" Target="../media/image32.tiff"/><Relationship Id="rId9"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tiff"/><Relationship Id="rId7"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8.tiff"/><Relationship Id="rId11" Type="http://schemas.openxmlformats.org/officeDocument/2006/relationships/image" Target="../media/image43.png"/><Relationship Id="rId5" Type="http://schemas.openxmlformats.org/officeDocument/2006/relationships/image" Target="../media/image37.tiff"/><Relationship Id="rId10" Type="http://schemas.openxmlformats.org/officeDocument/2006/relationships/image" Target="../media/image42.png"/><Relationship Id="rId4" Type="http://schemas.openxmlformats.org/officeDocument/2006/relationships/image" Target="../media/image36.tiff"/><Relationship Id="rId9" Type="http://schemas.openxmlformats.org/officeDocument/2006/relationships/image" Target="../media/image39.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4ACE9E-987B-F441-8B17-5C7E85E67A22}"/>
              </a:ext>
            </a:extLst>
          </p:cNvPr>
          <p:cNvPicPr>
            <a:picLocks noChangeAspect="1"/>
          </p:cNvPicPr>
          <p:nvPr/>
        </p:nvPicPr>
        <p:blipFill>
          <a:blip r:embed="rId3"/>
          <a:stretch>
            <a:fillRect/>
          </a:stretch>
        </p:blipFill>
        <p:spPr>
          <a:xfrm>
            <a:off x="390413" y="5279601"/>
            <a:ext cx="1614489" cy="1431025"/>
          </a:xfrm>
          <a:prstGeom prst="rect">
            <a:avLst/>
          </a:prstGeom>
        </p:spPr>
      </p:pic>
      <p:pic>
        <p:nvPicPr>
          <p:cNvPr id="5" name="图片 5">
            <a:extLst>
              <a:ext uri="{FF2B5EF4-FFF2-40B4-BE49-F238E27FC236}">
                <a16:creationId xmlns:a16="http://schemas.microsoft.com/office/drawing/2014/main" id="{E1E03597-C08C-2A4D-83A9-225BCE88E1B9}"/>
              </a:ext>
            </a:extLst>
          </p:cNvPr>
          <p:cNvPicPr>
            <a:picLocks noChangeAspect="1"/>
          </p:cNvPicPr>
          <p:nvPr/>
        </p:nvPicPr>
        <p:blipFill rotWithShape="1">
          <a:blip r:embed="rId4">
            <a:extLst>
              <a:ext uri="{28A0092B-C50C-407E-A947-70E740481C1C}">
                <a14:useLocalDpi xmlns:a14="http://schemas.microsoft.com/office/drawing/2010/main" val="0"/>
              </a:ext>
            </a:extLst>
          </a:blip>
          <a:srcRect l="-1" r="-243" b="49902"/>
          <a:stretch/>
        </p:blipFill>
        <p:spPr>
          <a:xfrm>
            <a:off x="2774838" y="5787918"/>
            <a:ext cx="3321162" cy="1066800"/>
          </a:xfrm>
          <a:prstGeom prst="rect">
            <a:avLst/>
          </a:prstGeom>
        </p:spPr>
      </p:pic>
      <p:sp>
        <p:nvSpPr>
          <p:cNvPr id="7" name="Title 6">
            <a:extLst>
              <a:ext uri="{FF2B5EF4-FFF2-40B4-BE49-F238E27FC236}">
                <a16:creationId xmlns:a16="http://schemas.microsoft.com/office/drawing/2014/main" id="{3A530D69-2E42-9840-BF44-774E7B63F267}"/>
              </a:ext>
            </a:extLst>
          </p:cNvPr>
          <p:cNvSpPr>
            <a:spLocks noGrp="1"/>
          </p:cNvSpPr>
          <p:nvPr>
            <p:ph type="ctrTitle"/>
          </p:nvPr>
        </p:nvSpPr>
        <p:spPr>
          <a:xfrm>
            <a:off x="-142875" y="430105"/>
            <a:ext cx="12477750" cy="2387600"/>
          </a:xfrm>
        </p:spPr>
        <p:txBody>
          <a:bodyPr>
            <a:normAutofit/>
          </a:bodyPr>
          <a:lstStyle/>
          <a:p>
            <a:r>
              <a:rPr lang="en-US" sz="4400" b="1" dirty="0"/>
              <a:t>An Improved Geometric Approach for </a:t>
            </a:r>
            <a:br>
              <a:rPr lang="en-US" sz="4400" b="1" dirty="0"/>
            </a:br>
            <a:r>
              <a:rPr lang="en-US" sz="4400" b="1" dirty="0"/>
              <a:t>Palette-based Image Decomposition and Recoloring </a:t>
            </a:r>
          </a:p>
        </p:txBody>
      </p:sp>
      <p:sp>
        <p:nvSpPr>
          <p:cNvPr id="9" name="Subtitle 8">
            <a:extLst>
              <a:ext uri="{FF2B5EF4-FFF2-40B4-BE49-F238E27FC236}">
                <a16:creationId xmlns:a16="http://schemas.microsoft.com/office/drawing/2014/main" id="{EF25A23E-3E5F-1C4C-89BB-71EF7E5AE7AB}"/>
              </a:ext>
            </a:extLst>
          </p:cNvPr>
          <p:cNvSpPr>
            <a:spLocks noGrp="1"/>
          </p:cNvSpPr>
          <p:nvPr>
            <p:ph type="subTitle" idx="1"/>
          </p:nvPr>
        </p:nvSpPr>
        <p:spPr>
          <a:xfrm>
            <a:off x="3142898" y="3220772"/>
            <a:ext cx="5906204" cy="1655762"/>
          </a:xfrm>
        </p:spPr>
        <p:txBody>
          <a:bodyPr>
            <a:normAutofit/>
          </a:bodyPr>
          <a:lstStyle/>
          <a:p>
            <a:pPr>
              <a:lnSpc>
                <a:spcPct val="100000"/>
              </a:lnSpc>
            </a:pPr>
            <a:r>
              <a:rPr lang="en-US" altLang="zh-CN" sz="2800" b="1" u="sng" dirty="0" err="1">
                <a:latin typeface="+mj-lt"/>
              </a:rPr>
              <a:t>Yili</a:t>
            </a:r>
            <a:r>
              <a:rPr lang="zh-CN" altLang="en-US" sz="2800" b="1" u="sng" dirty="0">
                <a:latin typeface="+mj-lt"/>
              </a:rPr>
              <a:t> </a:t>
            </a:r>
            <a:r>
              <a:rPr lang="en-US" altLang="zh-CN" sz="2800" b="1" u="sng" dirty="0">
                <a:latin typeface="+mj-lt"/>
              </a:rPr>
              <a:t>Wang</a:t>
            </a:r>
            <a:r>
              <a:rPr lang="en-US" altLang="zh-CN" sz="2800" b="1" dirty="0">
                <a:latin typeface="+mj-lt"/>
              </a:rPr>
              <a:t>,</a:t>
            </a:r>
            <a:r>
              <a:rPr lang="zh-CN" altLang="en-US" sz="2800" b="1" dirty="0">
                <a:latin typeface="+mj-lt"/>
              </a:rPr>
              <a:t> </a:t>
            </a:r>
            <a:r>
              <a:rPr lang="en-US" altLang="zh-CN" sz="2800" b="1" dirty="0" err="1">
                <a:latin typeface="+mj-lt"/>
              </a:rPr>
              <a:t>Yifan</a:t>
            </a:r>
            <a:r>
              <a:rPr lang="zh-CN" altLang="en-US" sz="2800" b="1" dirty="0">
                <a:latin typeface="+mj-lt"/>
              </a:rPr>
              <a:t> </a:t>
            </a:r>
            <a:r>
              <a:rPr lang="en-US" altLang="zh-CN" sz="2800" b="1" dirty="0">
                <a:latin typeface="+mj-lt"/>
              </a:rPr>
              <a:t>Liu,</a:t>
            </a:r>
            <a:r>
              <a:rPr lang="zh-CN" altLang="en-US" sz="2800" b="1" dirty="0">
                <a:latin typeface="+mj-lt"/>
              </a:rPr>
              <a:t> </a:t>
            </a:r>
            <a:r>
              <a:rPr lang="en-US" altLang="zh-CN" sz="2800" b="1" dirty="0" err="1">
                <a:latin typeface="+mj-lt"/>
              </a:rPr>
              <a:t>Kun</a:t>
            </a:r>
            <a:r>
              <a:rPr lang="zh-CN" altLang="en-US" sz="2800" b="1" dirty="0">
                <a:latin typeface="+mj-lt"/>
              </a:rPr>
              <a:t> </a:t>
            </a:r>
            <a:r>
              <a:rPr lang="en-US" altLang="zh-CN" sz="2800" b="1" dirty="0">
                <a:latin typeface="+mj-lt"/>
              </a:rPr>
              <a:t>Xu</a:t>
            </a:r>
            <a:r>
              <a:rPr lang="zh-CN" altLang="en-US" sz="2800" b="1" dirty="0">
                <a:latin typeface="+mj-lt"/>
              </a:rPr>
              <a:t>     </a:t>
            </a:r>
            <a:r>
              <a:rPr lang="zh-CN" altLang="en-US" sz="2800" dirty="0">
                <a:latin typeface="+mj-lt"/>
              </a:rPr>
              <a:t> </a:t>
            </a:r>
            <a:endParaRPr lang="en-US" altLang="zh-CN" sz="2800" dirty="0">
              <a:latin typeface="+mj-lt"/>
            </a:endParaRPr>
          </a:p>
        </p:txBody>
      </p:sp>
      <p:sp>
        <p:nvSpPr>
          <p:cNvPr id="13" name="Rectangle 12">
            <a:extLst>
              <a:ext uri="{FF2B5EF4-FFF2-40B4-BE49-F238E27FC236}">
                <a16:creationId xmlns:a16="http://schemas.microsoft.com/office/drawing/2014/main" id="{0E461608-04CB-E346-9EB7-1D3055F7A517}"/>
              </a:ext>
            </a:extLst>
          </p:cNvPr>
          <p:cNvSpPr/>
          <p:nvPr/>
        </p:nvSpPr>
        <p:spPr>
          <a:xfrm>
            <a:off x="4307115" y="3936162"/>
            <a:ext cx="3577769" cy="523220"/>
          </a:xfrm>
          <a:prstGeom prst="rect">
            <a:avLst/>
          </a:prstGeom>
        </p:spPr>
        <p:txBody>
          <a:bodyPr wrap="square">
            <a:spAutoFit/>
          </a:bodyPr>
          <a:lstStyle/>
          <a:p>
            <a:pPr algn="ctr"/>
            <a:r>
              <a:rPr lang="en-US" altLang="zh-CN" sz="2800" dirty="0">
                <a:latin typeface="+mj-lt"/>
                <a:cs typeface="Calibri" panose="020F0502020204030204" pitchFamily="34" charset="0"/>
              </a:rPr>
              <a:t>Tsinghua</a:t>
            </a:r>
            <a:r>
              <a:rPr lang="zh-CN" altLang="en-US" sz="2800" dirty="0">
                <a:latin typeface="+mj-lt"/>
                <a:cs typeface="Calibri" panose="020F0502020204030204" pitchFamily="34" charset="0"/>
              </a:rPr>
              <a:t> </a:t>
            </a:r>
            <a:r>
              <a:rPr lang="en-US" altLang="zh-CN" sz="2800" dirty="0">
                <a:latin typeface="+mj-lt"/>
                <a:cs typeface="Calibri" panose="020F0502020204030204" pitchFamily="34" charset="0"/>
              </a:rPr>
              <a:t>University</a:t>
            </a:r>
            <a:r>
              <a:rPr lang="zh-CN" altLang="en-US" sz="2800" dirty="0">
                <a:latin typeface="+mj-lt"/>
                <a:cs typeface="Calibri" panose="020F0502020204030204" pitchFamily="34" charset="0"/>
              </a:rPr>
              <a:t> </a:t>
            </a:r>
            <a:endParaRPr lang="en-US" sz="2800" dirty="0">
              <a:latin typeface="+mj-lt"/>
              <a:cs typeface="Calibri" panose="020F0502020204030204" pitchFamily="34" charset="0"/>
            </a:endParaRPr>
          </a:p>
        </p:txBody>
      </p:sp>
      <p:pic>
        <p:nvPicPr>
          <p:cNvPr id="3" name="Picture 2">
            <a:extLst>
              <a:ext uri="{FF2B5EF4-FFF2-40B4-BE49-F238E27FC236}">
                <a16:creationId xmlns:a16="http://schemas.microsoft.com/office/drawing/2014/main" id="{B726561F-AB7D-D449-B92F-2665D40B4FDA}"/>
              </a:ext>
            </a:extLst>
          </p:cNvPr>
          <p:cNvPicPr>
            <a:picLocks noChangeAspect="1"/>
          </p:cNvPicPr>
          <p:nvPr/>
        </p:nvPicPr>
        <p:blipFill>
          <a:blip r:embed="rId5"/>
          <a:stretch>
            <a:fillRect/>
          </a:stretch>
        </p:blipFill>
        <p:spPr>
          <a:xfrm>
            <a:off x="6643482" y="5577840"/>
            <a:ext cx="5547360" cy="1280160"/>
          </a:xfrm>
          <a:prstGeom prst="rect">
            <a:avLst/>
          </a:prstGeom>
        </p:spPr>
      </p:pic>
    </p:spTree>
    <p:extLst>
      <p:ext uri="{BB962C8B-B14F-4D97-AF65-F5344CB8AC3E}">
        <p14:creationId xmlns:p14="http://schemas.microsoft.com/office/powerpoint/2010/main" val="41943532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0" name="Straight Connector 139">
            <a:extLst>
              <a:ext uri="{FF2B5EF4-FFF2-40B4-BE49-F238E27FC236}">
                <a16:creationId xmlns:a16="http://schemas.microsoft.com/office/drawing/2014/main" id="{240DA6B5-41AF-E148-B430-7CB875D82CE0}"/>
              </a:ext>
            </a:extLst>
          </p:cNvPr>
          <p:cNvCxnSpPr>
            <a:cxnSpLocks/>
            <a:stCxn id="151" idx="6"/>
            <a:endCxn id="148" idx="1"/>
          </p:cNvCxnSpPr>
          <p:nvPr/>
        </p:nvCxnSpPr>
        <p:spPr>
          <a:xfrm>
            <a:off x="6461760" y="1023512"/>
            <a:ext cx="4964934" cy="1556070"/>
          </a:xfrm>
          <a:prstGeom prst="line">
            <a:avLst/>
          </a:prstGeom>
          <a:ln w="50800">
            <a:solidFill>
              <a:schemeClr val="tx1"/>
            </a:solidFill>
          </a:ln>
        </p:spPr>
        <p:style>
          <a:lnRef idx="3">
            <a:schemeClr val="dk1"/>
          </a:lnRef>
          <a:fillRef idx="0">
            <a:schemeClr val="dk1"/>
          </a:fillRef>
          <a:effectRef idx="2">
            <a:schemeClr val="dk1"/>
          </a:effectRef>
          <a:fontRef idx="minor">
            <a:schemeClr val="tx1"/>
          </a:fontRef>
        </p:style>
      </p:cxnSp>
      <p:cxnSp>
        <p:nvCxnSpPr>
          <p:cNvPr id="141" name="Straight Connector 140">
            <a:extLst>
              <a:ext uri="{FF2B5EF4-FFF2-40B4-BE49-F238E27FC236}">
                <a16:creationId xmlns:a16="http://schemas.microsoft.com/office/drawing/2014/main" id="{772A477E-300D-F746-BDEE-834C6A7CA6FD}"/>
              </a:ext>
            </a:extLst>
          </p:cNvPr>
          <p:cNvCxnSpPr>
            <a:cxnSpLocks/>
            <a:stCxn id="151" idx="5"/>
            <a:endCxn id="150" idx="1"/>
          </p:cNvCxnSpPr>
          <p:nvPr/>
        </p:nvCxnSpPr>
        <p:spPr>
          <a:xfrm>
            <a:off x="6408196" y="1152828"/>
            <a:ext cx="2275298" cy="1144006"/>
          </a:xfrm>
          <a:prstGeom prst="line">
            <a:avLst/>
          </a:prstGeom>
          <a:ln w="50800">
            <a:solidFill>
              <a:schemeClr val="tx1"/>
            </a:solidFill>
          </a:ln>
        </p:spPr>
        <p:style>
          <a:lnRef idx="3">
            <a:schemeClr val="dk1"/>
          </a:lnRef>
          <a:fillRef idx="0">
            <a:schemeClr val="dk1"/>
          </a:fillRef>
          <a:effectRef idx="2">
            <a:schemeClr val="dk1"/>
          </a:effectRef>
          <a:fontRef idx="minor">
            <a:schemeClr val="tx1"/>
          </a:fontRef>
        </p:style>
      </p:cxnSp>
      <p:cxnSp>
        <p:nvCxnSpPr>
          <p:cNvPr id="142" name="Straight Connector 141">
            <a:extLst>
              <a:ext uri="{FF2B5EF4-FFF2-40B4-BE49-F238E27FC236}">
                <a16:creationId xmlns:a16="http://schemas.microsoft.com/office/drawing/2014/main" id="{15A17F67-D4C0-8F46-A044-E838F6FFDA33}"/>
              </a:ext>
            </a:extLst>
          </p:cNvPr>
          <p:cNvCxnSpPr>
            <a:cxnSpLocks/>
            <a:stCxn id="150" idx="6"/>
            <a:endCxn id="148" idx="2"/>
          </p:cNvCxnSpPr>
          <p:nvPr/>
        </p:nvCxnSpPr>
        <p:spPr>
          <a:xfrm>
            <a:off x="8995690" y="2426150"/>
            <a:ext cx="2377440" cy="282748"/>
          </a:xfrm>
          <a:prstGeom prst="line">
            <a:avLst/>
          </a:prstGeom>
          <a:ln w="50800">
            <a:solidFill>
              <a:schemeClr val="tx1"/>
            </a:solidFill>
          </a:ln>
        </p:spPr>
        <p:style>
          <a:lnRef idx="3">
            <a:schemeClr val="dk1"/>
          </a:lnRef>
          <a:fillRef idx="0">
            <a:schemeClr val="dk1"/>
          </a:fillRef>
          <a:effectRef idx="2">
            <a:schemeClr val="dk1"/>
          </a:effectRef>
          <a:fontRef idx="minor">
            <a:schemeClr val="tx1"/>
          </a:fontRef>
        </p:style>
      </p:cxnSp>
      <p:cxnSp>
        <p:nvCxnSpPr>
          <p:cNvPr id="143" name="Straight Connector 142">
            <a:extLst>
              <a:ext uri="{FF2B5EF4-FFF2-40B4-BE49-F238E27FC236}">
                <a16:creationId xmlns:a16="http://schemas.microsoft.com/office/drawing/2014/main" id="{F08B8C8E-D2DC-B543-833D-8B1C98D2E414}"/>
              </a:ext>
            </a:extLst>
          </p:cNvPr>
          <p:cNvCxnSpPr>
            <a:cxnSpLocks/>
            <a:stCxn id="152" idx="7"/>
            <a:endCxn id="148" idx="4"/>
          </p:cNvCxnSpPr>
          <p:nvPr/>
        </p:nvCxnSpPr>
        <p:spPr>
          <a:xfrm flipV="1">
            <a:off x="9342176" y="2891778"/>
            <a:ext cx="2213834" cy="3123566"/>
          </a:xfrm>
          <a:prstGeom prst="line">
            <a:avLst/>
          </a:prstGeom>
          <a:ln w="50800">
            <a:solidFill>
              <a:schemeClr val="tx1"/>
            </a:solidFill>
          </a:ln>
        </p:spPr>
        <p:style>
          <a:lnRef idx="3">
            <a:schemeClr val="dk1"/>
          </a:lnRef>
          <a:fillRef idx="0">
            <a:schemeClr val="dk1"/>
          </a:fillRef>
          <a:effectRef idx="2">
            <a:schemeClr val="dk1"/>
          </a:effectRef>
          <a:fontRef idx="minor">
            <a:schemeClr val="tx1"/>
          </a:fontRef>
        </p:style>
      </p:cxnSp>
      <p:cxnSp>
        <p:nvCxnSpPr>
          <p:cNvPr id="144" name="Straight Connector 143">
            <a:extLst>
              <a:ext uri="{FF2B5EF4-FFF2-40B4-BE49-F238E27FC236}">
                <a16:creationId xmlns:a16="http://schemas.microsoft.com/office/drawing/2014/main" id="{D71EC235-FD95-224D-85F6-ECB27AE9253E}"/>
              </a:ext>
            </a:extLst>
          </p:cNvPr>
          <p:cNvCxnSpPr>
            <a:cxnSpLocks/>
            <a:stCxn id="149" idx="0"/>
            <a:endCxn id="148" idx="4"/>
          </p:cNvCxnSpPr>
          <p:nvPr/>
        </p:nvCxnSpPr>
        <p:spPr>
          <a:xfrm flipV="1">
            <a:off x="11290628" y="2891778"/>
            <a:ext cx="265382" cy="1425126"/>
          </a:xfrm>
          <a:prstGeom prst="line">
            <a:avLst/>
          </a:prstGeom>
          <a:ln w="50800">
            <a:solidFill>
              <a:schemeClr val="tx1"/>
            </a:solidFill>
          </a:ln>
        </p:spPr>
        <p:style>
          <a:lnRef idx="3">
            <a:schemeClr val="dk1"/>
          </a:lnRef>
          <a:fillRef idx="0">
            <a:schemeClr val="dk1"/>
          </a:fillRef>
          <a:effectRef idx="2">
            <a:schemeClr val="dk1"/>
          </a:effectRef>
          <a:fontRef idx="minor">
            <a:schemeClr val="tx1"/>
          </a:fontRef>
        </p:style>
      </p:cxnSp>
      <p:cxnSp>
        <p:nvCxnSpPr>
          <p:cNvPr id="145" name="Straight Connector 144">
            <a:extLst>
              <a:ext uri="{FF2B5EF4-FFF2-40B4-BE49-F238E27FC236}">
                <a16:creationId xmlns:a16="http://schemas.microsoft.com/office/drawing/2014/main" id="{69566B5F-405A-A645-9740-067D128BDE5B}"/>
              </a:ext>
            </a:extLst>
          </p:cNvPr>
          <p:cNvCxnSpPr>
            <a:cxnSpLocks/>
            <a:stCxn id="152" idx="7"/>
            <a:endCxn id="149" idx="3"/>
          </p:cNvCxnSpPr>
          <p:nvPr/>
        </p:nvCxnSpPr>
        <p:spPr>
          <a:xfrm flipV="1">
            <a:off x="9342176" y="4629100"/>
            <a:ext cx="1819136" cy="1386244"/>
          </a:xfrm>
          <a:prstGeom prst="line">
            <a:avLst/>
          </a:prstGeom>
          <a:ln w="50800">
            <a:solidFill>
              <a:schemeClr val="tx1"/>
            </a:solidFill>
          </a:ln>
        </p:spPr>
        <p:style>
          <a:lnRef idx="3">
            <a:schemeClr val="dk1"/>
          </a:lnRef>
          <a:fillRef idx="0">
            <a:schemeClr val="dk1"/>
          </a:fillRef>
          <a:effectRef idx="2">
            <a:schemeClr val="dk1"/>
          </a:effectRef>
          <a:fontRef idx="minor">
            <a:schemeClr val="tx1"/>
          </a:fontRef>
        </p:style>
      </p:cxnSp>
      <p:cxnSp>
        <p:nvCxnSpPr>
          <p:cNvPr id="146" name="Straight Connector 145">
            <a:extLst>
              <a:ext uri="{FF2B5EF4-FFF2-40B4-BE49-F238E27FC236}">
                <a16:creationId xmlns:a16="http://schemas.microsoft.com/office/drawing/2014/main" id="{FCC0E48A-1B1F-314A-B2C3-C78F2C0AD23F}"/>
              </a:ext>
            </a:extLst>
          </p:cNvPr>
          <p:cNvCxnSpPr>
            <a:cxnSpLocks/>
            <a:stCxn id="150" idx="4"/>
            <a:endCxn id="152" idx="0"/>
          </p:cNvCxnSpPr>
          <p:nvPr/>
        </p:nvCxnSpPr>
        <p:spPr>
          <a:xfrm>
            <a:off x="8812810" y="2609030"/>
            <a:ext cx="400050" cy="3352750"/>
          </a:xfrm>
          <a:prstGeom prst="line">
            <a:avLst/>
          </a:prstGeom>
          <a:ln w="50800">
            <a:solidFill>
              <a:schemeClr val="tx1"/>
            </a:solidFill>
          </a:ln>
        </p:spPr>
        <p:style>
          <a:lnRef idx="3">
            <a:schemeClr val="dk1"/>
          </a:lnRef>
          <a:fillRef idx="0">
            <a:schemeClr val="dk1"/>
          </a:fillRef>
          <a:effectRef idx="2">
            <a:schemeClr val="dk1"/>
          </a:effectRef>
          <a:fontRef idx="minor">
            <a:schemeClr val="tx1"/>
          </a:fontRef>
        </p:style>
      </p:cxnSp>
      <p:cxnSp>
        <p:nvCxnSpPr>
          <p:cNvPr id="147" name="Straight Connector 146">
            <a:extLst>
              <a:ext uri="{FF2B5EF4-FFF2-40B4-BE49-F238E27FC236}">
                <a16:creationId xmlns:a16="http://schemas.microsoft.com/office/drawing/2014/main" id="{4570D8DE-7E9D-B84D-ADFB-04D965076A41}"/>
              </a:ext>
            </a:extLst>
          </p:cNvPr>
          <p:cNvCxnSpPr>
            <a:cxnSpLocks/>
            <a:stCxn id="151" idx="4"/>
            <a:endCxn id="152" idx="1"/>
          </p:cNvCxnSpPr>
          <p:nvPr/>
        </p:nvCxnSpPr>
        <p:spPr>
          <a:xfrm>
            <a:off x="6278880" y="1206392"/>
            <a:ext cx="2804664" cy="4808952"/>
          </a:xfrm>
          <a:prstGeom prst="line">
            <a:avLst/>
          </a:prstGeom>
          <a:ln w="50800">
            <a:solidFill>
              <a:schemeClr val="tx1"/>
            </a:solidFill>
          </a:ln>
        </p:spPr>
        <p:style>
          <a:lnRef idx="3">
            <a:schemeClr val="dk1"/>
          </a:lnRef>
          <a:fillRef idx="0">
            <a:schemeClr val="dk1"/>
          </a:fillRef>
          <a:effectRef idx="2">
            <a:schemeClr val="dk1"/>
          </a:effectRef>
          <a:fontRef idx="minor">
            <a:schemeClr val="tx1"/>
          </a:fontRef>
        </p:style>
      </p:cxnSp>
      <p:sp>
        <p:nvSpPr>
          <p:cNvPr id="148" name="Oval 147">
            <a:extLst>
              <a:ext uri="{FF2B5EF4-FFF2-40B4-BE49-F238E27FC236}">
                <a16:creationId xmlns:a16="http://schemas.microsoft.com/office/drawing/2014/main" id="{46FD4D9C-22E7-4548-872A-B66A94AB7717}"/>
              </a:ext>
            </a:extLst>
          </p:cNvPr>
          <p:cNvSpPr/>
          <p:nvPr/>
        </p:nvSpPr>
        <p:spPr>
          <a:xfrm>
            <a:off x="11373130" y="2526018"/>
            <a:ext cx="365760" cy="365760"/>
          </a:xfrm>
          <a:prstGeom prst="ellipse">
            <a:avLst/>
          </a:prstGeom>
          <a:solidFill>
            <a:srgbClr val="4D962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9" name="Oval 148">
            <a:extLst>
              <a:ext uri="{FF2B5EF4-FFF2-40B4-BE49-F238E27FC236}">
                <a16:creationId xmlns:a16="http://schemas.microsoft.com/office/drawing/2014/main" id="{5EB97A5E-A93F-B24C-A707-0D813843E38B}"/>
              </a:ext>
            </a:extLst>
          </p:cNvPr>
          <p:cNvSpPr/>
          <p:nvPr/>
        </p:nvSpPr>
        <p:spPr>
          <a:xfrm>
            <a:off x="11107748" y="4316904"/>
            <a:ext cx="365760" cy="365760"/>
          </a:xfrm>
          <a:prstGeom prst="ellipse">
            <a:avLst/>
          </a:prstGeom>
          <a:solidFill>
            <a:srgbClr val="14011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0" name="Oval 149">
            <a:extLst>
              <a:ext uri="{FF2B5EF4-FFF2-40B4-BE49-F238E27FC236}">
                <a16:creationId xmlns:a16="http://schemas.microsoft.com/office/drawing/2014/main" id="{5E03B41E-8B2D-6140-9D60-DB2F594B0A8F}"/>
              </a:ext>
            </a:extLst>
          </p:cNvPr>
          <p:cNvSpPr/>
          <p:nvPr/>
        </p:nvSpPr>
        <p:spPr>
          <a:xfrm>
            <a:off x="8629930" y="2243270"/>
            <a:ext cx="365760" cy="365760"/>
          </a:xfrm>
          <a:prstGeom prst="ellipse">
            <a:avLst/>
          </a:prstGeom>
          <a:solidFill>
            <a:srgbClr val="FADB4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1" name="Oval 150">
            <a:extLst>
              <a:ext uri="{FF2B5EF4-FFF2-40B4-BE49-F238E27FC236}">
                <a16:creationId xmlns:a16="http://schemas.microsoft.com/office/drawing/2014/main" id="{94142B20-58A3-7F46-9783-167674B2EB1F}"/>
              </a:ext>
            </a:extLst>
          </p:cNvPr>
          <p:cNvSpPr/>
          <p:nvPr/>
        </p:nvSpPr>
        <p:spPr>
          <a:xfrm>
            <a:off x="6096000" y="840632"/>
            <a:ext cx="365760" cy="365760"/>
          </a:xfrm>
          <a:prstGeom prst="ellipse">
            <a:avLst/>
          </a:prstGeom>
          <a:solidFill>
            <a:srgbClr val="FFF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2" name="Oval 151">
            <a:extLst>
              <a:ext uri="{FF2B5EF4-FFF2-40B4-BE49-F238E27FC236}">
                <a16:creationId xmlns:a16="http://schemas.microsoft.com/office/drawing/2014/main" id="{B005B0B8-361F-2545-A137-46D4CC32C9AF}"/>
              </a:ext>
            </a:extLst>
          </p:cNvPr>
          <p:cNvSpPr/>
          <p:nvPr/>
        </p:nvSpPr>
        <p:spPr>
          <a:xfrm>
            <a:off x="9029980" y="5961780"/>
            <a:ext cx="365760" cy="365760"/>
          </a:xfrm>
          <a:prstGeom prst="ellipse">
            <a:avLst/>
          </a:prstGeom>
          <a:solidFill>
            <a:srgbClr val="E9322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3" name="Straight Connector 152">
            <a:extLst>
              <a:ext uri="{FF2B5EF4-FFF2-40B4-BE49-F238E27FC236}">
                <a16:creationId xmlns:a16="http://schemas.microsoft.com/office/drawing/2014/main" id="{F65FA136-9AFC-D344-80B1-CA46FE55F758}"/>
              </a:ext>
            </a:extLst>
          </p:cNvPr>
          <p:cNvCxnSpPr>
            <a:cxnSpLocks/>
            <a:stCxn id="151" idx="5"/>
            <a:endCxn id="149" idx="1"/>
          </p:cNvCxnSpPr>
          <p:nvPr/>
        </p:nvCxnSpPr>
        <p:spPr>
          <a:xfrm>
            <a:off x="6408196" y="1152828"/>
            <a:ext cx="4753116" cy="3217640"/>
          </a:xfrm>
          <a:prstGeom prst="line">
            <a:avLst/>
          </a:prstGeom>
          <a:ln w="50800">
            <a:solidFill>
              <a:schemeClr val="tx1"/>
            </a:solidFill>
          </a:ln>
        </p:spPr>
        <p:style>
          <a:lnRef idx="3">
            <a:schemeClr val="dk1"/>
          </a:lnRef>
          <a:fillRef idx="0">
            <a:schemeClr val="dk1"/>
          </a:fillRef>
          <a:effectRef idx="2">
            <a:schemeClr val="dk1"/>
          </a:effectRef>
          <a:fontRef idx="minor">
            <a:schemeClr val="tx1"/>
          </a:fontRef>
        </p:style>
      </p:cxnSp>
      <p:sp>
        <p:nvSpPr>
          <p:cNvPr id="154" name="Oval 153">
            <a:extLst>
              <a:ext uri="{FF2B5EF4-FFF2-40B4-BE49-F238E27FC236}">
                <a16:creationId xmlns:a16="http://schemas.microsoft.com/office/drawing/2014/main" id="{B76DC142-BCBF-C646-A723-FE2EA5662FDD}"/>
              </a:ext>
            </a:extLst>
          </p:cNvPr>
          <p:cNvSpPr/>
          <p:nvPr/>
        </p:nvSpPr>
        <p:spPr>
          <a:xfrm>
            <a:off x="7236094" y="1683482"/>
            <a:ext cx="137160" cy="137160"/>
          </a:xfrm>
          <a:prstGeom prst="ellipse">
            <a:avLst/>
          </a:prstGeom>
          <a:solidFill>
            <a:srgbClr val="F8DB98"/>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5" name="Oval 154">
            <a:extLst>
              <a:ext uri="{FF2B5EF4-FFF2-40B4-BE49-F238E27FC236}">
                <a16:creationId xmlns:a16="http://schemas.microsoft.com/office/drawing/2014/main" id="{75DB1C42-E7E6-6845-B6A6-801A0451F9A1}"/>
              </a:ext>
            </a:extLst>
          </p:cNvPr>
          <p:cNvSpPr/>
          <p:nvPr/>
        </p:nvSpPr>
        <p:spPr>
          <a:xfrm>
            <a:off x="7128409" y="1983410"/>
            <a:ext cx="137160" cy="137160"/>
          </a:xfrm>
          <a:prstGeom prst="ellipse">
            <a:avLst/>
          </a:prstGeom>
          <a:solidFill>
            <a:srgbClr val="F3C6B8"/>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6" name="Oval 155">
            <a:extLst>
              <a:ext uri="{FF2B5EF4-FFF2-40B4-BE49-F238E27FC236}">
                <a16:creationId xmlns:a16="http://schemas.microsoft.com/office/drawing/2014/main" id="{96CF9A7E-2EB4-4348-96E7-B838AA59C478}"/>
              </a:ext>
            </a:extLst>
          </p:cNvPr>
          <p:cNvSpPr/>
          <p:nvPr/>
        </p:nvSpPr>
        <p:spPr>
          <a:xfrm>
            <a:off x="7345963" y="2415434"/>
            <a:ext cx="137160" cy="137160"/>
          </a:xfrm>
          <a:prstGeom prst="ellipse">
            <a:avLst/>
          </a:prstGeom>
          <a:solidFill>
            <a:srgbClr val="E9A8A5"/>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7" name="Oval 156">
            <a:extLst>
              <a:ext uri="{FF2B5EF4-FFF2-40B4-BE49-F238E27FC236}">
                <a16:creationId xmlns:a16="http://schemas.microsoft.com/office/drawing/2014/main" id="{43622A77-1660-CC46-B5D6-D1630F76873C}"/>
              </a:ext>
            </a:extLst>
          </p:cNvPr>
          <p:cNvSpPr/>
          <p:nvPr/>
        </p:nvSpPr>
        <p:spPr>
          <a:xfrm>
            <a:off x="7646182" y="2530052"/>
            <a:ext cx="137160" cy="137160"/>
          </a:xfrm>
          <a:prstGeom prst="ellipse">
            <a:avLst/>
          </a:prstGeom>
          <a:solidFill>
            <a:srgbClr val="DFABA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8" name="Oval 157">
            <a:extLst>
              <a:ext uri="{FF2B5EF4-FFF2-40B4-BE49-F238E27FC236}">
                <a16:creationId xmlns:a16="http://schemas.microsoft.com/office/drawing/2014/main" id="{52BAA507-5621-C14F-8C95-FC67868C5A4A}"/>
              </a:ext>
            </a:extLst>
          </p:cNvPr>
          <p:cNvSpPr/>
          <p:nvPr/>
        </p:nvSpPr>
        <p:spPr>
          <a:xfrm>
            <a:off x="7414543" y="1964155"/>
            <a:ext cx="137160" cy="137160"/>
          </a:xfrm>
          <a:prstGeom prst="ellipse">
            <a:avLst/>
          </a:prstGeom>
          <a:solidFill>
            <a:srgbClr val="FADB4F"/>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9" name="Oval 158">
            <a:extLst>
              <a:ext uri="{FF2B5EF4-FFF2-40B4-BE49-F238E27FC236}">
                <a16:creationId xmlns:a16="http://schemas.microsoft.com/office/drawing/2014/main" id="{B45E5B78-17FB-0346-AF66-FA38FF19562A}"/>
              </a:ext>
            </a:extLst>
          </p:cNvPr>
          <p:cNvSpPr/>
          <p:nvPr/>
        </p:nvSpPr>
        <p:spPr>
          <a:xfrm>
            <a:off x="7790985" y="2155752"/>
            <a:ext cx="137160" cy="137160"/>
          </a:xfrm>
          <a:prstGeom prst="ellipse">
            <a:avLst/>
          </a:prstGeom>
          <a:solidFill>
            <a:srgbClr val="FADB4F"/>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0" name="Oval 159">
            <a:extLst>
              <a:ext uri="{FF2B5EF4-FFF2-40B4-BE49-F238E27FC236}">
                <a16:creationId xmlns:a16="http://schemas.microsoft.com/office/drawing/2014/main" id="{740E2495-6115-074B-B3FB-9279B1D0670F}"/>
              </a:ext>
            </a:extLst>
          </p:cNvPr>
          <p:cNvSpPr/>
          <p:nvPr/>
        </p:nvSpPr>
        <p:spPr>
          <a:xfrm>
            <a:off x="9975008" y="4302055"/>
            <a:ext cx="137160" cy="137160"/>
          </a:xfrm>
          <a:prstGeom prst="ellipse">
            <a:avLst/>
          </a:prstGeom>
          <a:solidFill>
            <a:srgbClr val="8F5027"/>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1" name="Oval 160">
            <a:extLst>
              <a:ext uri="{FF2B5EF4-FFF2-40B4-BE49-F238E27FC236}">
                <a16:creationId xmlns:a16="http://schemas.microsoft.com/office/drawing/2014/main" id="{58FC3E4A-DB4C-6A40-BAE7-0A1522D51898}"/>
              </a:ext>
            </a:extLst>
          </p:cNvPr>
          <p:cNvSpPr/>
          <p:nvPr/>
        </p:nvSpPr>
        <p:spPr>
          <a:xfrm>
            <a:off x="8631310" y="3209241"/>
            <a:ext cx="137160" cy="137160"/>
          </a:xfrm>
          <a:prstGeom prst="ellipse">
            <a:avLst/>
          </a:prstGeom>
          <a:solidFill>
            <a:srgbClr val="F0AC54"/>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2" name="Oval 161">
            <a:extLst>
              <a:ext uri="{FF2B5EF4-FFF2-40B4-BE49-F238E27FC236}">
                <a16:creationId xmlns:a16="http://schemas.microsoft.com/office/drawing/2014/main" id="{129E5837-0CE4-AC46-AEBD-C95D16797DE9}"/>
              </a:ext>
            </a:extLst>
          </p:cNvPr>
          <p:cNvSpPr/>
          <p:nvPr/>
        </p:nvSpPr>
        <p:spPr>
          <a:xfrm>
            <a:off x="8519114" y="3623137"/>
            <a:ext cx="137160" cy="137160"/>
          </a:xfrm>
          <a:prstGeom prst="ellipse">
            <a:avLst/>
          </a:prstGeom>
          <a:solidFill>
            <a:srgbClr val="CB7D7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3" name="Oval 162">
            <a:extLst>
              <a:ext uri="{FF2B5EF4-FFF2-40B4-BE49-F238E27FC236}">
                <a16:creationId xmlns:a16="http://schemas.microsoft.com/office/drawing/2014/main" id="{76A0758E-6949-1543-84E1-F242083250F3}"/>
              </a:ext>
            </a:extLst>
          </p:cNvPr>
          <p:cNvSpPr/>
          <p:nvPr/>
        </p:nvSpPr>
        <p:spPr>
          <a:xfrm>
            <a:off x="7790985" y="2962281"/>
            <a:ext cx="137160" cy="137160"/>
          </a:xfrm>
          <a:prstGeom prst="ellipse">
            <a:avLst/>
          </a:prstGeom>
          <a:solidFill>
            <a:srgbClr val="E0978B"/>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4" name="Oval 163">
            <a:extLst>
              <a:ext uri="{FF2B5EF4-FFF2-40B4-BE49-F238E27FC236}">
                <a16:creationId xmlns:a16="http://schemas.microsoft.com/office/drawing/2014/main" id="{5EB65F9D-9F22-7447-BBDA-9CF2139C8E77}"/>
              </a:ext>
            </a:extLst>
          </p:cNvPr>
          <p:cNvSpPr/>
          <p:nvPr/>
        </p:nvSpPr>
        <p:spPr>
          <a:xfrm>
            <a:off x="9176254" y="4280576"/>
            <a:ext cx="137160" cy="137160"/>
          </a:xfrm>
          <a:prstGeom prst="ellipse">
            <a:avLst/>
          </a:prstGeom>
          <a:solidFill>
            <a:srgbClr val="B5674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5" name="Oval 164">
            <a:extLst>
              <a:ext uri="{FF2B5EF4-FFF2-40B4-BE49-F238E27FC236}">
                <a16:creationId xmlns:a16="http://schemas.microsoft.com/office/drawing/2014/main" id="{A35E0F23-A0CB-C44A-AE78-499B9B4DB06C}"/>
              </a:ext>
            </a:extLst>
          </p:cNvPr>
          <p:cNvSpPr/>
          <p:nvPr/>
        </p:nvSpPr>
        <p:spPr>
          <a:xfrm>
            <a:off x="8512493" y="4231395"/>
            <a:ext cx="137160" cy="137160"/>
          </a:xfrm>
          <a:prstGeom prst="ellipse">
            <a:avLst/>
          </a:prstGeom>
          <a:solidFill>
            <a:srgbClr val="D74B48"/>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6" name="Oval 165">
            <a:extLst>
              <a:ext uri="{FF2B5EF4-FFF2-40B4-BE49-F238E27FC236}">
                <a16:creationId xmlns:a16="http://schemas.microsoft.com/office/drawing/2014/main" id="{8789F3CE-8715-BB48-907D-9000AD400E1E}"/>
              </a:ext>
            </a:extLst>
          </p:cNvPr>
          <p:cNvSpPr/>
          <p:nvPr/>
        </p:nvSpPr>
        <p:spPr>
          <a:xfrm>
            <a:off x="6896496" y="1503378"/>
            <a:ext cx="137160" cy="137160"/>
          </a:xfrm>
          <a:prstGeom prst="ellipse">
            <a:avLst/>
          </a:prstGeom>
          <a:solidFill>
            <a:srgbClr val="FBE7C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7" name="Oval 166">
            <a:extLst>
              <a:ext uri="{FF2B5EF4-FFF2-40B4-BE49-F238E27FC236}">
                <a16:creationId xmlns:a16="http://schemas.microsoft.com/office/drawing/2014/main" id="{EFFE3196-B6BC-0244-B999-964F54955B78}"/>
              </a:ext>
            </a:extLst>
          </p:cNvPr>
          <p:cNvSpPr/>
          <p:nvPr/>
        </p:nvSpPr>
        <p:spPr>
          <a:xfrm>
            <a:off x="7475500" y="1374239"/>
            <a:ext cx="137160" cy="137160"/>
          </a:xfrm>
          <a:prstGeom prst="ellipse">
            <a:avLst/>
          </a:prstGeom>
          <a:solidFill>
            <a:srgbClr val="D9E3BB"/>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8" name="Oval 167">
            <a:extLst>
              <a:ext uri="{FF2B5EF4-FFF2-40B4-BE49-F238E27FC236}">
                <a16:creationId xmlns:a16="http://schemas.microsoft.com/office/drawing/2014/main" id="{12648897-6429-7548-821A-5DB76D915636}"/>
              </a:ext>
            </a:extLst>
          </p:cNvPr>
          <p:cNvSpPr/>
          <p:nvPr/>
        </p:nvSpPr>
        <p:spPr>
          <a:xfrm>
            <a:off x="7902956" y="1697716"/>
            <a:ext cx="137160" cy="137160"/>
          </a:xfrm>
          <a:prstGeom prst="ellipse">
            <a:avLst/>
          </a:prstGeom>
          <a:solidFill>
            <a:srgbClr val="DBE3A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9" name="Oval 168">
            <a:extLst>
              <a:ext uri="{FF2B5EF4-FFF2-40B4-BE49-F238E27FC236}">
                <a16:creationId xmlns:a16="http://schemas.microsoft.com/office/drawing/2014/main" id="{190CA87B-1422-804B-9EA5-6A9A382E3B43}"/>
              </a:ext>
            </a:extLst>
          </p:cNvPr>
          <p:cNvSpPr/>
          <p:nvPr/>
        </p:nvSpPr>
        <p:spPr>
          <a:xfrm>
            <a:off x="8154416" y="1624405"/>
            <a:ext cx="137160" cy="137160"/>
          </a:xfrm>
          <a:prstGeom prst="ellipse">
            <a:avLst/>
          </a:prstGeom>
          <a:solidFill>
            <a:srgbClr val="C9D7A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0" name="Oval 169">
            <a:extLst>
              <a:ext uri="{FF2B5EF4-FFF2-40B4-BE49-F238E27FC236}">
                <a16:creationId xmlns:a16="http://schemas.microsoft.com/office/drawing/2014/main" id="{D47D6EF1-4D74-CD45-9CB4-A34C308C245C}"/>
              </a:ext>
            </a:extLst>
          </p:cNvPr>
          <p:cNvSpPr/>
          <p:nvPr/>
        </p:nvSpPr>
        <p:spPr>
          <a:xfrm>
            <a:off x="9651109" y="4233308"/>
            <a:ext cx="137160" cy="137160"/>
          </a:xfrm>
          <a:prstGeom prst="ellipse">
            <a:avLst/>
          </a:prstGeom>
          <a:solidFill>
            <a:srgbClr val="A04F2F"/>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1" name="Oval 170">
            <a:extLst>
              <a:ext uri="{FF2B5EF4-FFF2-40B4-BE49-F238E27FC236}">
                <a16:creationId xmlns:a16="http://schemas.microsoft.com/office/drawing/2014/main" id="{5D861C75-EC1A-2545-ACA9-B16029BA1F86}"/>
              </a:ext>
            </a:extLst>
          </p:cNvPr>
          <p:cNvSpPr/>
          <p:nvPr/>
        </p:nvSpPr>
        <p:spPr>
          <a:xfrm>
            <a:off x="8398526" y="1757876"/>
            <a:ext cx="137160" cy="137160"/>
          </a:xfrm>
          <a:prstGeom prst="ellipse">
            <a:avLst/>
          </a:prstGeom>
          <a:solidFill>
            <a:srgbClr val="B5C88D"/>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2" name="Oval 171">
            <a:extLst>
              <a:ext uri="{FF2B5EF4-FFF2-40B4-BE49-F238E27FC236}">
                <a16:creationId xmlns:a16="http://schemas.microsoft.com/office/drawing/2014/main" id="{043A3732-C561-8141-9969-7FE55FF997FD}"/>
              </a:ext>
            </a:extLst>
          </p:cNvPr>
          <p:cNvSpPr/>
          <p:nvPr/>
        </p:nvSpPr>
        <p:spPr>
          <a:xfrm>
            <a:off x="8566498" y="1983410"/>
            <a:ext cx="137160" cy="137160"/>
          </a:xfrm>
          <a:prstGeom prst="ellipse">
            <a:avLst/>
          </a:prstGeom>
          <a:solidFill>
            <a:srgbClr val="B5C48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3" name="Oval 172">
            <a:extLst>
              <a:ext uri="{FF2B5EF4-FFF2-40B4-BE49-F238E27FC236}">
                <a16:creationId xmlns:a16="http://schemas.microsoft.com/office/drawing/2014/main" id="{F9D2A553-7AE5-684F-A4F9-443B090E9574}"/>
              </a:ext>
            </a:extLst>
          </p:cNvPr>
          <p:cNvSpPr/>
          <p:nvPr/>
        </p:nvSpPr>
        <p:spPr>
          <a:xfrm>
            <a:off x="8942462" y="2051673"/>
            <a:ext cx="137160" cy="137160"/>
          </a:xfrm>
          <a:prstGeom prst="ellipse">
            <a:avLst/>
          </a:prstGeom>
          <a:solidFill>
            <a:srgbClr val="A8BC7B"/>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4" name="Oval 173">
            <a:extLst>
              <a:ext uri="{FF2B5EF4-FFF2-40B4-BE49-F238E27FC236}">
                <a16:creationId xmlns:a16="http://schemas.microsoft.com/office/drawing/2014/main" id="{8AA67B93-58AA-CA46-BC4A-132085262369}"/>
              </a:ext>
            </a:extLst>
          </p:cNvPr>
          <p:cNvSpPr/>
          <p:nvPr/>
        </p:nvSpPr>
        <p:spPr>
          <a:xfrm>
            <a:off x="8990233" y="1904340"/>
            <a:ext cx="137160" cy="137160"/>
          </a:xfrm>
          <a:prstGeom prst="ellipse">
            <a:avLst/>
          </a:prstGeom>
          <a:solidFill>
            <a:srgbClr val="A8C67D"/>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5" name="Oval 174">
            <a:extLst>
              <a:ext uri="{FF2B5EF4-FFF2-40B4-BE49-F238E27FC236}">
                <a16:creationId xmlns:a16="http://schemas.microsoft.com/office/drawing/2014/main" id="{71D0C7AF-8B30-0041-85D4-82E534D84032}"/>
              </a:ext>
            </a:extLst>
          </p:cNvPr>
          <p:cNvSpPr/>
          <p:nvPr/>
        </p:nvSpPr>
        <p:spPr>
          <a:xfrm>
            <a:off x="9074335" y="2288990"/>
            <a:ext cx="137160" cy="137160"/>
          </a:xfrm>
          <a:prstGeom prst="ellipse">
            <a:avLst/>
          </a:prstGeom>
          <a:solidFill>
            <a:srgbClr val="AEBE58"/>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6" name="Oval 175">
            <a:extLst>
              <a:ext uri="{FF2B5EF4-FFF2-40B4-BE49-F238E27FC236}">
                <a16:creationId xmlns:a16="http://schemas.microsoft.com/office/drawing/2014/main" id="{44988CF9-C095-2E43-91B1-D16251D186F2}"/>
              </a:ext>
            </a:extLst>
          </p:cNvPr>
          <p:cNvSpPr/>
          <p:nvPr/>
        </p:nvSpPr>
        <p:spPr>
          <a:xfrm>
            <a:off x="9546822" y="2180335"/>
            <a:ext cx="137160" cy="137160"/>
          </a:xfrm>
          <a:prstGeom prst="ellipse">
            <a:avLst/>
          </a:prstGeom>
          <a:solidFill>
            <a:srgbClr val="A0BA5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7" name="Oval 176">
            <a:extLst>
              <a:ext uri="{FF2B5EF4-FFF2-40B4-BE49-F238E27FC236}">
                <a16:creationId xmlns:a16="http://schemas.microsoft.com/office/drawing/2014/main" id="{15B6DC60-6FF2-8149-AD2C-A6655FDC9683}"/>
              </a:ext>
            </a:extLst>
          </p:cNvPr>
          <p:cNvSpPr/>
          <p:nvPr/>
        </p:nvSpPr>
        <p:spPr>
          <a:xfrm>
            <a:off x="10318141" y="2737719"/>
            <a:ext cx="137160" cy="137160"/>
          </a:xfrm>
          <a:prstGeom prst="ellipse">
            <a:avLst/>
          </a:prstGeom>
          <a:solidFill>
            <a:srgbClr val="749D35"/>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8" name="Oval 177">
            <a:extLst>
              <a:ext uri="{FF2B5EF4-FFF2-40B4-BE49-F238E27FC236}">
                <a16:creationId xmlns:a16="http://schemas.microsoft.com/office/drawing/2014/main" id="{1C0C636A-A5DD-4E4B-B839-230FC53A6CBE}"/>
              </a:ext>
            </a:extLst>
          </p:cNvPr>
          <p:cNvSpPr/>
          <p:nvPr/>
        </p:nvSpPr>
        <p:spPr>
          <a:xfrm>
            <a:off x="9194557" y="3713169"/>
            <a:ext cx="137160" cy="137160"/>
          </a:xfrm>
          <a:prstGeom prst="ellipse">
            <a:avLst/>
          </a:prstGeom>
          <a:solidFill>
            <a:srgbClr val="CE8839"/>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9" name="Oval 178">
            <a:extLst>
              <a:ext uri="{FF2B5EF4-FFF2-40B4-BE49-F238E27FC236}">
                <a16:creationId xmlns:a16="http://schemas.microsoft.com/office/drawing/2014/main" id="{2336FFAF-AC58-3147-B1C5-82134C9A32A4}"/>
              </a:ext>
            </a:extLst>
          </p:cNvPr>
          <p:cNvSpPr/>
          <p:nvPr/>
        </p:nvSpPr>
        <p:spPr>
          <a:xfrm>
            <a:off x="8244432" y="2982112"/>
            <a:ext cx="137160" cy="137160"/>
          </a:xfrm>
          <a:prstGeom prst="ellipse">
            <a:avLst/>
          </a:prstGeom>
          <a:solidFill>
            <a:srgbClr val="F5B765"/>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0" name="Oval 179">
            <a:extLst>
              <a:ext uri="{FF2B5EF4-FFF2-40B4-BE49-F238E27FC236}">
                <a16:creationId xmlns:a16="http://schemas.microsoft.com/office/drawing/2014/main" id="{08D86324-A7A0-6E42-B5EC-9D55F16EFB3A}"/>
              </a:ext>
            </a:extLst>
          </p:cNvPr>
          <p:cNvSpPr/>
          <p:nvPr/>
        </p:nvSpPr>
        <p:spPr>
          <a:xfrm>
            <a:off x="9696920" y="2737719"/>
            <a:ext cx="137160" cy="137160"/>
          </a:xfrm>
          <a:prstGeom prst="ellipse">
            <a:avLst/>
          </a:prstGeom>
          <a:solidFill>
            <a:srgbClr val="96984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1" name="Oval 180">
            <a:extLst>
              <a:ext uri="{FF2B5EF4-FFF2-40B4-BE49-F238E27FC236}">
                <a16:creationId xmlns:a16="http://schemas.microsoft.com/office/drawing/2014/main" id="{F7F702EB-5802-D84D-8AD7-4B2FAC7959C1}"/>
              </a:ext>
            </a:extLst>
          </p:cNvPr>
          <p:cNvSpPr/>
          <p:nvPr/>
        </p:nvSpPr>
        <p:spPr>
          <a:xfrm>
            <a:off x="8164738" y="3573954"/>
            <a:ext cx="137160" cy="137160"/>
          </a:xfrm>
          <a:prstGeom prst="ellipse">
            <a:avLst/>
          </a:prstGeom>
          <a:solidFill>
            <a:srgbClr val="E3876E"/>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2" name="Oval 181">
            <a:extLst>
              <a:ext uri="{FF2B5EF4-FFF2-40B4-BE49-F238E27FC236}">
                <a16:creationId xmlns:a16="http://schemas.microsoft.com/office/drawing/2014/main" id="{997A55B2-705E-EC45-84B5-8AE18CE05611}"/>
              </a:ext>
            </a:extLst>
          </p:cNvPr>
          <p:cNvSpPr/>
          <p:nvPr/>
        </p:nvSpPr>
        <p:spPr>
          <a:xfrm>
            <a:off x="9506918" y="3521772"/>
            <a:ext cx="137160" cy="137160"/>
          </a:xfrm>
          <a:prstGeom prst="ellipse">
            <a:avLst/>
          </a:prstGeom>
          <a:solidFill>
            <a:srgbClr val="A68449"/>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3" name="Oval 182">
            <a:extLst>
              <a:ext uri="{FF2B5EF4-FFF2-40B4-BE49-F238E27FC236}">
                <a16:creationId xmlns:a16="http://schemas.microsoft.com/office/drawing/2014/main" id="{00EFA34C-F31D-F842-BE9E-522B9821145A}"/>
              </a:ext>
            </a:extLst>
          </p:cNvPr>
          <p:cNvSpPr/>
          <p:nvPr/>
        </p:nvSpPr>
        <p:spPr>
          <a:xfrm>
            <a:off x="10093703" y="2857590"/>
            <a:ext cx="137160" cy="137160"/>
          </a:xfrm>
          <a:prstGeom prst="ellipse">
            <a:avLst/>
          </a:prstGeom>
          <a:solidFill>
            <a:srgbClr val="859438"/>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4" name="Oval 183">
            <a:extLst>
              <a:ext uri="{FF2B5EF4-FFF2-40B4-BE49-F238E27FC236}">
                <a16:creationId xmlns:a16="http://schemas.microsoft.com/office/drawing/2014/main" id="{2D4DF215-60E6-1E4E-B5CC-45C2406BF7EC}"/>
              </a:ext>
            </a:extLst>
          </p:cNvPr>
          <p:cNvSpPr/>
          <p:nvPr/>
        </p:nvSpPr>
        <p:spPr>
          <a:xfrm>
            <a:off x="10442914" y="3095011"/>
            <a:ext cx="137160" cy="137160"/>
          </a:xfrm>
          <a:prstGeom prst="ellipse">
            <a:avLst/>
          </a:prstGeom>
          <a:solidFill>
            <a:srgbClr val="76863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5" name="Oval 184">
            <a:extLst>
              <a:ext uri="{FF2B5EF4-FFF2-40B4-BE49-F238E27FC236}">
                <a16:creationId xmlns:a16="http://schemas.microsoft.com/office/drawing/2014/main" id="{5053A681-953F-4C4C-BD95-B58AA5A9766B}"/>
              </a:ext>
            </a:extLst>
          </p:cNvPr>
          <p:cNvSpPr/>
          <p:nvPr/>
        </p:nvSpPr>
        <p:spPr>
          <a:xfrm>
            <a:off x="10721554" y="2803433"/>
            <a:ext cx="137160" cy="137160"/>
          </a:xfrm>
          <a:prstGeom prst="ellipse">
            <a:avLst/>
          </a:prstGeom>
          <a:solidFill>
            <a:srgbClr val="6C8A2E"/>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6" name="Oval 185">
            <a:extLst>
              <a:ext uri="{FF2B5EF4-FFF2-40B4-BE49-F238E27FC236}">
                <a16:creationId xmlns:a16="http://schemas.microsoft.com/office/drawing/2014/main" id="{F77BAF59-3563-C64D-93C2-E6175EDCE28C}"/>
              </a:ext>
            </a:extLst>
          </p:cNvPr>
          <p:cNvSpPr/>
          <p:nvPr/>
        </p:nvSpPr>
        <p:spPr>
          <a:xfrm>
            <a:off x="10563302" y="3471103"/>
            <a:ext cx="137160" cy="137160"/>
          </a:xfrm>
          <a:prstGeom prst="ellipse">
            <a:avLst/>
          </a:prstGeom>
          <a:solidFill>
            <a:srgbClr val="74702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7" name="Oval 186">
            <a:extLst>
              <a:ext uri="{FF2B5EF4-FFF2-40B4-BE49-F238E27FC236}">
                <a16:creationId xmlns:a16="http://schemas.microsoft.com/office/drawing/2014/main" id="{8B63F9EB-7A2F-1341-A9F8-8DD657014F08}"/>
              </a:ext>
            </a:extLst>
          </p:cNvPr>
          <p:cNvSpPr/>
          <p:nvPr/>
        </p:nvSpPr>
        <p:spPr>
          <a:xfrm>
            <a:off x="10901250" y="3163591"/>
            <a:ext cx="137160" cy="137160"/>
          </a:xfrm>
          <a:prstGeom prst="ellipse">
            <a:avLst/>
          </a:prstGeom>
          <a:solidFill>
            <a:srgbClr val="5E7B28"/>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8" name="Oval 187">
            <a:extLst>
              <a:ext uri="{FF2B5EF4-FFF2-40B4-BE49-F238E27FC236}">
                <a16:creationId xmlns:a16="http://schemas.microsoft.com/office/drawing/2014/main" id="{BCB45DB1-75E3-474D-B76A-AC7D9FCA5C12}"/>
              </a:ext>
            </a:extLst>
          </p:cNvPr>
          <p:cNvSpPr/>
          <p:nvPr/>
        </p:nvSpPr>
        <p:spPr>
          <a:xfrm>
            <a:off x="9837848" y="3913175"/>
            <a:ext cx="137160" cy="137160"/>
          </a:xfrm>
          <a:prstGeom prst="ellipse">
            <a:avLst/>
          </a:prstGeom>
          <a:solidFill>
            <a:srgbClr val="86592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9" name="Oval 188">
            <a:extLst>
              <a:ext uri="{FF2B5EF4-FFF2-40B4-BE49-F238E27FC236}">
                <a16:creationId xmlns:a16="http://schemas.microsoft.com/office/drawing/2014/main" id="{4381179B-C305-934B-8987-923BD6033800}"/>
              </a:ext>
            </a:extLst>
          </p:cNvPr>
          <p:cNvSpPr/>
          <p:nvPr/>
        </p:nvSpPr>
        <p:spPr>
          <a:xfrm>
            <a:off x="8061747" y="2551212"/>
            <a:ext cx="137160" cy="137160"/>
          </a:xfrm>
          <a:prstGeom prst="ellipse">
            <a:avLst/>
          </a:prstGeom>
          <a:solidFill>
            <a:srgbClr val="F5C78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0" name="Oval 189">
            <a:extLst>
              <a:ext uri="{FF2B5EF4-FFF2-40B4-BE49-F238E27FC236}">
                <a16:creationId xmlns:a16="http://schemas.microsoft.com/office/drawing/2014/main" id="{6437CB62-456F-404B-BBC3-956226B68FFD}"/>
              </a:ext>
            </a:extLst>
          </p:cNvPr>
          <p:cNvSpPr/>
          <p:nvPr/>
        </p:nvSpPr>
        <p:spPr>
          <a:xfrm>
            <a:off x="8519114" y="2712267"/>
            <a:ext cx="137160" cy="137160"/>
          </a:xfrm>
          <a:prstGeom prst="ellipse">
            <a:avLst/>
          </a:prstGeom>
          <a:solidFill>
            <a:srgbClr val="F5B765"/>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1" name="Oval 190">
            <a:extLst>
              <a:ext uri="{FF2B5EF4-FFF2-40B4-BE49-F238E27FC236}">
                <a16:creationId xmlns:a16="http://schemas.microsoft.com/office/drawing/2014/main" id="{46396A49-67C3-3846-8B40-461076583401}"/>
              </a:ext>
            </a:extLst>
          </p:cNvPr>
          <p:cNvSpPr/>
          <p:nvPr/>
        </p:nvSpPr>
        <p:spPr>
          <a:xfrm>
            <a:off x="9359889" y="3977715"/>
            <a:ext cx="137160" cy="137160"/>
          </a:xfrm>
          <a:prstGeom prst="ellipse">
            <a:avLst/>
          </a:prstGeom>
          <a:solidFill>
            <a:srgbClr val="CB8037"/>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2" name="Oval 191">
            <a:extLst>
              <a:ext uri="{FF2B5EF4-FFF2-40B4-BE49-F238E27FC236}">
                <a16:creationId xmlns:a16="http://schemas.microsoft.com/office/drawing/2014/main" id="{74B9B936-6FFD-0844-9F32-0070734450BC}"/>
              </a:ext>
            </a:extLst>
          </p:cNvPr>
          <p:cNvSpPr/>
          <p:nvPr/>
        </p:nvSpPr>
        <p:spPr>
          <a:xfrm>
            <a:off x="8586970" y="3852238"/>
            <a:ext cx="137160" cy="137160"/>
          </a:xfrm>
          <a:prstGeom prst="ellipse">
            <a:avLst/>
          </a:prstGeom>
          <a:solidFill>
            <a:srgbClr val="DC775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3" name="Oval 192">
            <a:extLst>
              <a:ext uri="{FF2B5EF4-FFF2-40B4-BE49-F238E27FC236}">
                <a16:creationId xmlns:a16="http://schemas.microsoft.com/office/drawing/2014/main" id="{6E6EC71F-D38F-ED4E-9BF0-15EC18E30BFE}"/>
              </a:ext>
            </a:extLst>
          </p:cNvPr>
          <p:cNvSpPr/>
          <p:nvPr/>
        </p:nvSpPr>
        <p:spPr>
          <a:xfrm>
            <a:off x="9359889" y="4573429"/>
            <a:ext cx="137160" cy="137160"/>
          </a:xfrm>
          <a:prstGeom prst="ellipse">
            <a:avLst/>
          </a:prstGeom>
          <a:solidFill>
            <a:srgbClr val="AF422D"/>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4" name="Oval 193">
            <a:extLst>
              <a:ext uri="{FF2B5EF4-FFF2-40B4-BE49-F238E27FC236}">
                <a16:creationId xmlns:a16="http://schemas.microsoft.com/office/drawing/2014/main" id="{BDA9A3D8-F67B-F143-BC55-694931B7B3D0}"/>
              </a:ext>
            </a:extLst>
          </p:cNvPr>
          <p:cNvSpPr/>
          <p:nvPr/>
        </p:nvSpPr>
        <p:spPr>
          <a:xfrm>
            <a:off x="10251744" y="4156188"/>
            <a:ext cx="137160" cy="137160"/>
          </a:xfrm>
          <a:prstGeom prst="ellipse">
            <a:avLst/>
          </a:prstGeom>
          <a:solidFill>
            <a:srgbClr val="663D24"/>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5" name="Oval 194">
            <a:extLst>
              <a:ext uri="{FF2B5EF4-FFF2-40B4-BE49-F238E27FC236}">
                <a16:creationId xmlns:a16="http://schemas.microsoft.com/office/drawing/2014/main" id="{433922D3-91EA-BF41-AA05-2232916BD43B}"/>
              </a:ext>
            </a:extLst>
          </p:cNvPr>
          <p:cNvSpPr/>
          <p:nvPr/>
        </p:nvSpPr>
        <p:spPr>
          <a:xfrm>
            <a:off x="9374441" y="4933329"/>
            <a:ext cx="137160" cy="137160"/>
          </a:xfrm>
          <a:prstGeom prst="ellipse">
            <a:avLst/>
          </a:prstGeom>
          <a:solidFill>
            <a:srgbClr val="B2291F"/>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6" name="Oval 195">
            <a:extLst>
              <a:ext uri="{FF2B5EF4-FFF2-40B4-BE49-F238E27FC236}">
                <a16:creationId xmlns:a16="http://schemas.microsoft.com/office/drawing/2014/main" id="{A83EBE46-901A-5A44-A06E-93E55346F8C4}"/>
              </a:ext>
            </a:extLst>
          </p:cNvPr>
          <p:cNvSpPr/>
          <p:nvPr/>
        </p:nvSpPr>
        <p:spPr>
          <a:xfrm>
            <a:off x="9975008" y="4620979"/>
            <a:ext cx="137160" cy="137160"/>
          </a:xfrm>
          <a:prstGeom prst="ellipse">
            <a:avLst/>
          </a:prstGeom>
          <a:solidFill>
            <a:srgbClr val="833D2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7" name="Oval 196">
            <a:extLst>
              <a:ext uri="{FF2B5EF4-FFF2-40B4-BE49-F238E27FC236}">
                <a16:creationId xmlns:a16="http://schemas.microsoft.com/office/drawing/2014/main" id="{E33A445C-72DF-7B4F-9AF3-4012C1E377A6}"/>
              </a:ext>
            </a:extLst>
          </p:cNvPr>
          <p:cNvSpPr/>
          <p:nvPr/>
        </p:nvSpPr>
        <p:spPr>
          <a:xfrm>
            <a:off x="7828680" y="3301371"/>
            <a:ext cx="137160" cy="137160"/>
          </a:xfrm>
          <a:prstGeom prst="ellipse">
            <a:avLst/>
          </a:prstGeom>
          <a:solidFill>
            <a:srgbClr val="EB948D"/>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8" name="Oval 197">
            <a:extLst>
              <a:ext uri="{FF2B5EF4-FFF2-40B4-BE49-F238E27FC236}">
                <a16:creationId xmlns:a16="http://schemas.microsoft.com/office/drawing/2014/main" id="{50BA387C-C0EB-924E-BDCF-32A865A30233}"/>
              </a:ext>
            </a:extLst>
          </p:cNvPr>
          <p:cNvSpPr/>
          <p:nvPr/>
        </p:nvSpPr>
        <p:spPr>
          <a:xfrm>
            <a:off x="9539536" y="3840555"/>
            <a:ext cx="137160" cy="137160"/>
          </a:xfrm>
          <a:prstGeom prst="ellipse">
            <a:avLst/>
          </a:prstGeom>
          <a:solidFill>
            <a:srgbClr val="C37D34"/>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9" name="Oval 198">
            <a:extLst>
              <a:ext uri="{FF2B5EF4-FFF2-40B4-BE49-F238E27FC236}">
                <a16:creationId xmlns:a16="http://schemas.microsoft.com/office/drawing/2014/main" id="{9A1F0575-7779-9846-A761-8860D70513FF}"/>
              </a:ext>
            </a:extLst>
          </p:cNvPr>
          <p:cNvSpPr/>
          <p:nvPr/>
        </p:nvSpPr>
        <p:spPr>
          <a:xfrm>
            <a:off x="9719689" y="4826719"/>
            <a:ext cx="137160" cy="137160"/>
          </a:xfrm>
          <a:prstGeom prst="ellipse">
            <a:avLst/>
          </a:prstGeom>
          <a:solidFill>
            <a:srgbClr val="A63726"/>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0" name="Oval 199">
            <a:extLst>
              <a:ext uri="{FF2B5EF4-FFF2-40B4-BE49-F238E27FC236}">
                <a16:creationId xmlns:a16="http://schemas.microsoft.com/office/drawing/2014/main" id="{EEE2D3ED-3995-A24B-B926-32668AFA5955}"/>
              </a:ext>
            </a:extLst>
          </p:cNvPr>
          <p:cNvSpPr/>
          <p:nvPr/>
        </p:nvSpPr>
        <p:spPr>
          <a:xfrm>
            <a:off x="9128818" y="4689559"/>
            <a:ext cx="137160" cy="137160"/>
          </a:xfrm>
          <a:prstGeom prst="ellipse">
            <a:avLst/>
          </a:prstGeom>
          <a:solidFill>
            <a:srgbClr val="C5423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1" name="Oval 200">
            <a:extLst>
              <a:ext uri="{FF2B5EF4-FFF2-40B4-BE49-F238E27FC236}">
                <a16:creationId xmlns:a16="http://schemas.microsoft.com/office/drawing/2014/main" id="{E796F91B-D17E-634E-A89A-BD6AD4332B1D}"/>
              </a:ext>
            </a:extLst>
          </p:cNvPr>
          <p:cNvSpPr/>
          <p:nvPr/>
        </p:nvSpPr>
        <p:spPr>
          <a:xfrm>
            <a:off x="10093703" y="5016771"/>
            <a:ext cx="137160" cy="137160"/>
          </a:xfrm>
          <a:prstGeom prst="ellipse">
            <a:avLst/>
          </a:prstGeom>
          <a:solidFill>
            <a:srgbClr val="8A1F16"/>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2" name="Oval 201">
            <a:extLst>
              <a:ext uri="{FF2B5EF4-FFF2-40B4-BE49-F238E27FC236}">
                <a16:creationId xmlns:a16="http://schemas.microsoft.com/office/drawing/2014/main" id="{15057DE3-69C6-2F4C-AD7B-E412F4CD603F}"/>
              </a:ext>
            </a:extLst>
          </p:cNvPr>
          <p:cNvSpPr/>
          <p:nvPr/>
        </p:nvSpPr>
        <p:spPr>
          <a:xfrm>
            <a:off x="9861552" y="2322832"/>
            <a:ext cx="137160" cy="137160"/>
          </a:xfrm>
          <a:prstGeom prst="ellipse">
            <a:avLst/>
          </a:prstGeom>
          <a:solidFill>
            <a:srgbClr val="8CB247"/>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3" name="Down Arrow 202">
            <a:extLst>
              <a:ext uri="{FF2B5EF4-FFF2-40B4-BE49-F238E27FC236}">
                <a16:creationId xmlns:a16="http://schemas.microsoft.com/office/drawing/2014/main" id="{6795BEC5-D990-CE44-82EB-A9F3003084EC}"/>
              </a:ext>
            </a:extLst>
          </p:cNvPr>
          <p:cNvSpPr/>
          <p:nvPr/>
        </p:nvSpPr>
        <p:spPr>
          <a:xfrm rot="16930498">
            <a:off x="5630593" y="625600"/>
            <a:ext cx="184763" cy="508066"/>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Down Arrow 203">
            <a:extLst>
              <a:ext uri="{FF2B5EF4-FFF2-40B4-BE49-F238E27FC236}">
                <a16:creationId xmlns:a16="http://schemas.microsoft.com/office/drawing/2014/main" id="{15E13B66-DD79-9E4E-A914-5CE336365410}"/>
              </a:ext>
            </a:extLst>
          </p:cNvPr>
          <p:cNvSpPr/>
          <p:nvPr/>
        </p:nvSpPr>
        <p:spPr>
          <a:xfrm rot="16930498">
            <a:off x="8092175" y="2128861"/>
            <a:ext cx="184763" cy="508066"/>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80AEB16-E942-4F48-B1E6-50EEF9158AA5}"/>
              </a:ext>
            </a:extLst>
          </p:cNvPr>
          <p:cNvSpPr txBox="1"/>
          <p:nvPr/>
        </p:nvSpPr>
        <p:spPr>
          <a:xfrm>
            <a:off x="411497" y="1328430"/>
            <a:ext cx="6228819" cy="4467057"/>
          </a:xfrm>
          <a:prstGeom prst="rect">
            <a:avLst/>
          </a:prstGeom>
          <a:noFill/>
        </p:spPr>
        <p:txBody>
          <a:bodyPr wrap="square" rtlCol="0">
            <a:spAutoFit/>
          </a:bodyPr>
          <a:lstStyle/>
          <a:p>
            <a:pPr marL="457200" indent="-457200">
              <a:lnSpc>
                <a:spcPct val="150000"/>
              </a:lnSpc>
              <a:buAutoNum type="arabicPeriod"/>
            </a:pPr>
            <a:r>
              <a:rPr lang="en-US" altLang="zh-CN" sz="2400" b="1" dirty="0"/>
              <a:t>Initialization</a:t>
            </a:r>
            <a:r>
              <a:rPr lang="zh-CN" altLang="en-US" sz="2400" dirty="0"/>
              <a:t> </a:t>
            </a:r>
            <a:endParaRPr lang="en-US" altLang="zh-CN" sz="2400" dirty="0"/>
          </a:p>
          <a:p>
            <a:pPr lvl="1">
              <a:lnSpc>
                <a:spcPct val="150000"/>
              </a:lnSpc>
            </a:pPr>
            <a:r>
              <a:rPr lang="en-US" altLang="zh-CN" sz="2400" dirty="0"/>
              <a:t>construct</a:t>
            </a:r>
            <a:r>
              <a:rPr lang="zh-CN" altLang="en-US" sz="2400" dirty="0"/>
              <a:t> </a:t>
            </a:r>
            <a:r>
              <a:rPr lang="en-US" altLang="zh-CN" sz="2400" dirty="0"/>
              <a:t>the</a:t>
            </a:r>
            <a:r>
              <a:rPr lang="zh-CN" altLang="en-US" sz="2400" dirty="0"/>
              <a:t> </a:t>
            </a:r>
            <a:r>
              <a:rPr lang="en-US" altLang="zh-CN" sz="2400" dirty="0"/>
              <a:t>simplified</a:t>
            </a:r>
            <a:r>
              <a:rPr lang="zh-CN" altLang="en-US" sz="2400" dirty="0"/>
              <a:t> </a:t>
            </a:r>
            <a:r>
              <a:rPr lang="en-US" altLang="zh-CN" sz="2400" dirty="0"/>
              <a:t>convex</a:t>
            </a:r>
            <a:r>
              <a:rPr lang="zh-CN" altLang="en-US" sz="2400" dirty="0"/>
              <a:t> </a:t>
            </a:r>
            <a:r>
              <a:rPr lang="en-US" altLang="zh-CN" sz="2400" dirty="0"/>
              <a:t>hull</a:t>
            </a:r>
            <a:endParaRPr lang="en-US" sz="2400" dirty="0"/>
          </a:p>
          <a:p>
            <a:pPr marL="457200" indent="-457200">
              <a:lnSpc>
                <a:spcPct val="150000"/>
              </a:lnSpc>
              <a:buFontTx/>
              <a:buAutoNum type="arabicPeriod"/>
            </a:pPr>
            <a:r>
              <a:rPr lang="en-US" sz="2400" b="1" dirty="0"/>
              <a:t>Refinement of a vertex</a:t>
            </a:r>
            <a:r>
              <a:rPr lang="zh-CN" altLang="en-US" sz="2400" b="1" dirty="0"/>
              <a:t> </a:t>
            </a:r>
            <a:r>
              <a:rPr lang="en-US" altLang="zh-CN" sz="2400" b="1" dirty="0"/>
              <a:t>v</a:t>
            </a:r>
            <a:endParaRPr lang="en-US" sz="2400" b="1" dirty="0"/>
          </a:p>
          <a:p>
            <a:pPr marL="914400" lvl="1" indent="-457200">
              <a:lnSpc>
                <a:spcPct val="150000"/>
              </a:lnSpc>
              <a:buFont typeface="Arial" panose="020B0604020202020204" pitchFamily="34" charset="0"/>
              <a:buChar char="•"/>
            </a:pPr>
            <a:r>
              <a:rPr lang="en-US" sz="2400" dirty="0"/>
              <a:t>Compute the neighbor center </a:t>
            </a:r>
            <a:r>
              <a:rPr lang="en-US" altLang="zh-CN" sz="2400" dirty="0"/>
              <a:t>point</a:t>
            </a:r>
            <a:r>
              <a:rPr lang="zh-CN" altLang="en-US" sz="2400" dirty="0"/>
              <a:t> </a:t>
            </a:r>
            <a:r>
              <a:rPr lang="en-US" altLang="zh-CN" sz="2400" dirty="0" err="1"/>
              <a:t>v</a:t>
            </a:r>
            <a:r>
              <a:rPr lang="en-US" altLang="zh-CN" sz="1600" dirty="0" err="1"/>
              <a:t>c</a:t>
            </a:r>
            <a:endParaRPr lang="en-US" altLang="zh-CN" sz="2400" dirty="0"/>
          </a:p>
          <a:p>
            <a:pPr marL="914400" lvl="1" indent="-457200">
              <a:lnSpc>
                <a:spcPct val="150000"/>
              </a:lnSpc>
              <a:buFont typeface="Arial" panose="020B0604020202020204" pitchFamily="34" charset="0"/>
              <a:buChar char="•"/>
            </a:pPr>
            <a:r>
              <a:rPr lang="en-US" altLang="zh-CN" sz="2400" dirty="0"/>
              <a:t>Update</a:t>
            </a:r>
            <a:r>
              <a:rPr lang="en-US" sz="2400" dirty="0"/>
              <a:t> the </a:t>
            </a:r>
            <a:r>
              <a:rPr lang="en-US" altLang="zh-CN" sz="2400" dirty="0"/>
              <a:t>vertex</a:t>
            </a:r>
            <a:r>
              <a:rPr lang="zh-CN" altLang="en-US" sz="2400" dirty="0"/>
              <a:t> </a:t>
            </a:r>
            <a:r>
              <a:rPr lang="en-US" altLang="zh-CN" sz="2400" dirty="0"/>
              <a:t>to</a:t>
            </a:r>
            <a:r>
              <a:rPr lang="zh-CN" altLang="en-US" sz="2400" dirty="0"/>
              <a:t> </a:t>
            </a:r>
            <a:r>
              <a:rPr lang="en-US" altLang="zh-CN" sz="2400" dirty="0"/>
              <a:t>the</a:t>
            </a:r>
            <a:r>
              <a:rPr lang="zh-CN" altLang="en-US" sz="2400" dirty="0"/>
              <a:t> </a:t>
            </a:r>
            <a:r>
              <a:rPr lang="en-US" altLang="zh-CN" sz="2400" dirty="0"/>
              <a:t>new</a:t>
            </a:r>
            <a:r>
              <a:rPr lang="zh-CN" altLang="en-US" sz="2400" dirty="0"/>
              <a:t> </a:t>
            </a:r>
            <a:r>
              <a:rPr lang="en-US" altLang="zh-CN" sz="2400" dirty="0"/>
              <a:t>position</a:t>
            </a:r>
            <a:r>
              <a:rPr lang="zh-CN" altLang="en-US" sz="2400" dirty="0"/>
              <a:t> </a:t>
            </a:r>
            <a:r>
              <a:rPr lang="en-US" altLang="zh-CN" sz="2400" dirty="0"/>
              <a:t>v</a:t>
            </a:r>
            <a:r>
              <a:rPr lang="en-US" altLang="zh-CN" sz="1600" dirty="0"/>
              <a:t>0</a:t>
            </a:r>
            <a:r>
              <a:rPr lang="en-US" altLang="zh-CN" sz="2400" dirty="0"/>
              <a:t>.</a:t>
            </a:r>
            <a:r>
              <a:rPr lang="zh-CN" altLang="en-US" sz="2400" dirty="0"/>
              <a:t> </a:t>
            </a:r>
            <a:r>
              <a:rPr lang="en-US" altLang="zh-CN" sz="2400" dirty="0"/>
              <a:t>(</a:t>
            </a:r>
            <a:r>
              <a:rPr lang="en-US" sz="2400" dirty="0"/>
              <a:t>on the line</a:t>
            </a:r>
            <a:r>
              <a:rPr lang="zh-CN" altLang="en-US" sz="2400" dirty="0"/>
              <a:t> </a:t>
            </a:r>
            <a:r>
              <a:rPr lang="en-US" altLang="zh-CN" sz="2400" dirty="0"/>
              <a:t>where</a:t>
            </a:r>
            <a:r>
              <a:rPr lang="zh-CN" altLang="en-US" sz="2400" dirty="0"/>
              <a:t> </a:t>
            </a:r>
            <a:r>
              <a:rPr lang="en-US" altLang="zh-CN" sz="2400" dirty="0"/>
              <a:t>v</a:t>
            </a:r>
            <a:r>
              <a:rPr lang="zh-CN" altLang="en-US" sz="2400" dirty="0"/>
              <a:t> </a:t>
            </a:r>
            <a:r>
              <a:rPr lang="en-US" altLang="zh-CN" sz="2400" dirty="0"/>
              <a:t>and</a:t>
            </a:r>
            <a:r>
              <a:rPr lang="zh-CN" altLang="en-US" sz="2400" dirty="0"/>
              <a:t> </a:t>
            </a:r>
            <a:r>
              <a:rPr lang="en-US" altLang="zh-CN" sz="2400" dirty="0" err="1"/>
              <a:t>v</a:t>
            </a:r>
            <a:r>
              <a:rPr lang="en-US" altLang="zh-CN" sz="1600" dirty="0" err="1"/>
              <a:t>c</a:t>
            </a:r>
            <a:r>
              <a:rPr lang="zh-CN" altLang="en-US" sz="2400" dirty="0"/>
              <a:t> </a:t>
            </a:r>
            <a:r>
              <a:rPr lang="en-US" altLang="zh-CN" sz="2400" dirty="0"/>
              <a:t>are</a:t>
            </a:r>
            <a:r>
              <a:rPr lang="zh-CN" altLang="en-US" sz="2400" dirty="0"/>
              <a:t>  </a:t>
            </a:r>
            <a:r>
              <a:rPr lang="en-US" altLang="zh-CN" sz="2400" dirty="0"/>
              <a:t>located)</a:t>
            </a:r>
          </a:p>
          <a:p>
            <a:pPr marL="457200" indent="-457200">
              <a:lnSpc>
                <a:spcPct val="150000"/>
              </a:lnSpc>
              <a:buFont typeface="+mj-lt"/>
              <a:buAutoNum type="arabicPeriod"/>
            </a:pPr>
            <a:r>
              <a:rPr lang="en-US" altLang="zh-CN" sz="2400" b="1" dirty="0"/>
              <a:t>Repeat</a:t>
            </a:r>
            <a:r>
              <a:rPr lang="zh-CN" altLang="en-US" sz="2400" b="1" dirty="0"/>
              <a:t> </a:t>
            </a:r>
            <a:r>
              <a:rPr lang="en-US" altLang="zh-CN" sz="2400" b="1" dirty="0"/>
              <a:t>Step</a:t>
            </a:r>
            <a:r>
              <a:rPr lang="zh-CN" altLang="en-US" sz="2400" b="1" dirty="0"/>
              <a:t> </a:t>
            </a:r>
            <a:r>
              <a:rPr lang="en-US" altLang="zh-CN" sz="2400" b="1" dirty="0"/>
              <a:t>2</a:t>
            </a:r>
            <a:r>
              <a:rPr lang="zh-CN" altLang="en-US" sz="2400" b="1" dirty="0"/>
              <a:t> </a:t>
            </a:r>
            <a:r>
              <a:rPr lang="en-US" altLang="zh-CN" sz="2400" b="1" dirty="0"/>
              <a:t>until</a:t>
            </a:r>
            <a:r>
              <a:rPr lang="zh-CN" altLang="en-US" sz="2400" b="1" dirty="0"/>
              <a:t> </a:t>
            </a:r>
            <a:r>
              <a:rPr lang="en-US" altLang="zh-CN" sz="2400" b="1" dirty="0"/>
              <a:t>converge</a:t>
            </a:r>
          </a:p>
          <a:p>
            <a:pPr lvl="1">
              <a:lnSpc>
                <a:spcPct val="150000"/>
              </a:lnSpc>
            </a:pPr>
            <a:r>
              <a:rPr lang="en-US" altLang="zh-CN" sz="2400" dirty="0"/>
              <a:t>(usually</a:t>
            </a:r>
            <a:r>
              <a:rPr lang="zh-CN" altLang="en-US" sz="2400" dirty="0"/>
              <a:t> </a:t>
            </a:r>
            <a:r>
              <a:rPr lang="en-US" altLang="zh-CN" sz="2400" dirty="0"/>
              <a:t>need</a:t>
            </a:r>
            <a:r>
              <a:rPr lang="zh-CN" altLang="en-US" sz="2400" dirty="0"/>
              <a:t> </a:t>
            </a:r>
            <a:r>
              <a:rPr lang="en-US" altLang="zh-CN" sz="2400" dirty="0"/>
              <a:t>2</a:t>
            </a:r>
            <a:r>
              <a:rPr lang="zh-CN" altLang="en-US" sz="2400" dirty="0"/>
              <a:t> </a:t>
            </a:r>
            <a:r>
              <a:rPr lang="en-US" altLang="zh-CN" sz="2400" dirty="0"/>
              <a:t>to</a:t>
            </a:r>
            <a:r>
              <a:rPr lang="zh-CN" altLang="en-US" sz="2400" dirty="0"/>
              <a:t> </a:t>
            </a:r>
            <a:r>
              <a:rPr lang="en-US" altLang="zh-CN" sz="2400" dirty="0"/>
              <a:t>3</a:t>
            </a:r>
            <a:r>
              <a:rPr lang="zh-CN" altLang="en-US" sz="2400" dirty="0"/>
              <a:t> </a:t>
            </a:r>
            <a:r>
              <a:rPr lang="en-US" altLang="zh-CN" sz="2400" dirty="0"/>
              <a:t>cycles)</a:t>
            </a:r>
            <a:endParaRPr lang="en-US" sz="2400" dirty="0"/>
          </a:p>
        </p:txBody>
      </p:sp>
    </p:spTree>
    <p:extLst>
      <p:ext uri="{BB962C8B-B14F-4D97-AF65-F5344CB8AC3E}">
        <p14:creationId xmlns:p14="http://schemas.microsoft.com/office/powerpoint/2010/main" val="1433858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03"/>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2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 grpId="0" animBg="1"/>
      <p:bldP spid="203" grpId="1" animBg="1"/>
      <p:bldP spid="20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4" name="Straight Connector 273">
            <a:extLst>
              <a:ext uri="{FF2B5EF4-FFF2-40B4-BE49-F238E27FC236}">
                <a16:creationId xmlns:a16="http://schemas.microsoft.com/office/drawing/2014/main" id="{7767BFDE-4D62-294E-8B49-CABF11315ABC}"/>
              </a:ext>
            </a:extLst>
          </p:cNvPr>
          <p:cNvCxnSpPr>
            <a:cxnSpLocks/>
            <a:stCxn id="309" idx="6"/>
            <a:endCxn id="306" idx="1"/>
          </p:cNvCxnSpPr>
          <p:nvPr/>
        </p:nvCxnSpPr>
        <p:spPr>
          <a:xfrm>
            <a:off x="6461760" y="1024580"/>
            <a:ext cx="4964934" cy="1556070"/>
          </a:xfrm>
          <a:prstGeom prst="line">
            <a:avLst/>
          </a:prstGeom>
          <a:ln w="50800">
            <a:solidFill>
              <a:schemeClr val="tx1"/>
            </a:solidFill>
          </a:ln>
        </p:spPr>
        <p:style>
          <a:lnRef idx="3">
            <a:schemeClr val="dk1"/>
          </a:lnRef>
          <a:fillRef idx="0">
            <a:schemeClr val="dk1"/>
          </a:fillRef>
          <a:effectRef idx="2">
            <a:schemeClr val="dk1"/>
          </a:effectRef>
          <a:fontRef idx="minor">
            <a:schemeClr val="tx1"/>
          </a:fontRef>
        </p:style>
      </p:cxnSp>
      <p:cxnSp>
        <p:nvCxnSpPr>
          <p:cNvPr id="275" name="Straight Connector 274">
            <a:extLst>
              <a:ext uri="{FF2B5EF4-FFF2-40B4-BE49-F238E27FC236}">
                <a16:creationId xmlns:a16="http://schemas.microsoft.com/office/drawing/2014/main" id="{2CD608B4-C8B6-AC43-B9BE-05154FC96EFE}"/>
              </a:ext>
            </a:extLst>
          </p:cNvPr>
          <p:cNvCxnSpPr>
            <a:cxnSpLocks/>
            <a:stCxn id="309" idx="5"/>
            <a:endCxn id="308" idx="1"/>
          </p:cNvCxnSpPr>
          <p:nvPr/>
        </p:nvCxnSpPr>
        <p:spPr>
          <a:xfrm>
            <a:off x="6408196" y="1153896"/>
            <a:ext cx="2057095" cy="1581946"/>
          </a:xfrm>
          <a:prstGeom prst="line">
            <a:avLst/>
          </a:prstGeom>
          <a:ln w="50800">
            <a:solidFill>
              <a:schemeClr val="tx1"/>
            </a:solidFill>
          </a:ln>
        </p:spPr>
        <p:style>
          <a:lnRef idx="3">
            <a:schemeClr val="dk1"/>
          </a:lnRef>
          <a:fillRef idx="0">
            <a:schemeClr val="dk1"/>
          </a:fillRef>
          <a:effectRef idx="2">
            <a:schemeClr val="dk1"/>
          </a:effectRef>
          <a:fontRef idx="minor">
            <a:schemeClr val="tx1"/>
          </a:fontRef>
        </p:style>
      </p:cxnSp>
      <p:cxnSp>
        <p:nvCxnSpPr>
          <p:cNvPr id="285" name="Straight Connector 284">
            <a:extLst>
              <a:ext uri="{FF2B5EF4-FFF2-40B4-BE49-F238E27FC236}">
                <a16:creationId xmlns:a16="http://schemas.microsoft.com/office/drawing/2014/main" id="{2403D64E-EFA7-014A-BEC6-6669AEE22A4A}"/>
              </a:ext>
            </a:extLst>
          </p:cNvPr>
          <p:cNvCxnSpPr>
            <a:cxnSpLocks/>
            <a:stCxn id="308" idx="6"/>
            <a:endCxn id="306" idx="2"/>
          </p:cNvCxnSpPr>
          <p:nvPr/>
        </p:nvCxnSpPr>
        <p:spPr>
          <a:xfrm flipV="1">
            <a:off x="8777487" y="2709966"/>
            <a:ext cx="2595643" cy="155192"/>
          </a:xfrm>
          <a:prstGeom prst="line">
            <a:avLst/>
          </a:prstGeom>
          <a:ln w="50800">
            <a:solidFill>
              <a:schemeClr val="tx1"/>
            </a:solidFill>
          </a:ln>
        </p:spPr>
        <p:style>
          <a:lnRef idx="3">
            <a:schemeClr val="dk1"/>
          </a:lnRef>
          <a:fillRef idx="0">
            <a:schemeClr val="dk1"/>
          </a:fillRef>
          <a:effectRef idx="2">
            <a:schemeClr val="dk1"/>
          </a:effectRef>
          <a:fontRef idx="minor">
            <a:schemeClr val="tx1"/>
          </a:fontRef>
        </p:style>
      </p:cxnSp>
      <p:cxnSp>
        <p:nvCxnSpPr>
          <p:cNvPr id="290" name="Straight Connector 289">
            <a:extLst>
              <a:ext uri="{FF2B5EF4-FFF2-40B4-BE49-F238E27FC236}">
                <a16:creationId xmlns:a16="http://schemas.microsoft.com/office/drawing/2014/main" id="{BA44E9A0-EC9E-164E-B838-59BCBB907FF1}"/>
              </a:ext>
            </a:extLst>
          </p:cNvPr>
          <p:cNvCxnSpPr>
            <a:cxnSpLocks/>
            <a:stCxn id="310" idx="7"/>
            <a:endCxn id="306" idx="4"/>
          </p:cNvCxnSpPr>
          <p:nvPr/>
        </p:nvCxnSpPr>
        <p:spPr>
          <a:xfrm flipV="1">
            <a:off x="9342176" y="2892846"/>
            <a:ext cx="2213834" cy="3123566"/>
          </a:xfrm>
          <a:prstGeom prst="line">
            <a:avLst/>
          </a:prstGeom>
          <a:ln w="50800">
            <a:solidFill>
              <a:schemeClr val="tx1"/>
            </a:solidFill>
          </a:ln>
        </p:spPr>
        <p:style>
          <a:lnRef idx="3">
            <a:schemeClr val="dk1"/>
          </a:lnRef>
          <a:fillRef idx="0">
            <a:schemeClr val="dk1"/>
          </a:fillRef>
          <a:effectRef idx="2">
            <a:schemeClr val="dk1"/>
          </a:effectRef>
          <a:fontRef idx="minor">
            <a:schemeClr val="tx1"/>
          </a:fontRef>
        </p:style>
      </p:cxnSp>
      <p:cxnSp>
        <p:nvCxnSpPr>
          <p:cNvPr id="293" name="Straight Connector 292">
            <a:extLst>
              <a:ext uri="{FF2B5EF4-FFF2-40B4-BE49-F238E27FC236}">
                <a16:creationId xmlns:a16="http://schemas.microsoft.com/office/drawing/2014/main" id="{DF891E33-F9B6-9E47-86DA-83D2110A4E71}"/>
              </a:ext>
            </a:extLst>
          </p:cNvPr>
          <p:cNvCxnSpPr>
            <a:cxnSpLocks/>
            <a:stCxn id="307" idx="0"/>
            <a:endCxn id="306" idx="4"/>
          </p:cNvCxnSpPr>
          <p:nvPr/>
        </p:nvCxnSpPr>
        <p:spPr>
          <a:xfrm flipV="1">
            <a:off x="11290628" y="2892846"/>
            <a:ext cx="265382" cy="1425126"/>
          </a:xfrm>
          <a:prstGeom prst="line">
            <a:avLst/>
          </a:prstGeom>
          <a:ln w="50800">
            <a:solidFill>
              <a:schemeClr val="tx1"/>
            </a:solidFill>
          </a:ln>
        </p:spPr>
        <p:style>
          <a:lnRef idx="3">
            <a:schemeClr val="dk1"/>
          </a:lnRef>
          <a:fillRef idx="0">
            <a:schemeClr val="dk1"/>
          </a:fillRef>
          <a:effectRef idx="2">
            <a:schemeClr val="dk1"/>
          </a:effectRef>
          <a:fontRef idx="minor">
            <a:schemeClr val="tx1"/>
          </a:fontRef>
        </p:style>
      </p:cxnSp>
      <p:cxnSp>
        <p:nvCxnSpPr>
          <p:cNvPr id="297" name="Straight Connector 296">
            <a:extLst>
              <a:ext uri="{FF2B5EF4-FFF2-40B4-BE49-F238E27FC236}">
                <a16:creationId xmlns:a16="http://schemas.microsoft.com/office/drawing/2014/main" id="{D66DDF02-4098-324B-8344-D4AB471C8469}"/>
              </a:ext>
            </a:extLst>
          </p:cNvPr>
          <p:cNvCxnSpPr>
            <a:cxnSpLocks/>
            <a:stCxn id="310" idx="7"/>
            <a:endCxn id="307" idx="3"/>
          </p:cNvCxnSpPr>
          <p:nvPr/>
        </p:nvCxnSpPr>
        <p:spPr>
          <a:xfrm flipV="1">
            <a:off x="9342176" y="4630168"/>
            <a:ext cx="1819136" cy="1386244"/>
          </a:xfrm>
          <a:prstGeom prst="line">
            <a:avLst/>
          </a:prstGeom>
          <a:ln w="50800">
            <a:solidFill>
              <a:schemeClr val="tx1"/>
            </a:solidFill>
          </a:ln>
        </p:spPr>
        <p:style>
          <a:lnRef idx="3">
            <a:schemeClr val="dk1"/>
          </a:lnRef>
          <a:fillRef idx="0">
            <a:schemeClr val="dk1"/>
          </a:fillRef>
          <a:effectRef idx="2">
            <a:schemeClr val="dk1"/>
          </a:effectRef>
          <a:fontRef idx="minor">
            <a:schemeClr val="tx1"/>
          </a:fontRef>
        </p:style>
      </p:cxnSp>
      <p:cxnSp>
        <p:nvCxnSpPr>
          <p:cNvPr id="299" name="Straight Connector 298">
            <a:extLst>
              <a:ext uri="{FF2B5EF4-FFF2-40B4-BE49-F238E27FC236}">
                <a16:creationId xmlns:a16="http://schemas.microsoft.com/office/drawing/2014/main" id="{E4F1CA40-3E2D-BB4A-A95C-A23802F23F56}"/>
              </a:ext>
            </a:extLst>
          </p:cNvPr>
          <p:cNvCxnSpPr>
            <a:cxnSpLocks/>
            <a:stCxn id="308" idx="4"/>
            <a:endCxn id="310" idx="0"/>
          </p:cNvCxnSpPr>
          <p:nvPr/>
        </p:nvCxnSpPr>
        <p:spPr>
          <a:xfrm>
            <a:off x="8594607" y="3048038"/>
            <a:ext cx="618253" cy="2914810"/>
          </a:xfrm>
          <a:prstGeom prst="line">
            <a:avLst/>
          </a:prstGeom>
          <a:ln w="50800">
            <a:solidFill>
              <a:schemeClr val="tx1"/>
            </a:solidFill>
          </a:ln>
        </p:spPr>
        <p:style>
          <a:lnRef idx="3">
            <a:schemeClr val="dk1"/>
          </a:lnRef>
          <a:fillRef idx="0">
            <a:schemeClr val="dk1"/>
          </a:fillRef>
          <a:effectRef idx="2">
            <a:schemeClr val="dk1"/>
          </a:effectRef>
          <a:fontRef idx="minor">
            <a:schemeClr val="tx1"/>
          </a:fontRef>
        </p:style>
      </p:cxnSp>
      <p:cxnSp>
        <p:nvCxnSpPr>
          <p:cNvPr id="302" name="Straight Connector 301">
            <a:extLst>
              <a:ext uri="{FF2B5EF4-FFF2-40B4-BE49-F238E27FC236}">
                <a16:creationId xmlns:a16="http://schemas.microsoft.com/office/drawing/2014/main" id="{47049745-D9C6-E74B-BC76-4D6CC78DFE1F}"/>
              </a:ext>
            </a:extLst>
          </p:cNvPr>
          <p:cNvCxnSpPr>
            <a:cxnSpLocks/>
            <a:stCxn id="309" idx="4"/>
            <a:endCxn id="310" idx="1"/>
          </p:cNvCxnSpPr>
          <p:nvPr/>
        </p:nvCxnSpPr>
        <p:spPr>
          <a:xfrm>
            <a:off x="6278880" y="1207460"/>
            <a:ext cx="2804664" cy="4808952"/>
          </a:xfrm>
          <a:prstGeom prst="line">
            <a:avLst/>
          </a:prstGeom>
          <a:ln w="50800">
            <a:solidFill>
              <a:schemeClr val="tx1"/>
            </a:solidFill>
          </a:ln>
        </p:spPr>
        <p:style>
          <a:lnRef idx="3">
            <a:schemeClr val="dk1"/>
          </a:lnRef>
          <a:fillRef idx="0">
            <a:schemeClr val="dk1"/>
          </a:fillRef>
          <a:effectRef idx="2">
            <a:schemeClr val="dk1"/>
          </a:effectRef>
          <a:fontRef idx="minor">
            <a:schemeClr val="tx1"/>
          </a:fontRef>
        </p:style>
      </p:cxnSp>
      <p:sp>
        <p:nvSpPr>
          <p:cNvPr id="306" name="Oval 305">
            <a:extLst>
              <a:ext uri="{FF2B5EF4-FFF2-40B4-BE49-F238E27FC236}">
                <a16:creationId xmlns:a16="http://schemas.microsoft.com/office/drawing/2014/main" id="{26AF1E46-D899-5D45-8DAC-F7927A940DE7}"/>
              </a:ext>
            </a:extLst>
          </p:cNvPr>
          <p:cNvSpPr/>
          <p:nvPr/>
        </p:nvSpPr>
        <p:spPr>
          <a:xfrm>
            <a:off x="11373130" y="2527086"/>
            <a:ext cx="365760" cy="365760"/>
          </a:xfrm>
          <a:prstGeom prst="ellipse">
            <a:avLst/>
          </a:prstGeom>
          <a:solidFill>
            <a:srgbClr val="4D962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7" name="Oval 306">
            <a:extLst>
              <a:ext uri="{FF2B5EF4-FFF2-40B4-BE49-F238E27FC236}">
                <a16:creationId xmlns:a16="http://schemas.microsoft.com/office/drawing/2014/main" id="{83F916E8-6FDA-884D-BB78-56CC3DBBC3E2}"/>
              </a:ext>
            </a:extLst>
          </p:cNvPr>
          <p:cNvSpPr/>
          <p:nvPr/>
        </p:nvSpPr>
        <p:spPr>
          <a:xfrm>
            <a:off x="11107748" y="4317972"/>
            <a:ext cx="365760" cy="365760"/>
          </a:xfrm>
          <a:prstGeom prst="ellipse">
            <a:avLst/>
          </a:prstGeom>
          <a:solidFill>
            <a:srgbClr val="14011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 name="Oval 307">
            <a:extLst>
              <a:ext uri="{FF2B5EF4-FFF2-40B4-BE49-F238E27FC236}">
                <a16:creationId xmlns:a16="http://schemas.microsoft.com/office/drawing/2014/main" id="{FD6E7602-1E4C-AF4C-83EB-E8A8E0B8951E}"/>
              </a:ext>
            </a:extLst>
          </p:cNvPr>
          <p:cNvSpPr/>
          <p:nvPr/>
        </p:nvSpPr>
        <p:spPr>
          <a:xfrm>
            <a:off x="8411727" y="2682278"/>
            <a:ext cx="365760" cy="365760"/>
          </a:xfrm>
          <a:prstGeom prst="ellipse">
            <a:avLst/>
          </a:prstGeom>
          <a:solidFill>
            <a:srgbClr val="EF9B4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9" name="Oval 308">
            <a:extLst>
              <a:ext uri="{FF2B5EF4-FFF2-40B4-BE49-F238E27FC236}">
                <a16:creationId xmlns:a16="http://schemas.microsoft.com/office/drawing/2014/main" id="{B49837BC-2B1A-4947-A075-01E7C2F46D62}"/>
              </a:ext>
            </a:extLst>
          </p:cNvPr>
          <p:cNvSpPr/>
          <p:nvPr/>
        </p:nvSpPr>
        <p:spPr>
          <a:xfrm>
            <a:off x="6096000" y="841700"/>
            <a:ext cx="365760" cy="365760"/>
          </a:xfrm>
          <a:prstGeom prst="ellipse">
            <a:avLst/>
          </a:prstGeom>
          <a:solidFill>
            <a:srgbClr val="FFF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0" name="Oval 309">
            <a:extLst>
              <a:ext uri="{FF2B5EF4-FFF2-40B4-BE49-F238E27FC236}">
                <a16:creationId xmlns:a16="http://schemas.microsoft.com/office/drawing/2014/main" id="{3C97FB41-CCCD-264D-917F-209EF261B0BF}"/>
              </a:ext>
            </a:extLst>
          </p:cNvPr>
          <p:cNvSpPr/>
          <p:nvPr/>
        </p:nvSpPr>
        <p:spPr>
          <a:xfrm>
            <a:off x="9029980" y="5962848"/>
            <a:ext cx="365760" cy="365760"/>
          </a:xfrm>
          <a:prstGeom prst="ellipse">
            <a:avLst/>
          </a:prstGeom>
          <a:solidFill>
            <a:srgbClr val="E9322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27" name="Straight Connector 326">
            <a:extLst>
              <a:ext uri="{FF2B5EF4-FFF2-40B4-BE49-F238E27FC236}">
                <a16:creationId xmlns:a16="http://schemas.microsoft.com/office/drawing/2014/main" id="{C4590548-ADC8-074C-902D-285F9B99D362}"/>
              </a:ext>
            </a:extLst>
          </p:cNvPr>
          <p:cNvCxnSpPr>
            <a:cxnSpLocks/>
            <a:stCxn id="309" idx="5"/>
            <a:endCxn id="307" idx="1"/>
          </p:cNvCxnSpPr>
          <p:nvPr/>
        </p:nvCxnSpPr>
        <p:spPr>
          <a:xfrm>
            <a:off x="6408196" y="1153896"/>
            <a:ext cx="4753116" cy="3217640"/>
          </a:xfrm>
          <a:prstGeom prst="line">
            <a:avLst/>
          </a:prstGeom>
          <a:ln w="50800">
            <a:solidFill>
              <a:schemeClr val="tx1"/>
            </a:solidFill>
          </a:ln>
        </p:spPr>
        <p:style>
          <a:lnRef idx="3">
            <a:schemeClr val="dk1"/>
          </a:lnRef>
          <a:fillRef idx="0">
            <a:schemeClr val="dk1"/>
          </a:fillRef>
          <a:effectRef idx="2">
            <a:schemeClr val="dk1"/>
          </a:effectRef>
          <a:fontRef idx="minor">
            <a:schemeClr val="tx1"/>
          </a:fontRef>
        </p:style>
      </p:cxnSp>
      <p:sp>
        <p:nvSpPr>
          <p:cNvPr id="337" name="Oval 336">
            <a:extLst>
              <a:ext uri="{FF2B5EF4-FFF2-40B4-BE49-F238E27FC236}">
                <a16:creationId xmlns:a16="http://schemas.microsoft.com/office/drawing/2014/main" id="{4248D015-95E3-A04B-8694-C8E2DC3E364F}"/>
              </a:ext>
            </a:extLst>
          </p:cNvPr>
          <p:cNvSpPr/>
          <p:nvPr/>
        </p:nvSpPr>
        <p:spPr>
          <a:xfrm>
            <a:off x="7236094" y="1684550"/>
            <a:ext cx="137160" cy="137160"/>
          </a:xfrm>
          <a:prstGeom prst="ellipse">
            <a:avLst/>
          </a:prstGeom>
          <a:solidFill>
            <a:srgbClr val="F8DB98"/>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0" name="Oval 339">
            <a:extLst>
              <a:ext uri="{FF2B5EF4-FFF2-40B4-BE49-F238E27FC236}">
                <a16:creationId xmlns:a16="http://schemas.microsoft.com/office/drawing/2014/main" id="{9AABF723-A5D3-2241-BCA4-0FE4F94CBCB5}"/>
              </a:ext>
            </a:extLst>
          </p:cNvPr>
          <p:cNvSpPr/>
          <p:nvPr/>
        </p:nvSpPr>
        <p:spPr>
          <a:xfrm>
            <a:off x="7128409" y="1984478"/>
            <a:ext cx="137160" cy="137160"/>
          </a:xfrm>
          <a:prstGeom prst="ellipse">
            <a:avLst/>
          </a:prstGeom>
          <a:solidFill>
            <a:srgbClr val="F3C6B8"/>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1" name="Oval 340">
            <a:extLst>
              <a:ext uri="{FF2B5EF4-FFF2-40B4-BE49-F238E27FC236}">
                <a16:creationId xmlns:a16="http://schemas.microsoft.com/office/drawing/2014/main" id="{CEB93198-E06B-BC45-BE09-DD462FC85920}"/>
              </a:ext>
            </a:extLst>
          </p:cNvPr>
          <p:cNvSpPr/>
          <p:nvPr/>
        </p:nvSpPr>
        <p:spPr>
          <a:xfrm>
            <a:off x="7345963" y="2416502"/>
            <a:ext cx="137160" cy="137160"/>
          </a:xfrm>
          <a:prstGeom prst="ellipse">
            <a:avLst/>
          </a:prstGeom>
          <a:solidFill>
            <a:srgbClr val="E9A8A5"/>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2" name="Oval 341">
            <a:extLst>
              <a:ext uri="{FF2B5EF4-FFF2-40B4-BE49-F238E27FC236}">
                <a16:creationId xmlns:a16="http://schemas.microsoft.com/office/drawing/2014/main" id="{7A13317C-9403-A84C-B850-3AD56A86ED32}"/>
              </a:ext>
            </a:extLst>
          </p:cNvPr>
          <p:cNvSpPr/>
          <p:nvPr/>
        </p:nvSpPr>
        <p:spPr>
          <a:xfrm>
            <a:off x="7646182" y="2531120"/>
            <a:ext cx="137160" cy="137160"/>
          </a:xfrm>
          <a:prstGeom prst="ellipse">
            <a:avLst/>
          </a:prstGeom>
          <a:solidFill>
            <a:srgbClr val="DFABA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3" name="Oval 342">
            <a:extLst>
              <a:ext uri="{FF2B5EF4-FFF2-40B4-BE49-F238E27FC236}">
                <a16:creationId xmlns:a16="http://schemas.microsoft.com/office/drawing/2014/main" id="{2BD19431-79F6-9D4F-A117-9783414EDE3D}"/>
              </a:ext>
            </a:extLst>
          </p:cNvPr>
          <p:cNvSpPr/>
          <p:nvPr/>
        </p:nvSpPr>
        <p:spPr>
          <a:xfrm>
            <a:off x="7414543" y="1965223"/>
            <a:ext cx="137160" cy="137160"/>
          </a:xfrm>
          <a:prstGeom prst="ellipse">
            <a:avLst/>
          </a:prstGeom>
          <a:solidFill>
            <a:srgbClr val="FADB4F"/>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4" name="Oval 343">
            <a:extLst>
              <a:ext uri="{FF2B5EF4-FFF2-40B4-BE49-F238E27FC236}">
                <a16:creationId xmlns:a16="http://schemas.microsoft.com/office/drawing/2014/main" id="{0CAF23F7-E72C-5C44-98C8-04E643E0F0A8}"/>
              </a:ext>
            </a:extLst>
          </p:cNvPr>
          <p:cNvSpPr/>
          <p:nvPr/>
        </p:nvSpPr>
        <p:spPr>
          <a:xfrm>
            <a:off x="7790985" y="2156820"/>
            <a:ext cx="137160" cy="137160"/>
          </a:xfrm>
          <a:prstGeom prst="ellipse">
            <a:avLst/>
          </a:prstGeom>
          <a:solidFill>
            <a:srgbClr val="FADB4F"/>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5" name="Oval 344">
            <a:extLst>
              <a:ext uri="{FF2B5EF4-FFF2-40B4-BE49-F238E27FC236}">
                <a16:creationId xmlns:a16="http://schemas.microsoft.com/office/drawing/2014/main" id="{756DF5DE-5BBA-A54A-B25C-5E1CD45AC65A}"/>
              </a:ext>
            </a:extLst>
          </p:cNvPr>
          <p:cNvSpPr/>
          <p:nvPr/>
        </p:nvSpPr>
        <p:spPr>
          <a:xfrm>
            <a:off x="9975008" y="4303123"/>
            <a:ext cx="137160" cy="137160"/>
          </a:xfrm>
          <a:prstGeom prst="ellipse">
            <a:avLst/>
          </a:prstGeom>
          <a:solidFill>
            <a:srgbClr val="8F5027"/>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6" name="Oval 345">
            <a:extLst>
              <a:ext uri="{FF2B5EF4-FFF2-40B4-BE49-F238E27FC236}">
                <a16:creationId xmlns:a16="http://schemas.microsoft.com/office/drawing/2014/main" id="{3AE5C11C-B5DF-0040-A5BC-0E07450A2850}"/>
              </a:ext>
            </a:extLst>
          </p:cNvPr>
          <p:cNvSpPr/>
          <p:nvPr/>
        </p:nvSpPr>
        <p:spPr>
          <a:xfrm>
            <a:off x="8631310" y="3210309"/>
            <a:ext cx="137160" cy="137160"/>
          </a:xfrm>
          <a:prstGeom prst="ellipse">
            <a:avLst/>
          </a:prstGeom>
          <a:solidFill>
            <a:srgbClr val="F0AC54"/>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7" name="Oval 346">
            <a:extLst>
              <a:ext uri="{FF2B5EF4-FFF2-40B4-BE49-F238E27FC236}">
                <a16:creationId xmlns:a16="http://schemas.microsoft.com/office/drawing/2014/main" id="{A5296C9A-2A22-D64D-AC87-D8C192853DFF}"/>
              </a:ext>
            </a:extLst>
          </p:cNvPr>
          <p:cNvSpPr/>
          <p:nvPr/>
        </p:nvSpPr>
        <p:spPr>
          <a:xfrm>
            <a:off x="8519114" y="3624205"/>
            <a:ext cx="137160" cy="137160"/>
          </a:xfrm>
          <a:prstGeom prst="ellipse">
            <a:avLst/>
          </a:prstGeom>
          <a:solidFill>
            <a:srgbClr val="CB7D7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8" name="Oval 347">
            <a:extLst>
              <a:ext uri="{FF2B5EF4-FFF2-40B4-BE49-F238E27FC236}">
                <a16:creationId xmlns:a16="http://schemas.microsoft.com/office/drawing/2014/main" id="{44CD6013-72A1-B44E-86A5-14D6431EC094}"/>
              </a:ext>
            </a:extLst>
          </p:cNvPr>
          <p:cNvSpPr/>
          <p:nvPr/>
        </p:nvSpPr>
        <p:spPr>
          <a:xfrm>
            <a:off x="7790985" y="2963349"/>
            <a:ext cx="137160" cy="137160"/>
          </a:xfrm>
          <a:prstGeom prst="ellipse">
            <a:avLst/>
          </a:prstGeom>
          <a:solidFill>
            <a:srgbClr val="E0978B"/>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9" name="Oval 348">
            <a:extLst>
              <a:ext uri="{FF2B5EF4-FFF2-40B4-BE49-F238E27FC236}">
                <a16:creationId xmlns:a16="http://schemas.microsoft.com/office/drawing/2014/main" id="{17B96692-1700-3245-AB17-3AE34A0F41C6}"/>
              </a:ext>
            </a:extLst>
          </p:cNvPr>
          <p:cNvSpPr/>
          <p:nvPr/>
        </p:nvSpPr>
        <p:spPr>
          <a:xfrm>
            <a:off x="9176254" y="4281644"/>
            <a:ext cx="137160" cy="137160"/>
          </a:xfrm>
          <a:prstGeom prst="ellipse">
            <a:avLst/>
          </a:prstGeom>
          <a:solidFill>
            <a:srgbClr val="B5674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1" name="Oval 350">
            <a:extLst>
              <a:ext uri="{FF2B5EF4-FFF2-40B4-BE49-F238E27FC236}">
                <a16:creationId xmlns:a16="http://schemas.microsoft.com/office/drawing/2014/main" id="{72E86A6E-9A00-FF42-82D7-0EBE6AC30680}"/>
              </a:ext>
            </a:extLst>
          </p:cNvPr>
          <p:cNvSpPr/>
          <p:nvPr/>
        </p:nvSpPr>
        <p:spPr>
          <a:xfrm>
            <a:off x="8512493" y="4232463"/>
            <a:ext cx="137160" cy="137160"/>
          </a:xfrm>
          <a:prstGeom prst="ellipse">
            <a:avLst/>
          </a:prstGeom>
          <a:solidFill>
            <a:srgbClr val="D74B48"/>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2" name="Oval 351">
            <a:extLst>
              <a:ext uri="{FF2B5EF4-FFF2-40B4-BE49-F238E27FC236}">
                <a16:creationId xmlns:a16="http://schemas.microsoft.com/office/drawing/2014/main" id="{A7AF2E4E-D289-F44D-8BC6-85A0615E6178}"/>
              </a:ext>
            </a:extLst>
          </p:cNvPr>
          <p:cNvSpPr/>
          <p:nvPr/>
        </p:nvSpPr>
        <p:spPr>
          <a:xfrm>
            <a:off x="6896496" y="1504446"/>
            <a:ext cx="137160" cy="137160"/>
          </a:xfrm>
          <a:prstGeom prst="ellipse">
            <a:avLst/>
          </a:prstGeom>
          <a:solidFill>
            <a:srgbClr val="FBE7C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3" name="Oval 352">
            <a:extLst>
              <a:ext uri="{FF2B5EF4-FFF2-40B4-BE49-F238E27FC236}">
                <a16:creationId xmlns:a16="http://schemas.microsoft.com/office/drawing/2014/main" id="{C01E2D04-824C-0A49-9471-BF75DB5737F0}"/>
              </a:ext>
            </a:extLst>
          </p:cNvPr>
          <p:cNvSpPr/>
          <p:nvPr/>
        </p:nvSpPr>
        <p:spPr>
          <a:xfrm>
            <a:off x="7475500" y="1375307"/>
            <a:ext cx="137160" cy="137160"/>
          </a:xfrm>
          <a:prstGeom prst="ellipse">
            <a:avLst/>
          </a:prstGeom>
          <a:solidFill>
            <a:srgbClr val="D9E3BB"/>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4" name="Oval 353">
            <a:extLst>
              <a:ext uri="{FF2B5EF4-FFF2-40B4-BE49-F238E27FC236}">
                <a16:creationId xmlns:a16="http://schemas.microsoft.com/office/drawing/2014/main" id="{6569651F-5D5A-444E-BEAA-75DD8050464E}"/>
              </a:ext>
            </a:extLst>
          </p:cNvPr>
          <p:cNvSpPr/>
          <p:nvPr/>
        </p:nvSpPr>
        <p:spPr>
          <a:xfrm>
            <a:off x="7902956" y="1698784"/>
            <a:ext cx="137160" cy="137160"/>
          </a:xfrm>
          <a:prstGeom prst="ellipse">
            <a:avLst/>
          </a:prstGeom>
          <a:solidFill>
            <a:srgbClr val="DBE3A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5" name="Oval 354">
            <a:extLst>
              <a:ext uri="{FF2B5EF4-FFF2-40B4-BE49-F238E27FC236}">
                <a16:creationId xmlns:a16="http://schemas.microsoft.com/office/drawing/2014/main" id="{CA4E1A12-4583-5F45-AFFA-24FDCB7BAACF}"/>
              </a:ext>
            </a:extLst>
          </p:cNvPr>
          <p:cNvSpPr/>
          <p:nvPr/>
        </p:nvSpPr>
        <p:spPr>
          <a:xfrm>
            <a:off x="8154416" y="1625473"/>
            <a:ext cx="137160" cy="137160"/>
          </a:xfrm>
          <a:prstGeom prst="ellipse">
            <a:avLst/>
          </a:prstGeom>
          <a:solidFill>
            <a:srgbClr val="C9D7A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6" name="Oval 355">
            <a:extLst>
              <a:ext uri="{FF2B5EF4-FFF2-40B4-BE49-F238E27FC236}">
                <a16:creationId xmlns:a16="http://schemas.microsoft.com/office/drawing/2014/main" id="{9B3C9201-9320-FC4E-B4BE-C9DC4EF549CE}"/>
              </a:ext>
            </a:extLst>
          </p:cNvPr>
          <p:cNvSpPr/>
          <p:nvPr/>
        </p:nvSpPr>
        <p:spPr>
          <a:xfrm>
            <a:off x="9651109" y="4234376"/>
            <a:ext cx="137160" cy="137160"/>
          </a:xfrm>
          <a:prstGeom prst="ellipse">
            <a:avLst/>
          </a:prstGeom>
          <a:solidFill>
            <a:srgbClr val="A04F2F"/>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7" name="Oval 356">
            <a:extLst>
              <a:ext uri="{FF2B5EF4-FFF2-40B4-BE49-F238E27FC236}">
                <a16:creationId xmlns:a16="http://schemas.microsoft.com/office/drawing/2014/main" id="{48446AA8-823E-3C4B-A22A-09C57A8D3B9D}"/>
              </a:ext>
            </a:extLst>
          </p:cNvPr>
          <p:cNvSpPr/>
          <p:nvPr/>
        </p:nvSpPr>
        <p:spPr>
          <a:xfrm>
            <a:off x="8398526" y="1758944"/>
            <a:ext cx="137160" cy="137160"/>
          </a:xfrm>
          <a:prstGeom prst="ellipse">
            <a:avLst/>
          </a:prstGeom>
          <a:solidFill>
            <a:srgbClr val="B5C88D"/>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8" name="Oval 357">
            <a:extLst>
              <a:ext uri="{FF2B5EF4-FFF2-40B4-BE49-F238E27FC236}">
                <a16:creationId xmlns:a16="http://schemas.microsoft.com/office/drawing/2014/main" id="{B15EC582-D9CB-1646-ACE1-E266BD6AA751}"/>
              </a:ext>
            </a:extLst>
          </p:cNvPr>
          <p:cNvSpPr/>
          <p:nvPr/>
        </p:nvSpPr>
        <p:spPr>
          <a:xfrm>
            <a:off x="8566498" y="1984478"/>
            <a:ext cx="137160" cy="137160"/>
          </a:xfrm>
          <a:prstGeom prst="ellipse">
            <a:avLst/>
          </a:prstGeom>
          <a:solidFill>
            <a:srgbClr val="B5C48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9" name="Oval 358">
            <a:extLst>
              <a:ext uri="{FF2B5EF4-FFF2-40B4-BE49-F238E27FC236}">
                <a16:creationId xmlns:a16="http://schemas.microsoft.com/office/drawing/2014/main" id="{4C1924D0-0D35-924A-A15A-2E34BEC4CE80}"/>
              </a:ext>
            </a:extLst>
          </p:cNvPr>
          <p:cNvSpPr/>
          <p:nvPr/>
        </p:nvSpPr>
        <p:spPr>
          <a:xfrm>
            <a:off x="8942462" y="2052741"/>
            <a:ext cx="137160" cy="137160"/>
          </a:xfrm>
          <a:prstGeom prst="ellipse">
            <a:avLst/>
          </a:prstGeom>
          <a:solidFill>
            <a:srgbClr val="A8BC7B"/>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0" name="Oval 359">
            <a:extLst>
              <a:ext uri="{FF2B5EF4-FFF2-40B4-BE49-F238E27FC236}">
                <a16:creationId xmlns:a16="http://schemas.microsoft.com/office/drawing/2014/main" id="{CBEAB45D-B2BC-4C4F-8B18-730B71A83BBD}"/>
              </a:ext>
            </a:extLst>
          </p:cNvPr>
          <p:cNvSpPr/>
          <p:nvPr/>
        </p:nvSpPr>
        <p:spPr>
          <a:xfrm>
            <a:off x="8990233" y="1905408"/>
            <a:ext cx="137160" cy="137160"/>
          </a:xfrm>
          <a:prstGeom prst="ellipse">
            <a:avLst/>
          </a:prstGeom>
          <a:solidFill>
            <a:srgbClr val="A8C67D"/>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1" name="Oval 360">
            <a:extLst>
              <a:ext uri="{FF2B5EF4-FFF2-40B4-BE49-F238E27FC236}">
                <a16:creationId xmlns:a16="http://schemas.microsoft.com/office/drawing/2014/main" id="{D8AB51EF-D68E-F647-B068-38F1B12A2862}"/>
              </a:ext>
            </a:extLst>
          </p:cNvPr>
          <p:cNvSpPr/>
          <p:nvPr/>
        </p:nvSpPr>
        <p:spPr>
          <a:xfrm>
            <a:off x="9074335" y="2290058"/>
            <a:ext cx="137160" cy="137160"/>
          </a:xfrm>
          <a:prstGeom prst="ellipse">
            <a:avLst/>
          </a:prstGeom>
          <a:solidFill>
            <a:srgbClr val="AEBE58"/>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2" name="Oval 361">
            <a:extLst>
              <a:ext uri="{FF2B5EF4-FFF2-40B4-BE49-F238E27FC236}">
                <a16:creationId xmlns:a16="http://schemas.microsoft.com/office/drawing/2014/main" id="{25ABAD25-5593-1D4F-8349-2C5EE424FC19}"/>
              </a:ext>
            </a:extLst>
          </p:cNvPr>
          <p:cNvSpPr/>
          <p:nvPr/>
        </p:nvSpPr>
        <p:spPr>
          <a:xfrm>
            <a:off x="9546822" y="2181403"/>
            <a:ext cx="137160" cy="137160"/>
          </a:xfrm>
          <a:prstGeom prst="ellipse">
            <a:avLst/>
          </a:prstGeom>
          <a:solidFill>
            <a:srgbClr val="A0BA5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3" name="Oval 362">
            <a:extLst>
              <a:ext uri="{FF2B5EF4-FFF2-40B4-BE49-F238E27FC236}">
                <a16:creationId xmlns:a16="http://schemas.microsoft.com/office/drawing/2014/main" id="{06AF7159-618A-5843-B255-C912525F9BFE}"/>
              </a:ext>
            </a:extLst>
          </p:cNvPr>
          <p:cNvSpPr/>
          <p:nvPr/>
        </p:nvSpPr>
        <p:spPr>
          <a:xfrm>
            <a:off x="10318141" y="2738787"/>
            <a:ext cx="137160" cy="137160"/>
          </a:xfrm>
          <a:prstGeom prst="ellipse">
            <a:avLst/>
          </a:prstGeom>
          <a:solidFill>
            <a:srgbClr val="749D35"/>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4" name="Oval 363">
            <a:extLst>
              <a:ext uri="{FF2B5EF4-FFF2-40B4-BE49-F238E27FC236}">
                <a16:creationId xmlns:a16="http://schemas.microsoft.com/office/drawing/2014/main" id="{993DD2BF-6B90-2D4A-AAB7-D0543A1A7D2E}"/>
              </a:ext>
            </a:extLst>
          </p:cNvPr>
          <p:cNvSpPr/>
          <p:nvPr/>
        </p:nvSpPr>
        <p:spPr>
          <a:xfrm>
            <a:off x="9194557" y="3714237"/>
            <a:ext cx="137160" cy="137160"/>
          </a:xfrm>
          <a:prstGeom prst="ellipse">
            <a:avLst/>
          </a:prstGeom>
          <a:solidFill>
            <a:srgbClr val="CE8839"/>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5" name="Oval 364">
            <a:extLst>
              <a:ext uri="{FF2B5EF4-FFF2-40B4-BE49-F238E27FC236}">
                <a16:creationId xmlns:a16="http://schemas.microsoft.com/office/drawing/2014/main" id="{3B12F476-42A2-4A49-B441-251987FDD6E6}"/>
              </a:ext>
            </a:extLst>
          </p:cNvPr>
          <p:cNvSpPr/>
          <p:nvPr/>
        </p:nvSpPr>
        <p:spPr>
          <a:xfrm>
            <a:off x="8244432" y="2983180"/>
            <a:ext cx="137160" cy="137160"/>
          </a:xfrm>
          <a:prstGeom prst="ellipse">
            <a:avLst/>
          </a:prstGeom>
          <a:solidFill>
            <a:srgbClr val="F5B765"/>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6" name="Oval 365">
            <a:extLst>
              <a:ext uri="{FF2B5EF4-FFF2-40B4-BE49-F238E27FC236}">
                <a16:creationId xmlns:a16="http://schemas.microsoft.com/office/drawing/2014/main" id="{1BF158A5-A684-6F48-8335-57672BDF40A7}"/>
              </a:ext>
            </a:extLst>
          </p:cNvPr>
          <p:cNvSpPr/>
          <p:nvPr/>
        </p:nvSpPr>
        <p:spPr>
          <a:xfrm>
            <a:off x="9696920" y="2738787"/>
            <a:ext cx="137160" cy="137160"/>
          </a:xfrm>
          <a:prstGeom prst="ellipse">
            <a:avLst/>
          </a:prstGeom>
          <a:solidFill>
            <a:srgbClr val="96984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7" name="Oval 366">
            <a:extLst>
              <a:ext uri="{FF2B5EF4-FFF2-40B4-BE49-F238E27FC236}">
                <a16:creationId xmlns:a16="http://schemas.microsoft.com/office/drawing/2014/main" id="{8F3EC8B8-C091-2746-9857-329202567CEC}"/>
              </a:ext>
            </a:extLst>
          </p:cNvPr>
          <p:cNvSpPr/>
          <p:nvPr/>
        </p:nvSpPr>
        <p:spPr>
          <a:xfrm>
            <a:off x="8164738" y="3575022"/>
            <a:ext cx="137160" cy="137160"/>
          </a:xfrm>
          <a:prstGeom prst="ellipse">
            <a:avLst/>
          </a:prstGeom>
          <a:solidFill>
            <a:srgbClr val="E3876E"/>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8" name="Oval 367">
            <a:extLst>
              <a:ext uri="{FF2B5EF4-FFF2-40B4-BE49-F238E27FC236}">
                <a16:creationId xmlns:a16="http://schemas.microsoft.com/office/drawing/2014/main" id="{6141740D-49AB-7646-8841-EED0826FB768}"/>
              </a:ext>
            </a:extLst>
          </p:cNvPr>
          <p:cNvSpPr/>
          <p:nvPr/>
        </p:nvSpPr>
        <p:spPr>
          <a:xfrm>
            <a:off x="9506918" y="3522840"/>
            <a:ext cx="137160" cy="137160"/>
          </a:xfrm>
          <a:prstGeom prst="ellipse">
            <a:avLst/>
          </a:prstGeom>
          <a:solidFill>
            <a:srgbClr val="A68449"/>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69" name="Oval 368">
            <a:extLst>
              <a:ext uri="{FF2B5EF4-FFF2-40B4-BE49-F238E27FC236}">
                <a16:creationId xmlns:a16="http://schemas.microsoft.com/office/drawing/2014/main" id="{2BCEFE61-A0AF-084A-88F9-7159F35ECC5E}"/>
              </a:ext>
            </a:extLst>
          </p:cNvPr>
          <p:cNvSpPr/>
          <p:nvPr/>
        </p:nvSpPr>
        <p:spPr>
          <a:xfrm>
            <a:off x="10093703" y="2858658"/>
            <a:ext cx="137160" cy="137160"/>
          </a:xfrm>
          <a:prstGeom prst="ellipse">
            <a:avLst/>
          </a:prstGeom>
          <a:solidFill>
            <a:srgbClr val="859438"/>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0" name="Oval 369">
            <a:extLst>
              <a:ext uri="{FF2B5EF4-FFF2-40B4-BE49-F238E27FC236}">
                <a16:creationId xmlns:a16="http://schemas.microsoft.com/office/drawing/2014/main" id="{F07DD7E5-33F0-3144-A064-153BD13249E6}"/>
              </a:ext>
            </a:extLst>
          </p:cNvPr>
          <p:cNvSpPr/>
          <p:nvPr/>
        </p:nvSpPr>
        <p:spPr>
          <a:xfrm>
            <a:off x="10442914" y="3096079"/>
            <a:ext cx="137160" cy="137160"/>
          </a:xfrm>
          <a:prstGeom prst="ellipse">
            <a:avLst/>
          </a:prstGeom>
          <a:solidFill>
            <a:srgbClr val="76863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1" name="Oval 370">
            <a:extLst>
              <a:ext uri="{FF2B5EF4-FFF2-40B4-BE49-F238E27FC236}">
                <a16:creationId xmlns:a16="http://schemas.microsoft.com/office/drawing/2014/main" id="{2F2CC451-3D89-2B46-9D78-9413D1A36772}"/>
              </a:ext>
            </a:extLst>
          </p:cNvPr>
          <p:cNvSpPr/>
          <p:nvPr/>
        </p:nvSpPr>
        <p:spPr>
          <a:xfrm>
            <a:off x="10721554" y="2804501"/>
            <a:ext cx="137160" cy="137160"/>
          </a:xfrm>
          <a:prstGeom prst="ellipse">
            <a:avLst/>
          </a:prstGeom>
          <a:solidFill>
            <a:srgbClr val="6C8A2E"/>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2" name="Oval 371">
            <a:extLst>
              <a:ext uri="{FF2B5EF4-FFF2-40B4-BE49-F238E27FC236}">
                <a16:creationId xmlns:a16="http://schemas.microsoft.com/office/drawing/2014/main" id="{BB0792E0-8798-3940-BFB5-E98D9D5DE567}"/>
              </a:ext>
            </a:extLst>
          </p:cNvPr>
          <p:cNvSpPr/>
          <p:nvPr/>
        </p:nvSpPr>
        <p:spPr>
          <a:xfrm>
            <a:off x="10563302" y="3472171"/>
            <a:ext cx="137160" cy="137160"/>
          </a:xfrm>
          <a:prstGeom prst="ellipse">
            <a:avLst/>
          </a:prstGeom>
          <a:solidFill>
            <a:srgbClr val="74702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3" name="Oval 372">
            <a:extLst>
              <a:ext uri="{FF2B5EF4-FFF2-40B4-BE49-F238E27FC236}">
                <a16:creationId xmlns:a16="http://schemas.microsoft.com/office/drawing/2014/main" id="{06899003-3ABD-1D47-9F25-CEE7A0FB736E}"/>
              </a:ext>
            </a:extLst>
          </p:cNvPr>
          <p:cNvSpPr/>
          <p:nvPr/>
        </p:nvSpPr>
        <p:spPr>
          <a:xfrm>
            <a:off x="10901250" y="3164659"/>
            <a:ext cx="137160" cy="137160"/>
          </a:xfrm>
          <a:prstGeom prst="ellipse">
            <a:avLst/>
          </a:prstGeom>
          <a:solidFill>
            <a:srgbClr val="5E7B28"/>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4" name="Oval 373">
            <a:extLst>
              <a:ext uri="{FF2B5EF4-FFF2-40B4-BE49-F238E27FC236}">
                <a16:creationId xmlns:a16="http://schemas.microsoft.com/office/drawing/2014/main" id="{37F99A30-0B3E-8041-955C-13BE47E7940F}"/>
              </a:ext>
            </a:extLst>
          </p:cNvPr>
          <p:cNvSpPr/>
          <p:nvPr/>
        </p:nvSpPr>
        <p:spPr>
          <a:xfrm>
            <a:off x="9837848" y="3914243"/>
            <a:ext cx="137160" cy="137160"/>
          </a:xfrm>
          <a:prstGeom prst="ellipse">
            <a:avLst/>
          </a:prstGeom>
          <a:solidFill>
            <a:srgbClr val="86592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5" name="Oval 374">
            <a:extLst>
              <a:ext uri="{FF2B5EF4-FFF2-40B4-BE49-F238E27FC236}">
                <a16:creationId xmlns:a16="http://schemas.microsoft.com/office/drawing/2014/main" id="{2109C370-1EA7-9A4F-8102-5363C971D258}"/>
              </a:ext>
            </a:extLst>
          </p:cNvPr>
          <p:cNvSpPr/>
          <p:nvPr/>
        </p:nvSpPr>
        <p:spPr>
          <a:xfrm>
            <a:off x="8061747" y="2552280"/>
            <a:ext cx="137160" cy="137160"/>
          </a:xfrm>
          <a:prstGeom prst="ellipse">
            <a:avLst/>
          </a:prstGeom>
          <a:solidFill>
            <a:srgbClr val="F5C78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6" name="Oval 375">
            <a:extLst>
              <a:ext uri="{FF2B5EF4-FFF2-40B4-BE49-F238E27FC236}">
                <a16:creationId xmlns:a16="http://schemas.microsoft.com/office/drawing/2014/main" id="{9B3CEE06-A1DA-2D42-B4E3-ED57258BFA59}"/>
              </a:ext>
            </a:extLst>
          </p:cNvPr>
          <p:cNvSpPr/>
          <p:nvPr/>
        </p:nvSpPr>
        <p:spPr>
          <a:xfrm>
            <a:off x="8519114" y="2713335"/>
            <a:ext cx="137160" cy="137160"/>
          </a:xfrm>
          <a:prstGeom prst="ellipse">
            <a:avLst/>
          </a:prstGeom>
          <a:solidFill>
            <a:srgbClr val="F5B765"/>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7" name="Oval 376">
            <a:extLst>
              <a:ext uri="{FF2B5EF4-FFF2-40B4-BE49-F238E27FC236}">
                <a16:creationId xmlns:a16="http://schemas.microsoft.com/office/drawing/2014/main" id="{CD64D3C5-BDA8-D449-B872-EEC858222ED0}"/>
              </a:ext>
            </a:extLst>
          </p:cNvPr>
          <p:cNvSpPr/>
          <p:nvPr/>
        </p:nvSpPr>
        <p:spPr>
          <a:xfrm>
            <a:off x="9359889" y="3978783"/>
            <a:ext cx="137160" cy="137160"/>
          </a:xfrm>
          <a:prstGeom prst="ellipse">
            <a:avLst/>
          </a:prstGeom>
          <a:solidFill>
            <a:srgbClr val="CB8037"/>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8" name="Oval 377">
            <a:extLst>
              <a:ext uri="{FF2B5EF4-FFF2-40B4-BE49-F238E27FC236}">
                <a16:creationId xmlns:a16="http://schemas.microsoft.com/office/drawing/2014/main" id="{BA9AE61A-C802-9249-9737-53EE74077852}"/>
              </a:ext>
            </a:extLst>
          </p:cNvPr>
          <p:cNvSpPr/>
          <p:nvPr/>
        </p:nvSpPr>
        <p:spPr>
          <a:xfrm>
            <a:off x="8586970" y="3853306"/>
            <a:ext cx="137160" cy="137160"/>
          </a:xfrm>
          <a:prstGeom prst="ellipse">
            <a:avLst/>
          </a:prstGeom>
          <a:solidFill>
            <a:srgbClr val="DC775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9" name="Oval 378">
            <a:extLst>
              <a:ext uri="{FF2B5EF4-FFF2-40B4-BE49-F238E27FC236}">
                <a16:creationId xmlns:a16="http://schemas.microsoft.com/office/drawing/2014/main" id="{91684CFE-F1FA-7C44-8B64-4F09ABF969CC}"/>
              </a:ext>
            </a:extLst>
          </p:cNvPr>
          <p:cNvSpPr/>
          <p:nvPr/>
        </p:nvSpPr>
        <p:spPr>
          <a:xfrm>
            <a:off x="9359889" y="4574497"/>
            <a:ext cx="137160" cy="137160"/>
          </a:xfrm>
          <a:prstGeom prst="ellipse">
            <a:avLst/>
          </a:prstGeom>
          <a:solidFill>
            <a:srgbClr val="AF422D"/>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0" name="Oval 379">
            <a:extLst>
              <a:ext uri="{FF2B5EF4-FFF2-40B4-BE49-F238E27FC236}">
                <a16:creationId xmlns:a16="http://schemas.microsoft.com/office/drawing/2014/main" id="{DEC40281-81DD-8F4C-84DD-ADBB7E174749}"/>
              </a:ext>
            </a:extLst>
          </p:cNvPr>
          <p:cNvSpPr/>
          <p:nvPr/>
        </p:nvSpPr>
        <p:spPr>
          <a:xfrm>
            <a:off x="10251744" y="4157256"/>
            <a:ext cx="137160" cy="137160"/>
          </a:xfrm>
          <a:prstGeom prst="ellipse">
            <a:avLst/>
          </a:prstGeom>
          <a:solidFill>
            <a:srgbClr val="663D24"/>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1" name="Oval 380">
            <a:extLst>
              <a:ext uri="{FF2B5EF4-FFF2-40B4-BE49-F238E27FC236}">
                <a16:creationId xmlns:a16="http://schemas.microsoft.com/office/drawing/2014/main" id="{75499434-39BA-9545-BBB6-236444CF1C35}"/>
              </a:ext>
            </a:extLst>
          </p:cNvPr>
          <p:cNvSpPr/>
          <p:nvPr/>
        </p:nvSpPr>
        <p:spPr>
          <a:xfrm>
            <a:off x="9374441" y="4934397"/>
            <a:ext cx="137160" cy="137160"/>
          </a:xfrm>
          <a:prstGeom prst="ellipse">
            <a:avLst/>
          </a:prstGeom>
          <a:solidFill>
            <a:srgbClr val="B2291F"/>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2" name="Oval 381">
            <a:extLst>
              <a:ext uri="{FF2B5EF4-FFF2-40B4-BE49-F238E27FC236}">
                <a16:creationId xmlns:a16="http://schemas.microsoft.com/office/drawing/2014/main" id="{920E64D9-72B9-AF45-A0B6-2A31B488ED5B}"/>
              </a:ext>
            </a:extLst>
          </p:cNvPr>
          <p:cNvSpPr/>
          <p:nvPr/>
        </p:nvSpPr>
        <p:spPr>
          <a:xfrm>
            <a:off x="9975008" y="4622047"/>
            <a:ext cx="137160" cy="137160"/>
          </a:xfrm>
          <a:prstGeom prst="ellipse">
            <a:avLst/>
          </a:prstGeom>
          <a:solidFill>
            <a:srgbClr val="833D2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3" name="Oval 382">
            <a:extLst>
              <a:ext uri="{FF2B5EF4-FFF2-40B4-BE49-F238E27FC236}">
                <a16:creationId xmlns:a16="http://schemas.microsoft.com/office/drawing/2014/main" id="{689D5DF6-ABA7-4D40-A63C-B00D8C22638F}"/>
              </a:ext>
            </a:extLst>
          </p:cNvPr>
          <p:cNvSpPr/>
          <p:nvPr/>
        </p:nvSpPr>
        <p:spPr>
          <a:xfrm>
            <a:off x="7828680" y="3302439"/>
            <a:ext cx="137160" cy="137160"/>
          </a:xfrm>
          <a:prstGeom prst="ellipse">
            <a:avLst/>
          </a:prstGeom>
          <a:solidFill>
            <a:srgbClr val="EB948D"/>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4" name="Oval 383">
            <a:extLst>
              <a:ext uri="{FF2B5EF4-FFF2-40B4-BE49-F238E27FC236}">
                <a16:creationId xmlns:a16="http://schemas.microsoft.com/office/drawing/2014/main" id="{E2730A70-FEA8-9A41-B3E8-69868E9CB0D0}"/>
              </a:ext>
            </a:extLst>
          </p:cNvPr>
          <p:cNvSpPr/>
          <p:nvPr/>
        </p:nvSpPr>
        <p:spPr>
          <a:xfrm>
            <a:off x="9539536" y="3841623"/>
            <a:ext cx="137160" cy="137160"/>
          </a:xfrm>
          <a:prstGeom prst="ellipse">
            <a:avLst/>
          </a:prstGeom>
          <a:solidFill>
            <a:srgbClr val="C37D34"/>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5" name="Oval 384">
            <a:extLst>
              <a:ext uri="{FF2B5EF4-FFF2-40B4-BE49-F238E27FC236}">
                <a16:creationId xmlns:a16="http://schemas.microsoft.com/office/drawing/2014/main" id="{67946B68-AB60-C54B-84B7-EE599265A7E0}"/>
              </a:ext>
            </a:extLst>
          </p:cNvPr>
          <p:cNvSpPr/>
          <p:nvPr/>
        </p:nvSpPr>
        <p:spPr>
          <a:xfrm>
            <a:off x="9719689" y="4827787"/>
            <a:ext cx="137160" cy="137160"/>
          </a:xfrm>
          <a:prstGeom prst="ellipse">
            <a:avLst/>
          </a:prstGeom>
          <a:solidFill>
            <a:srgbClr val="A63726"/>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6" name="Oval 385">
            <a:extLst>
              <a:ext uri="{FF2B5EF4-FFF2-40B4-BE49-F238E27FC236}">
                <a16:creationId xmlns:a16="http://schemas.microsoft.com/office/drawing/2014/main" id="{04B6255A-0C87-0942-B084-29CF1FCF2FB3}"/>
              </a:ext>
            </a:extLst>
          </p:cNvPr>
          <p:cNvSpPr/>
          <p:nvPr/>
        </p:nvSpPr>
        <p:spPr>
          <a:xfrm>
            <a:off x="9128818" y="4690627"/>
            <a:ext cx="137160" cy="137160"/>
          </a:xfrm>
          <a:prstGeom prst="ellipse">
            <a:avLst/>
          </a:prstGeom>
          <a:solidFill>
            <a:srgbClr val="C5423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7" name="Oval 386">
            <a:extLst>
              <a:ext uri="{FF2B5EF4-FFF2-40B4-BE49-F238E27FC236}">
                <a16:creationId xmlns:a16="http://schemas.microsoft.com/office/drawing/2014/main" id="{D7916B40-569E-A64F-8971-A97C3C324213}"/>
              </a:ext>
            </a:extLst>
          </p:cNvPr>
          <p:cNvSpPr/>
          <p:nvPr/>
        </p:nvSpPr>
        <p:spPr>
          <a:xfrm>
            <a:off x="10093703" y="5017839"/>
            <a:ext cx="137160" cy="137160"/>
          </a:xfrm>
          <a:prstGeom prst="ellipse">
            <a:avLst/>
          </a:prstGeom>
          <a:solidFill>
            <a:srgbClr val="8A1F16"/>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9" name="Oval 388">
            <a:extLst>
              <a:ext uri="{FF2B5EF4-FFF2-40B4-BE49-F238E27FC236}">
                <a16:creationId xmlns:a16="http://schemas.microsoft.com/office/drawing/2014/main" id="{259801D2-C8F0-3F4E-869D-A3E788A93D72}"/>
              </a:ext>
            </a:extLst>
          </p:cNvPr>
          <p:cNvSpPr/>
          <p:nvPr/>
        </p:nvSpPr>
        <p:spPr>
          <a:xfrm>
            <a:off x="9861552" y="2323900"/>
            <a:ext cx="137160" cy="137160"/>
          </a:xfrm>
          <a:prstGeom prst="ellipse">
            <a:avLst/>
          </a:prstGeom>
          <a:solidFill>
            <a:srgbClr val="8CB247"/>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Down Arrow 71">
            <a:extLst>
              <a:ext uri="{FF2B5EF4-FFF2-40B4-BE49-F238E27FC236}">
                <a16:creationId xmlns:a16="http://schemas.microsoft.com/office/drawing/2014/main" id="{80B38212-F087-AE44-AF04-24F3B1CA9C29}"/>
              </a:ext>
            </a:extLst>
          </p:cNvPr>
          <p:cNvSpPr/>
          <p:nvPr/>
        </p:nvSpPr>
        <p:spPr>
          <a:xfrm rot="16930498">
            <a:off x="7947112" y="2677407"/>
            <a:ext cx="184763" cy="508066"/>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Down Arrow 73">
            <a:extLst>
              <a:ext uri="{FF2B5EF4-FFF2-40B4-BE49-F238E27FC236}">
                <a16:creationId xmlns:a16="http://schemas.microsoft.com/office/drawing/2014/main" id="{92395245-BA48-A641-85AB-C77CF2480BEE}"/>
              </a:ext>
            </a:extLst>
          </p:cNvPr>
          <p:cNvSpPr/>
          <p:nvPr/>
        </p:nvSpPr>
        <p:spPr>
          <a:xfrm rot="16930498">
            <a:off x="10845844" y="2317474"/>
            <a:ext cx="184763" cy="508066"/>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TextBox 203">
            <a:extLst>
              <a:ext uri="{FF2B5EF4-FFF2-40B4-BE49-F238E27FC236}">
                <a16:creationId xmlns:a16="http://schemas.microsoft.com/office/drawing/2014/main" id="{EA59B60E-1AD8-1E45-A24C-16864EFF91F0}"/>
              </a:ext>
            </a:extLst>
          </p:cNvPr>
          <p:cNvSpPr txBox="1"/>
          <p:nvPr/>
        </p:nvSpPr>
        <p:spPr>
          <a:xfrm>
            <a:off x="411497" y="1328430"/>
            <a:ext cx="6228819" cy="4467057"/>
          </a:xfrm>
          <a:prstGeom prst="rect">
            <a:avLst/>
          </a:prstGeom>
          <a:noFill/>
        </p:spPr>
        <p:txBody>
          <a:bodyPr wrap="square" rtlCol="0">
            <a:spAutoFit/>
          </a:bodyPr>
          <a:lstStyle/>
          <a:p>
            <a:pPr marL="457200" indent="-457200">
              <a:lnSpc>
                <a:spcPct val="150000"/>
              </a:lnSpc>
              <a:buAutoNum type="arabicPeriod"/>
            </a:pPr>
            <a:r>
              <a:rPr lang="en-US" altLang="zh-CN" sz="2400" b="1" dirty="0"/>
              <a:t>Initialization</a:t>
            </a:r>
            <a:r>
              <a:rPr lang="zh-CN" altLang="en-US" sz="2400" dirty="0"/>
              <a:t> </a:t>
            </a:r>
            <a:endParaRPr lang="en-US" altLang="zh-CN" sz="2400" dirty="0"/>
          </a:p>
          <a:p>
            <a:pPr lvl="1">
              <a:lnSpc>
                <a:spcPct val="150000"/>
              </a:lnSpc>
            </a:pPr>
            <a:r>
              <a:rPr lang="en-US" altLang="zh-CN" sz="2400" dirty="0"/>
              <a:t>construct</a:t>
            </a:r>
            <a:r>
              <a:rPr lang="zh-CN" altLang="en-US" sz="2400" dirty="0"/>
              <a:t> </a:t>
            </a:r>
            <a:r>
              <a:rPr lang="en-US" altLang="zh-CN" sz="2400" dirty="0"/>
              <a:t>the</a:t>
            </a:r>
            <a:r>
              <a:rPr lang="zh-CN" altLang="en-US" sz="2400" dirty="0"/>
              <a:t> </a:t>
            </a:r>
            <a:r>
              <a:rPr lang="en-US" altLang="zh-CN" sz="2400" dirty="0"/>
              <a:t>simplified</a:t>
            </a:r>
            <a:r>
              <a:rPr lang="zh-CN" altLang="en-US" sz="2400" dirty="0"/>
              <a:t> </a:t>
            </a:r>
            <a:r>
              <a:rPr lang="en-US" altLang="zh-CN" sz="2400" dirty="0"/>
              <a:t>convex</a:t>
            </a:r>
            <a:r>
              <a:rPr lang="zh-CN" altLang="en-US" sz="2400" dirty="0"/>
              <a:t> </a:t>
            </a:r>
            <a:r>
              <a:rPr lang="en-US" altLang="zh-CN" sz="2400" dirty="0"/>
              <a:t>hull</a:t>
            </a:r>
            <a:endParaRPr lang="en-US" sz="2400" dirty="0"/>
          </a:p>
          <a:p>
            <a:pPr marL="457200" indent="-457200">
              <a:lnSpc>
                <a:spcPct val="150000"/>
              </a:lnSpc>
              <a:buFontTx/>
              <a:buAutoNum type="arabicPeriod"/>
            </a:pPr>
            <a:r>
              <a:rPr lang="en-US" sz="2400" b="1" dirty="0"/>
              <a:t>Refinement of a vertex</a:t>
            </a:r>
            <a:r>
              <a:rPr lang="zh-CN" altLang="en-US" sz="2400" b="1" dirty="0"/>
              <a:t> </a:t>
            </a:r>
            <a:r>
              <a:rPr lang="en-US" altLang="zh-CN" sz="2400" b="1" dirty="0"/>
              <a:t>v</a:t>
            </a:r>
            <a:endParaRPr lang="en-US" sz="2400" b="1" dirty="0"/>
          </a:p>
          <a:p>
            <a:pPr marL="914400" lvl="1" indent="-457200">
              <a:lnSpc>
                <a:spcPct val="150000"/>
              </a:lnSpc>
              <a:buFont typeface="Arial" panose="020B0604020202020204" pitchFamily="34" charset="0"/>
              <a:buChar char="•"/>
            </a:pPr>
            <a:r>
              <a:rPr lang="en-US" sz="2400" dirty="0"/>
              <a:t>Compute the neighbor center </a:t>
            </a:r>
            <a:r>
              <a:rPr lang="en-US" altLang="zh-CN" sz="2400" dirty="0"/>
              <a:t>point</a:t>
            </a:r>
            <a:r>
              <a:rPr lang="zh-CN" altLang="en-US" sz="2400" dirty="0"/>
              <a:t> </a:t>
            </a:r>
            <a:r>
              <a:rPr lang="en-US" altLang="zh-CN" sz="2400" dirty="0" err="1"/>
              <a:t>v</a:t>
            </a:r>
            <a:r>
              <a:rPr lang="en-US" altLang="zh-CN" sz="1600" dirty="0" err="1"/>
              <a:t>c</a:t>
            </a:r>
            <a:endParaRPr lang="en-US" altLang="zh-CN" sz="2400" dirty="0"/>
          </a:p>
          <a:p>
            <a:pPr marL="914400" lvl="1" indent="-457200">
              <a:lnSpc>
                <a:spcPct val="150000"/>
              </a:lnSpc>
              <a:buFont typeface="Arial" panose="020B0604020202020204" pitchFamily="34" charset="0"/>
              <a:buChar char="•"/>
            </a:pPr>
            <a:r>
              <a:rPr lang="en-US" altLang="zh-CN" sz="2400" dirty="0"/>
              <a:t>Update</a:t>
            </a:r>
            <a:r>
              <a:rPr lang="en-US" sz="2400" dirty="0"/>
              <a:t> the </a:t>
            </a:r>
            <a:r>
              <a:rPr lang="en-US" altLang="zh-CN" sz="2400" dirty="0"/>
              <a:t>vertex</a:t>
            </a:r>
            <a:r>
              <a:rPr lang="zh-CN" altLang="en-US" sz="2400" dirty="0"/>
              <a:t> </a:t>
            </a:r>
            <a:r>
              <a:rPr lang="en-US" altLang="zh-CN" sz="2400" dirty="0"/>
              <a:t>to</a:t>
            </a:r>
            <a:r>
              <a:rPr lang="zh-CN" altLang="en-US" sz="2400" dirty="0"/>
              <a:t> </a:t>
            </a:r>
            <a:r>
              <a:rPr lang="en-US" altLang="zh-CN" sz="2400" dirty="0"/>
              <a:t>the</a:t>
            </a:r>
            <a:r>
              <a:rPr lang="zh-CN" altLang="en-US" sz="2400" dirty="0"/>
              <a:t> </a:t>
            </a:r>
            <a:r>
              <a:rPr lang="en-US" altLang="zh-CN" sz="2400" dirty="0"/>
              <a:t>new</a:t>
            </a:r>
            <a:r>
              <a:rPr lang="zh-CN" altLang="en-US" sz="2400" dirty="0"/>
              <a:t> </a:t>
            </a:r>
            <a:r>
              <a:rPr lang="en-US" altLang="zh-CN" sz="2400" dirty="0"/>
              <a:t>position</a:t>
            </a:r>
            <a:r>
              <a:rPr lang="zh-CN" altLang="en-US" sz="2400" dirty="0"/>
              <a:t> </a:t>
            </a:r>
            <a:r>
              <a:rPr lang="en-US" altLang="zh-CN" sz="2400" dirty="0"/>
              <a:t>v</a:t>
            </a:r>
            <a:r>
              <a:rPr lang="en-US" altLang="zh-CN" sz="1600" dirty="0"/>
              <a:t>0</a:t>
            </a:r>
            <a:r>
              <a:rPr lang="en-US" altLang="zh-CN" sz="2400" dirty="0"/>
              <a:t>.</a:t>
            </a:r>
            <a:r>
              <a:rPr lang="zh-CN" altLang="en-US" sz="2400" dirty="0"/>
              <a:t> </a:t>
            </a:r>
            <a:r>
              <a:rPr lang="en-US" altLang="zh-CN" sz="2400" dirty="0"/>
              <a:t>(</a:t>
            </a:r>
            <a:r>
              <a:rPr lang="en-US" sz="2400" dirty="0"/>
              <a:t>on the line</a:t>
            </a:r>
            <a:r>
              <a:rPr lang="zh-CN" altLang="en-US" sz="2400" dirty="0"/>
              <a:t> </a:t>
            </a:r>
            <a:r>
              <a:rPr lang="en-US" altLang="zh-CN" sz="2400" dirty="0"/>
              <a:t>where</a:t>
            </a:r>
            <a:r>
              <a:rPr lang="zh-CN" altLang="en-US" sz="2400" dirty="0"/>
              <a:t> </a:t>
            </a:r>
            <a:r>
              <a:rPr lang="en-US" altLang="zh-CN" sz="2400" dirty="0"/>
              <a:t>v</a:t>
            </a:r>
            <a:r>
              <a:rPr lang="zh-CN" altLang="en-US" sz="2400" dirty="0"/>
              <a:t> </a:t>
            </a:r>
            <a:r>
              <a:rPr lang="en-US" altLang="zh-CN" sz="2400" dirty="0"/>
              <a:t>and</a:t>
            </a:r>
            <a:r>
              <a:rPr lang="zh-CN" altLang="en-US" sz="2400" dirty="0"/>
              <a:t> </a:t>
            </a:r>
            <a:r>
              <a:rPr lang="en-US" altLang="zh-CN" sz="2400" dirty="0" err="1"/>
              <a:t>v</a:t>
            </a:r>
            <a:r>
              <a:rPr lang="en-US" altLang="zh-CN" sz="1600" dirty="0" err="1"/>
              <a:t>c</a:t>
            </a:r>
            <a:r>
              <a:rPr lang="zh-CN" altLang="en-US" sz="2400" dirty="0"/>
              <a:t> </a:t>
            </a:r>
            <a:r>
              <a:rPr lang="en-US" altLang="zh-CN" sz="2400" dirty="0"/>
              <a:t>are</a:t>
            </a:r>
            <a:r>
              <a:rPr lang="zh-CN" altLang="en-US" sz="2400" dirty="0"/>
              <a:t>  </a:t>
            </a:r>
            <a:r>
              <a:rPr lang="en-US" altLang="zh-CN" sz="2400" dirty="0"/>
              <a:t>located)</a:t>
            </a:r>
          </a:p>
          <a:p>
            <a:pPr marL="457200" indent="-457200">
              <a:lnSpc>
                <a:spcPct val="150000"/>
              </a:lnSpc>
              <a:buFont typeface="+mj-lt"/>
              <a:buAutoNum type="arabicPeriod"/>
            </a:pPr>
            <a:r>
              <a:rPr lang="en-US" altLang="zh-CN" sz="2400" b="1" dirty="0"/>
              <a:t>Repeat</a:t>
            </a:r>
            <a:r>
              <a:rPr lang="zh-CN" altLang="en-US" sz="2400" b="1" dirty="0"/>
              <a:t> </a:t>
            </a:r>
            <a:r>
              <a:rPr lang="en-US" altLang="zh-CN" sz="2400" b="1" dirty="0"/>
              <a:t>Step</a:t>
            </a:r>
            <a:r>
              <a:rPr lang="zh-CN" altLang="en-US" sz="2400" b="1" dirty="0"/>
              <a:t> </a:t>
            </a:r>
            <a:r>
              <a:rPr lang="en-US" altLang="zh-CN" sz="2400" b="1" dirty="0"/>
              <a:t>2</a:t>
            </a:r>
            <a:r>
              <a:rPr lang="zh-CN" altLang="en-US" sz="2400" b="1" dirty="0"/>
              <a:t> </a:t>
            </a:r>
            <a:r>
              <a:rPr lang="en-US" altLang="zh-CN" sz="2400" b="1" dirty="0"/>
              <a:t>until</a:t>
            </a:r>
            <a:r>
              <a:rPr lang="zh-CN" altLang="en-US" sz="2400" b="1" dirty="0"/>
              <a:t> </a:t>
            </a:r>
            <a:r>
              <a:rPr lang="en-US" altLang="zh-CN" sz="2400" b="1" dirty="0"/>
              <a:t>converge</a:t>
            </a:r>
          </a:p>
          <a:p>
            <a:pPr lvl="1">
              <a:lnSpc>
                <a:spcPct val="150000"/>
              </a:lnSpc>
            </a:pPr>
            <a:r>
              <a:rPr lang="en-US" altLang="zh-CN" sz="2400" dirty="0"/>
              <a:t>(usually</a:t>
            </a:r>
            <a:r>
              <a:rPr lang="zh-CN" altLang="en-US" sz="2400" dirty="0"/>
              <a:t> </a:t>
            </a:r>
            <a:r>
              <a:rPr lang="en-US" altLang="zh-CN" sz="2400" dirty="0"/>
              <a:t>need</a:t>
            </a:r>
            <a:r>
              <a:rPr lang="zh-CN" altLang="en-US" sz="2400" dirty="0"/>
              <a:t> </a:t>
            </a:r>
            <a:r>
              <a:rPr lang="en-US" altLang="zh-CN" sz="2400" dirty="0"/>
              <a:t>2</a:t>
            </a:r>
            <a:r>
              <a:rPr lang="zh-CN" altLang="en-US" sz="2400" dirty="0"/>
              <a:t> </a:t>
            </a:r>
            <a:r>
              <a:rPr lang="en-US" altLang="zh-CN" sz="2400" dirty="0"/>
              <a:t>to</a:t>
            </a:r>
            <a:r>
              <a:rPr lang="zh-CN" altLang="en-US" sz="2400" dirty="0"/>
              <a:t> </a:t>
            </a:r>
            <a:r>
              <a:rPr lang="en-US" altLang="zh-CN" sz="2400" dirty="0"/>
              <a:t>3</a:t>
            </a:r>
            <a:r>
              <a:rPr lang="zh-CN" altLang="en-US" sz="2400" dirty="0"/>
              <a:t> </a:t>
            </a:r>
            <a:r>
              <a:rPr lang="en-US" altLang="zh-CN" sz="2400" dirty="0"/>
              <a:t>cycles)</a:t>
            </a:r>
            <a:endParaRPr lang="en-US" sz="2400" dirty="0"/>
          </a:p>
        </p:txBody>
      </p:sp>
    </p:spTree>
    <p:extLst>
      <p:ext uri="{BB962C8B-B14F-4D97-AF65-F5344CB8AC3E}">
        <p14:creationId xmlns:p14="http://schemas.microsoft.com/office/powerpoint/2010/main" val="1643867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childTnLst>
                                    <p:set>
                                      <p:cBhvr>
                                        <p:cTn id="6" dur="1" fill="hold">
                                          <p:stCondLst>
                                            <p:cond delay="0"/>
                                          </p:stCondLst>
                                        </p:cTn>
                                        <p:tgtEl>
                                          <p:spTgt spid="72"/>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1" animBg="1"/>
      <p:bldP spid="7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4" name="Straight Connector 273">
            <a:extLst>
              <a:ext uri="{FF2B5EF4-FFF2-40B4-BE49-F238E27FC236}">
                <a16:creationId xmlns:a16="http://schemas.microsoft.com/office/drawing/2014/main" id="{7767BFDE-4D62-294E-8B49-CABF11315ABC}"/>
              </a:ext>
            </a:extLst>
          </p:cNvPr>
          <p:cNvCxnSpPr>
            <a:cxnSpLocks/>
            <a:stCxn id="309" idx="6"/>
            <a:endCxn id="306" idx="1"/>
          </p:cNvCxnSpPr>
          <p:nvPr/>
        </p:nvCxnSpPr>
        <p:spPr>
          <a:xfrm>
            <a:off x="6461760" y="1019138"/>
            <a:ext cx="4450518" cy="1772734"/>
          </a:xfrm>
          <a:prstGeom prst="line">
            <a:avLst/>
          </a:prstGeom>
          <a:ln w="50800">
            <a:solidFill>
              <a:schemeClr val="tx1"/>
            </a:solidFill>
          </a:ln>
        </p:spPr>
        <p:style>
          <a:lnRef idx="3">
            <a:schemeClr val="dk1"/>
          </a:lnRef>
          <a:fillRef idx="0">
            <a:schemeClr val="dk1"/>
          </a:fillRef>
          <a:effectRef idx="2">
            <a:schemeClr val="dk1"/>
          </a:effectRef>
          <a:fontRef idx="minor">
            <a:schemeClr val="tx1"/>
          </a:fontRef>
        </p:style>
      </p:cxnSp>
      <p:cxnSp>
        <p:nvCxnSpPr>
          <p:cNvPr id="275" name="Straight Connector 274">
            <a:extLst>
              <a:ext uri="{FF2B5EF4-FFF2-40B4-BE49-F238E27FC236}">
                <a16:creationId xmlns:a16="http://schemas.microsoft.com/office/drawing/2014/main" id="{2CD608B4-C8B6-AC43-B9BE-05154FC96EFE}"/>
              </a:ext>
            </a:extLst>
          </p:cNvPr>
          <p:cNvCxnSpPr>
            <a:cxnSpLocks/>
            <a:stCxn id="309" idx="5"/>
            <a:endCxn id="308" idx="1"/>
          </p:cNvCxnSpPr>
          <p:nvPr/>
        </p:nvCxnSpPr>
        <p:spPr>
          <a:xfrm>
            <a:off x="6408196" y="1148454"/>
            <a:ext cx="2057095" cy="1581946"/>
          </a:xfrm>
          <a:prstGeom prst="line">
            <a:avLst/>
          </a:prstGeom>
          <a:ln w="50800">
            <a:solidFill>
              <a:schemeClr val="tx1"/>
            </a:solidFill>
          </a:ln>
        </p:spPr>
        <p:style>
          <a:lnRef idx="3">
            <a:schemeClr val="dk1"/>
          </a:lnRef>
          <a:fillRef idx="0">
            <a:schemeClr val="dk1"/>
          </a:fillRef>
          <a:effectRef idx="2">
            <a:schemeClr val="dk1"/>
          </a:effectRef>
          <a:fontRef idx="minor">
            <a:schemeClr val="tx1"/>
          </a:fontRef>
        </p:style>
      </p:cxnSp>
      <p:cxnSp>
        <p:nvCxnSpPr>
          <p:cNvPr id="285" name="Straight Connector 284">
            <a:extLst>
              <a:ext uri="{FF2B5EF4-FFF2-40B4-BE49-F238E27FC236}">
                <a16:creationId xmlns:a16="http://schemas.microsoft.com/office/drawing/2014/main" id="{2403D64E-EFA7-014A-BEC6-6669AEE22A4A}"/>
              </a:ext>
            </a:extLst>
          </p:cNvPr>
          <p:cNvCxnSpPr>
            <a:cxnSpLocks/>
            <a:stCxn id="308" idx="6"/>
            <a:endCxn id="306" idx="2"/>
          </p:cNvCxnSpPr>
          <p:nvPr/>
        </p:nvCxnSpPr>
        <p:spPr>
          <a:xfrm>
            <a:off x="8777487" y="2859716"/>
            <a:ext cx="2081227" cy="61472"/>
          </a:xfrm>
          <a:prstGeom prst="line">
            <a:avLst/>
          </a:prstGeom>
          <a:ln w="50800">
            <a:solidFill>
              <a:schemeClr val="tx1"/>
            </a:solidFill>
          </a:ln>
        </p:spPr>
        <p:style>
          <a:lnRef idx="3">
            <a:schemeClr val="dk1"/>
          </a:lnRef>
          <a:fillRef idx="0">
            <a:schemeClr val="dk1"/>
          </a:fillRef>
          <a:effectRef idx="2">
            <a:schemeClr val="dk1"/>
          </a:effectRef>
          <a:fontRef idx="minor">
            <a:schemeClr val="tx1"/>
          </a:fontRef>
        </p:style>
      </p:cxnSp>
      <p:cxnSp>
        <p:nvCxnSpPr>
          <p:cNvPr id="290" name="Straight Connector 289">
            <a:extLst>
              <a:ext uri="{FF2B5EF4-FFF2-40B4-BE49-F238E27FC236}">
                <a16:creationId xmlns:a16="http://schemas.microsoft.com/office/drawing/2014/main" id="{BA44E9A0-EC9E-164E-B838-59BCBB907FF1}"/>
              </a:ext>
            </a:extLst>
          </p:cNvPr>
          <p:cNvCxnSpPr>
            <a:cxnSpLocks/>
            <a:stCxn id="310" idx="7"/>
            <a:endCxn id="306" idx="4"/>
          </p:cNvCxnSpPr>
          <p:nvPr/>
        </p:nvCxnSpPr>
        <p:spPr>
          <a:xfrm flipV="1">
            <a:off x="9342176" y="3104068"/>
            <a:ext cx="1699418" cy="2906902"/>
          </a:xfrm>
          <a:prstGeom prst="line">
            <a:avLst/>
          </a:prstGeom>
          <a:ln w="50800">
            <a:solidFill>
              <a:schemeClr val="tx1"/>
            </a:solidFill>
          </a:ln>
        </p:spPr>
        <p:style>
          <a:lnRef idx="3">
            <a:schemeClr val="dk1"/>
          </a:lnRef>
          <a:fillRef idx="0">
            <a:schemeClr val="dk1"/>
          </a:fillRef>
          <a:effectRef idx="2">
            <a:schemeClr val="dk1"/>
          </a:effectRef>
          <a:fontRef idx="minor">
            <a:schemeClr val="tx1"/>
          </a:fontRef>
        </p:style>
      </p:cxnSp>
      <p:cxnSp>
        <p:nvCxnSpPr>
          <p:cNvPr id="293" name="Straight Connector 292">
            <a:extLst>
              <a:ext uri="{FF2B5EF4-FFF2-40B4-BE49-F238E27FC236}">
                <a16:creationId xmlns:a16="http://schemas.microsoft.com/office/drawing/2014/main" id="{DF891E33-F9B6-9E47-86DA-83D2110A4E71}"/>
              </a:ext>
            </a:extLst>
          </p:cNvPr>
          <p:cNvCxnSpPr>
            <a:cxnSpLocks/>
            <a:stCxn id="307" idx="0"/>
            <a:endCxn id="306" idx="4"/>
          </p:cNvCxnSpPr>
          <p:nvPr/>
        </p:nvCxnSpPr>
        <p:spPr>
          <a:xfrm flipH="1" flipV="1">
            <a:off x="11041594" y="3104068"/>
            <a:ext cx="249034" cy="1208462"/>
          </a:xfrm>
          <a:prstGeom prst="line">
            <a:avLst/>
          </a:prstGeom>
          <a:ln w="50800">
            <a:solidFill>
              <a:schemeClr val="tx1"/>
            </a:solidFill>
          </a:ln>
        </p:spPr>
        <p:style>
          <a:lnRef idx="3">
            <a:schemeClr val="dk1"/>
          </a:lnRef>
          <a:fillRef idx="0">
            <a:schemeClr val="dk1"/>
          </a:fillRef>
          <a:effectRef idx="2">
            <a:schemeClr val="dk1"/>
          </a:effectRef>
          <a:fontRef idx="minor">
            <a:schemeClr val="tx1"/>
          </a:fontRef>
        </p:style>
      </p:cxnSp>
      <p:cxnSp>
        <p:nvCxnSpPr>
          <p:cNvPr id="297" name="Straight Connector 296">
            <a:extLst>
              <a:ext uri="{FF2B5EF4-FFF2-40B4-BE49-F238E27FC236}">
                <a16:creationId xmlns:a16="http://schemas.microsoft.com/office/drawing/2014/main" id="{D66DDF02-4098-324B-8344-D4AB471C8469}"/>
              </a:ext>
            </a:extLst>
          </p:cNvPr>
          <p:cNvCxnSpPr>
            <a:cxnSpLocks/>
            <a:stCxn id="310" idx="7"/>
            <a:endCxn id="307" idx="3"/>
          </p:cNvCxnSpPr>
          <p:nvPr/>
        </p:nvCxnSpPr>
        <p:spPr>
          <a:xfrm flipV="1">
            <a:off x="9342176" y="4624726"/>
            <a:ext cx="1819136" cy="1386244"/>
          </a:xfrm>
          <a:prstGeom prst="line">
            <a:avLst/>
          </a:prstGeom>
          <a:ln w="50800">
            <a:solidFill>
              <a:schemeClr val="tx1"/>
            </a:solidFill>
          </a:ln>
        </p:spPr>
        <p:style>
          <a:lnRef idx="3">
            <a:schemeClr val="dk1"/>
          </a:lnRef>
          <a:fillRef idx="0">
            <a:schemeClr val="dk1"/>
          </a:fillRef>
          <a:effectRef idx="2">
            <a:schemeClr val="dk1"/>
          </a:effectRef>
          <a:fontRef idx="minor">
            <a:schemeClr val="tx1"/>
          </a:fontRef>
        </p:style>
      </p:cxnSp>
      <p:cxnSp>
        <p:nvCxnSpPr>
          <p:cNvPr id="299" name="Straight Connector 298">
            <a:extLst>
              <a:ext uri="{FF2B5EF4-FFF2-40B4-BE49-F238E27FC236}">
                <a16:creationId xmlns:a16="http://schemas.microsoft.com/office/drawing/2014/main" id="{E4F1CA40-3E2D-BB4A-A95C-A23802F23F56}"/>
              </a:ext>
            </a:extLst>
          </p:cNvPr>
          <p:cNvCxnSpPr>
            <a:cxnSpLocks/>
            <a:stCxn id="308" idx="4"/>
            <a:endCxn id="310" idx="0"/>
          </p:cNvCxnSpPr>
          <p:nvPr/>
        </p:nvCxnSpPr>
        <p:spPr>
          <a:xfrm>
            <a:off x="8594607" y="3042596"/>
            <a:ext cx="618253" cy="2914810"/>
          </a:xfrm>
          <a:prstGeom prst="line">
            <a:avLst/>
          </a:prstGeom>
          <a:ln w="50800">
            <a:solidFill>
              <a:schemeClr val="tx1"/>
            </a:solidFill>
          </a:ln>
        </p:spPr>
        <p:style>
          <a:lnRef idx="3">
            <a:schemeClr val="dk1"/>
          </a:lnRef>
          <a:fillRef idx="0">
            <a:schemeClr val="dk1"/>
          </a:fillRef>
          <a:effectRef idx="2">
            <a:schemeClr val="dk1"/>
          </a:effectRef>
          <a:fontRef idx="minor">
            <a:schemeClr val="tx1"/>
          </a:fontRef>
        </p:style>
      </p:cxnSp>
      <p:cxnSp>
        <p:nvCxnSpPr>
          <p:cNvPr id="302" name="Straight Connector 301">
            <a:extLst>
              <a:ext uri="{FF2B5EF4-FFF2-40B4-BE49-F238E27FC236}">
                <a16:creationId xmlns:a16="http://schemas.microsoft.com/office/drawing/2014/main" id="{47049745-D9C6-E74B-BC76-4D6CC78DFE1F}"/>
              </a:ext>
            </a:extLst>
          </p:cNvPr>
          <p:cNvCxnSpPr>
            <a:cxnSpLocks/>
            <a:stCxn id="309" idx="4"/>
            <a:endCxn id="310" idx="1"/>
          </p:cNvCxnSpPr>
          <p:nvPr/>
        </p:nvCxnSpPr>
        <p:spPr>
          <a:xfrm>
            <a:off x="6278880" y="1202018"/>
            <a:ext cx="2804664" cy="4808952"/>
          </a:xfrm>
          <a:prstGeom prst="line">
            <a:avLst/>
          </a:prstGeom>
          <a:ln w="50800">
            <a:solidFill>
              <a:schemeClr val="tx1"/>
            </a:solidFill>
          </a:ln>
        </p:spPr>
        <p:style>
          <a:lnRef idx="3">
            <a:schemeClr val="dk1"/>
          </a:lnRef>
          <a:fillRef idx="0">
            <a:schemeClr val="dk1"/>
          </a:fillRef>
          <a:effectRef idx="2">
            <a:schemeClr val="dk1"/>
          </a:effectRef>
          <a:fontRef idx="minor">
            <a:schemeClr val="tx1"/>
          </a:fontRef>
        </p:style>
      </p:cxnSp>
      <p:sp>
        <p:nvSpPr>
          <p:cNvPr id="306" name="Oval 305">
            <a:extLst>
              <a:ext uri="{FF2B5EF4-FFF2-40B4-BE49-F238E27FC236}">
                <a16:creationId xmlns:a16="http://schemas.microsoft.com/office/drawing/2014/main" id="{26AF1E46-D899-5D45-8DAC-F7927A940DE7}"/>
              </a:ext>
            </a:extLst>
          </p:cNvPr>
          <p:cNvSpPr/>
          <p:nvPr/>
        </p:nvSpPr>
        <p:spPr>
          <a:xfrm>
            <a:off x="10858714" y="2738308"/>
            <a:ext cx="365760" cy="365760"/>
          </a:xfrm>
          <a:prstGeom prst="ellipse">
            <a:avLst/>
          </a:prstGeom>
          <a:solidFill>
            <a:srgbClr val="62812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7" name="Oval 306">
            <a:extLst>
              <a:ext uri="{FF2B5EF4-FFF2-40B4-BE49-F238E27FC236}">
                <a16:creationId xmlns:a16="http://schemas.microsoft.com/office/drawing/2014/main" id="{83F916E8-6FDA-884D-BB78-56CC3DBBC3E2}"/>
              </a:ext>
            </a:extLst>
          </p:cNvPr>
          <p:cNvSpPr/>
          <p:nvPr/>
        </p:nvSpPr>
        <p:spPr>
          <a:xfrm>
            <a:off x="11107748" y="4312530"/>
            <a:ext cx="365760" cy="365760"/>
          </a:xfrm>
          <a:prstGeom prst="ellipse">
            <a:avLst/>
          </a:prstGeom>
          <a:solidFill>
            <a:srgbClr val="14011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 name="Oval 307">
            <a:extLst>
              <a:ext uri="{FF2B5EF4-FFF2-40B4-BE49-F238E27FC236}">
                <a16:creationId xmlns:a16="http://schemas.microsoft.com/office/drawing/2014/main" id="{FD6E7602-1E4C-AF4C-83EB-E8A8E0B8951E}"/>
              </a:ext>
            </a:extLst>
          </p:cNvPr>
          <p:cNvSpPr/>
          <p:nvPr/>
        </p:nvSpPr>
        <p:spPr>
          <a:xfrm>
            <a:off x="8411727" y="2676836"/>
            <a:ext cx="365760" cy="365760"/>
          </a:xfrm>
          <a:prstGeom prst="ellipse">
            <a:avLst/>
          </a:prstGeom>
          <a:solidFill>
            <a:srgbClr val="EF9B4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9" name="Oval 308">
            <a:extLst>
              <a:ext uri="{FF2B5EF4-FFF2-40B4-BE49-F238E27FC236}">
                <a16:creationId xmlns:a16="http://schemas.microsoft.com/office/drawing/2014/main" id="{B49837BC-2B1A-4947-A075-01E7C2F46D62}"/>
              </a:ext>
            </a:extLst>
          </p:cNvPr>
          <p:cNvSpPr/>
          <p:nvPr/>
        </p:nvSpPr>
        <p:spPr>
          <a:xfrm>
            <a:off x="6096000" y="836258"/>
            <a:ext cx="365760" cy="365760"/>
          </a:xfrm>
          <a:prstGeom prst="ellipse">
            <a:avLst/>
          </a:prstGeom>
          <a:solidFill>
            <a:srgbClr val="FFF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0" name="Oval 309">
            <a:extLst>
              <a:ext uri="{FF2B5EF4-FFF2-40B4-BE49-F238E27FC236}">
                <a16:creationId xmlns:a16="http://schemas.microsoft.com/office/drawing/2014/main" id="{3C97FB41-CCCD-264D-917F-209EF261B0BF}"/>
              </a:ext>
            </a:extLst>
          </p:cNvPr>
          <p:cNvSpPr/>
          <p:nvPr/>
        </p:nvSpPr>
        <p:spPr>
          <a:xfrm>
            <a:off x="9029980" y="5957406"/>
            <a:ext cx="365760" cy="365760"/>
          </a:xfrm>
          <a:prstGeom prst="ellipse">
            <a:avLst/>
          </a:prstGeom>
          <a:solidFill>
            <a:srgbClr val="E9322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27" name="Straight Connector 326">
            <a:extLst>
              <a:ext uri="{FF2B5EF4-FFF2-40B4-BE49-F238E27FC236}">
                <a16:creationId xmlns:a16="http://schemas.microsoft.com/office/drawing/2014/main" id="{C4590548-ADC8-074C-902D-285F9B99D362}"/>
              </a:ext>
            </a:extLst>
          </p:cNvPr>
          <p:cNvCxnSpPr>
            <a:cxnSpLocks/>
            <a:stCxn id="309" idx="5"/>
            <a:endCxn id="307" idx="1"/>
          </p:cNvCxnSpPr>
          <p:nvPr/>
        </p:nvCxnSpPr>
        <p:spPr>
          <a:xfrm>
            <a:off x="6408196" y="1148454"/>
            <a:ext cx="4753116" cy="3217640"/>
          </a:xfrm>
          <a:prstGeom prst="line">
            <a:avLst/>
          </a:prstGeom>
          <a:ln w="50800">
            <a:solidFill>
              <a:schemeClr val="tx1"/>
            </a:solidFill>
          </a:ln>
        </p:spPr>
        <p:style>
          <a:lnRef idx="3">
            <a:schemeClr val="dk1"/>
          </a:lnRef>
          <a:fillRef idx="0">
            <a:schemeClr val="dk1"/>
          </a:fillRef>
          <a:effectRef idx="2">
            <a:schemeClr val="dk1"/>
          </a:effectRef>
          <a:fontRef idx="minor">
            <a:schemeClr val="tx1"/>
          </a:fontRef>
        </p:style>
      </p:cxnSp>
      <p:sp>
        <p:nvSpPr>
          <p:cNvPr id="337" name="Oval 336">
            <a:extLst>
              <a:ext uri="{FF2B5EF4-FFF2-40B4-BE49-F238E27FC236}">
                <a16:creationId xmlns:a16="http://schemas.microsoft.com/office/drawing/2014/main" id="{4248D015-95E3-A04B-8694-C8E2DC3E364F}"/>
              </a:ext>
            </a:extLst>
          </p:cNvPr>
          <p:cNvSpPr/>
          <p:nvPr/>
        </p:nvSpPr>
        <p:spPr>
          <a:xfrm>
            <a:off x="7236094" y="1679108"/>
            <a:ext cx="137160" cy="137160"/>
          </a:xfrm>
          <a:prstGeom prst="ellipse">
            <a:avLst/>
          </a:prstGeom>
          <a:solidFill>
            <a:srgbClr val="F8DB98"/>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0" name="Oval 339">
            <a:extLst>
              <a:ext uri="{FF2B5EF4-FFF2-40B4-BE49-F238E27FC236}">
                <a16:creationId xmlns:a16="http://schemas.microsoft.com/office/drawing/2014/main" id="{9AABF723-A5D3-2241-BCA4-0FE4F94CBCB5}"/>
              </a:ext>
            </a:extLst>
          </p:cNvPr>
          <p:cNvSpPr/>
          <p:nvPr/>
        </p:nvSpPr>
        <p:spPr>
          <a:xfrm>
            <a:off x="7128409" y="1979036"/>
            <a:ext cx="137160" cy="137160"/>
          </a:xfrm>
          <a:prstGeom prst="ellipse">
            <a:avLst/>
          </a:prstGeom>
          <a:solidFill>
            <a:srgbClr val="F3C6B8"/>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1" name="Oval 340">
            <a:extLst>
              <a:ext uri="{FF2B5EF4-FFF2-40B4-BE49-F238E27FC236}">
                <a16:creationId xmlns:a16="http://schemas.microsoft.com/office/drawing/2014/main" id="{CEB93198-E06B-BC45-BE09-DD462FC85920}"/>
              </a:ext>
            </a:extLst>
          </p:cNvPr>
          <p:cNvSpPr/>
          <p:nvPr/>
        </p:nvSpPr>
        <p:spPr>
          <a:xfrm>
            <a:off x="7345963" y="2411060"/>
            <a:ext cx="137160" cy="137160"/>
          </a:xfrm>
          <a:prstGeom prst="ellipse">
            <a:avLst/>
          </a:prstGeom>
          <a:solidFill>
            <a:srgbClr val="E9A8A5"/>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2" name="Oval 341">
            <a:extLst>
              <a:ext uri="{FF2B5EF4-FFF2-40B4-BE49-F238E27FC236}">
                <a16:creationId xmlns:a16="http://schemas.microsoft.com/office/drawing/2014/main" id="{7A13317C-9403-A84C-B850-3AD56A86ED32}"/>
              </a:ext>
            </a:extLst>
          </p:cNvPr>
          <p:cNvSpPr/>
          <p:nvPr/>
        </p:nvSpPr>
        <p:spPr>
          <a:xfrm>
            <a:off x="7646182" y="2525678"/>
            <a:ext cx="137160" cy="137160"/>
          </a:xfrm>
          <a:prstGeom prst="ellipse">
            <a:avLst/>
          </a:prstGeom>
          <a:solidFill>
            <a:srgbClr val="DFABA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3" name="Oval 342">
            <a:extLst>
              <a:ext uri="{FF2B5EF4-FFF2-40B4-BE49-F238E27FC236}">
                <a16:creationId xmlns:a16="http://schemas.microsoft.com/office/drawing/2014/main" id="{2BD19431-79F6-9D4F-A117-9783414EDE3D}"/>
              </a:ext>
            </a:extLst>
          </p:cNvPr>
          <p:cNvSpPr/>
          <p:nvPr/>
        </p:nvSpPr>
        <p:spPr>
          <a:xfrm>
            <a:off x="7414543" y="1959781"/>
            <a:ext cx="137160" cy="137160"/>
          </a:xfrm>
          <a:prstGeom prst="ellipse">
            <a:avLst/>
          </a:prstGeom>
          <a:solidFill>
            <a:srgbClr val="FADB4F"/>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4" name="Oval 343">
            <a:extLst>
              <a:ext uri="{FF2B5EF4-FFF2-40B4-BE49-F238E27FC236}">
                <a16:creationId xmlns:a16="http://schemas.microsoft.com/office/drawing/2014/main" id="{0CAF23F7-E72C-5C44-98C8-04E643E0F0A8}"/>
              </a:ext>
            </a:extLst>
          </p:cNvPr>
          <p:cNvSpPr/>
          <p:nvPr/>
        </p:nvSpPr>
        <p:spPr>
          <a:xfrm>
            <a:off x="7790985" y="2151378"/>
            <a:ext cx="137160" cy="137160"/>
          </a:xfrm>
          <a:prstGeom prst="ellipse">
            <a:avLst/>
          </a:prstGeom>
          <a:solidFill>
            <a:srgbClr val="FADB4F"/>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5" name="Oval 344">
            <a:extLst>
              <a:ext uri="{FF2B5EF4-FFF2-40B4-BE49-F238E27FC236}">
                <a16:creationId xmlns:a16="http://schemas.microsoft.com/office/drawing/2014/main" id="{756DF5DE-5BBA-A54A-B25C-5E1CD45AC65A}"/>
              </a:ext>
            </a:extLst>
          </p:cNvPr>
          <p:cNvSpPr/>
          <p:nvPr/>
        </p:nvSpPr>
        <p:spPr>
          <a:xfrm>
            <a:off x="9975008" y="4297681"/>
            <a:ext cx="137160" cy="137160"/>
          </a:xfrm>
          <a:prstGeom prst="ellipse">
            <a:avLst/>
          </a:prstGeom>
          <a:solidFill>
            <a:srgbClr val="8F5027"/>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6" name="Oval 345">
            <a:extLst>
              <a:ext uri="{FF2B5EF4-FFF2-40B4-BE49-F238E27FC236}">
                <a16:creationId xmlns:a16="http://schemas.microsoft.com/office/drawing/2014/main" id="{3AE5C11C-B5DF-0040-A5BC-0E07450A2850}"/>
              </a:ext>
            </a:extLst>
          </p:cNvPr>
          <p:cNvSpPr/>
          <p:nvPr/>
        </p:nvSpPr>
        <p:spPr>
          <a:xfrm>
            <a:off x="8631310" y="3204867"/>
            <a:ext cx="137160" cy="137160"/>
          </a:xfrm>
          <a:prstGeom prst="ellipse">
            <a:avLst/>
          </a:prstGeom>
          <a:solidFill>
            <a:srgbClr val="F0AC54"/>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7" name="Oval 346">
            <a:extLst>
              <a:ext uri="{FF2B5EF4-FFF2-40B4-BE49-F238E27FC236}">
                <a16:creationId xmlns:a16="http://schemas.microsoft.com/office/drawing/2014/main" id="{A5296C9A-2A22-D64D-AC87-D8C192853DFF}"/>
              </a:ext>
            </a:extLst>
          </p:cNvPr>
          <p:cNvSpPr/>
          <p:nvPr/>
        </p:nvSpPr>
        <p:spPr>
          <a:xfrm>
            <a:off x="8519114" y="3618763"/>
            <a:ext cx="137160" cy="137160"/>
          </a:xfrm>
          <a:prstGeom prst="ellipse">
            <a:avLst/>
          </a:prstGeom>
          <a:solidFill>
            <a:srgbClr val="CB7D7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8" name="Oval 347">
            <a:extLst>
              <a:ext uri="{FF2B5EF4-FFF2-40B4-BE49-F238E27FC236}">
                <a16:creationId xmlns:a16="http://schemas.microsoft.com/office/drawing/2014/main" id="{44CD6013-72A1-B44E-86A5-14D6431EC094}"/>
              </a:ext>
            </a:extLst>
          </p:cNvPr>
          <p:cNvSpPr/>
          <p:nvPr/>
        </p:nvSpPr>
        <p:spPr>
          <a:xfrm>
            <a:off x="7790985" y="2957907"/>
            <a:ext cx="137160" cy="137160"/>
          </a:xfrm>
          <a:prstGeom prst="ellipse">
            <a:avLst/>
          </a:prstGeom>
          <a:solidFill>
            <a:srgbClr val="E0978B"/>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9" name="Oval 348">
            <a:extLst>
              <a:ext uri="{FF2B5EF4-FFF2-40B4-BE49-F238E27FC236}">
                <a16:creationId xmlns:a16="http://schemas.microsoft.com/office/drawing/2014/main" id="{17B96692-1700-3245-AB17-3AE34A0F41C6}"/>
              </a:ext>
            </a:extLst>
          </p:cNvPr>
          <p:cNvSpPr/>
          <p:nvPr/>
        </p:nvSpPr>
        <p:spPr>
          <a:xfrm>
            <a:off x="9176254" y="4276202"/>
            <a:ext cx="137160" cy="137160"/>
          </a:xfrm>
          <a:prstGeom prst="ellipse">
            <a:avLst/>
          </a:prstGeom>
          <a:solidFill>
            <a:srgbClr val="B5674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1" name="Oval 350">
            <a:extLst>
              <a:ext uri="{FF2B5EF4-FFF2-40B4-BE49-F238E27FC236}">
                <a16:creationId xmlns:a16="http://schemas.microsoft.com/office/drawing/2014/main" id="{72E86A6E-9A00-FF42-82D7-0EBE6AC30680}"/>
              </a:ext>
            </a:extLst>
          </p:cNvPr>
          <p:cNvSpPr/>
          <p:nvPr/>
        </p:nvSpPr>
        <p:spPr>
          <a:xfrm>
            <a:off x="8512493" y="4227021"/>
            <a:ext cx="137160" cy="137160"/>
          </a:xfrm>
          <a:prstGeom prst="ellipse">
            <a:avLst/>
          </a:prstGeom>
          <a:solidFill>
            <a:srgbClr val="D74B48"/>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2" name="Oval 351">
            <a:extLst>
              <a:ext uri="{FF2B5EF4-FFF2-40B4-BE49-F238E27FC236}">
                <a16:creationId xmlns:a16="http://schemas.microsoft.com/office/drawing/2014/main" id="{A7AF2E4E-D289-F44D-8BC6-85A0615E6178}"/>
              </a:ext>
            </a:extLst>
          </p:cNvPr>
          <p:cNvSpPr/>
          <p:nvPr/>
        </p:nvSpPr>
        <p:spPr>
          <a:xfrm>
            <a:off x="6896496" y="1499004"/>
            <a:ext cx="137160" cy="137160"/>
          </a:xfrm>
          <a:prstGeom prst="ellipse">
            <a:avLst/>
          </a:prstGeom>
          <a:solidFill>
            <a:srgbClr val="FBE7C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3" name="Oval 352">
            <a:extLst>
              <a:ext uri="{FF2B5EF4-FFF2-40B4-BE49-F238E27FC236}">
                <a16:creationId xmlns:a16="http://schemas.microsoft.com/office/drawing/2014/main" id="{C01E2D04-824C-0A49-9471-BF75DB5737F0}"/>
              </a:ext>
            </a:extLst>
          </p:cNvPr>
          <p:cNvSpPr/>
          <p:nvPr/>
        </p:nvSpPr>
        <p:spPr>
          <a:xfrm>
            <a:off x="7475500" y="1369865"/>
            <a:ext cx="137160" cy="137160"/>
          </a:xfrm>
          <a:prstGeom prst="ellipse">
            <a:avLst/>
          </a:prstGeom>
          <a:solidFill>
            <a:srgbClr val="D9E3BB"/>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4" name="Oval 353">
            <a:extLst>
              <a:ext uri="{FF2B5EF4-FFF2-40B4-BE49-F238E27FC236}">
                <a16:creationId xmlns:a16="http://schemas.microsoft.com/office/drawing/2014/main" id="{6569651F-5D5A-444E-BEAA-75DD8050464E}"/>
              </a:ext>
            </a:extLst>
          </p:cNvPr>
          <p:cNvSpPr/>
          <p:nvPr/>
        </p:nvSpPr>
        <p:spPr>
          <a:xfrm>
            <a:off x="7902956" y="1693342"/>
            <a:ext cx="137160" cy="137160"/>
          </a:xfrm>
          <a:prstGeom prst="ellipse">
            <a:avLst/>
          </a:prstGeom>
          <a:solidFill>
            <a:srgbClr val="DBE3A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5" name="Oval 354">
            <a:extLst>
              <a:ext uri="{FF2B5EF4-FFF2-40B4-BE49-F238E27FC236}">
                <a16:creationId xmlns:a16="http://schemas.microsoft.com/office/drawing/2014/main" id="{CA4E1A12-4583-5F45-AFFA-24FDCB7BAACF}"/>
              </a:ext>
            </a:extLst>
          </p:cNvPr>
          <p:cNvSpPr/>
          <p:nvPr/>
        </p:nvSpPr>
        <p:spPr>
          <a:xfrm>
            <a:off x="8154416" y="1620031"/>
            <a:ext cx="137160" cy="137160"/>
          </a:xfrm>
          <a:prstGeom prst="ellipse">
            <a:avLst/>
          </a:prstGeom>
          <a:solidFill>
            <a:srgbClr val="C9D7A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6" name="Oval 355">
            <a:extLst>
              <a:ext uri="{FF2B5EF4-FFF2-40B4-BE49-F238E27FC236}">
                <a16:creationId xmlns:a16="http://schemas.microsoft.com/office/drawing/2014/main" id="{9B3C9201-9320-FC4E-B4BE-C9DC4EF549CE}"/>
              </a:ext>
            </a:extLst>
          </p:cNvPr>
          <p:cNvSpPr/>
          <p:nvPr/>
        </p:nvSpPr>
        <p:spPr>
          <a:xfrm>
            <a:off x="9651109" y="4228934"/>
            <a:ext cx="137160" cy="137160"/>
          </a:xfrm>
          <a:prstGeom prst="ellipse">
            <a:avLst/>
          </a:prstGeom>
          <a:solidFill>
            <a:srgbClr val="A04F2F"/>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7" name="Oval 356">
            <a:extLst>
              <a:ext uri="{FF2B5EF4-FFF2-40B4-BE49-F238E27FC236}">
                <a16:creationId xmlns:a16="http://schemas.microsoft.com/office/drawing/2014/main" id="{48446AA8-823E-3C4B-A22A-09C57A8D3B9D}"/>
              </a:ext>
            </a:extLst>
          </p:cNvPr>
          <p:cNvSpPr/>
          <p:nvPr/>
        </p:nvSpPr>
        <p:spPr>
          <a:xfrm>
            <a:off x="8398526" y="1753502"/>
            <a:ext cx="137160" cy="137160"/>
          </a:xfrm>
          <a:prstGeom prst="ellipse">
            <a:avLst/>
          </a:prstGeom>
          <a:solidFill>
            <a:srgbClr val="B5C88D"/>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8" name="Oval 357">
            <a:extLst>
              <a:ext uri="{FF2B5EF4-FFF2-40B4-BE49-F238E27FC236}">
                <a16:creationId xmlns:a16="http://schemas.microsoft.com/office/drawing/2014/main" id="{B15EC582-D9CB-1646-ACE1-E266BD6AA751}"/>
              </a:ext>
            </a:extLst>
          </p:cNvPr>
          <p:cNvSpPr/>
          <p:nvPr/>
        </p:nvSpPr>
        <p:spPr>
          <a:xfrm>
            <a:off x="8566498" y="1979036"/>
            <a:ext cx="137160" cy="137160"/>
          </a:xfrm>
          <a:prstGeom prst="ellipse">
            <a:avLst/>
          </a:prstGeom>
          <a:solidFill>
            <a:srgbClr val="B5C48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9" name="Oval 358">
            <a:extLst>
              <a:ext uri="{FF2B5EF4-FFF2-40B4-BE49-F238E27FC236}">
                <a16:creationId xmlns:a16="http://schemas.microsoft.com/office/drawing/2014/main" id="{4C1924D0-0D35-924A-A15A-2E34BEC4CE80}"/>
              </a:ext>
            </a:extLst>
          </p:cNvPr>
          <p:cNvSpPr/>
          <p:nvPr/>
        </p:nvSpPr>
        <p:spPr>
          <a:xfrm>
            <a:off x="8942462" y="2047299"/>
            <a:ext cx="137160" cy="137160"/>
          </a:xfrm>
          <a:prstGeom prst="ellipse">
            <a:avLst/>
          </a:prstGeom>
          <a:solidFill>
            <a:srgbClr val="A8BC7B"/>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0" name="Oval 359">
            <a:extLst>
              <a:ext uri="{FF2B5EF4-FFF2-40B4-BE49-F238E27FC236}">
                <a16:creationId xmlns:a16="http://schemas.microsoft.com/office/drawing/2014/main" id="{CBEAB45D-B2BC-4C4F-8B18-730B71A83BBD}"/>
              </a:ext>
            </a:extLst>
          </p:cNvPr>
          <p:cNvSpPr/>
          <p:nvPr/>
        </p:nvSpPr>
        <p:spPr>
          <a:xfrm>
            <a:off x="8990233" y="1899966"/>
            <a:ext cx="137160" cy="137160"/>
          </a:xfrm>
          <a:prstGeom prst="ellipse">
            <a:avLst/>
          </a:prstGeom>
          <a:solidFill>
            <a:srgbClr val="A8C67D"/>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1" name="Oval 360">
            <a:extLst>
              <a:ext uri="{FF2B5EF4-FFF2-40B4-BE49-F238E27FC236}">
                <a16:creationId xmlns:a16="http://schemas.microsoft.com/office/drawing/2014/main" id="{D8AB51EF-D68E-F647-B068-38F1B12A2862}"/>
              </a:ext>
            </a:extLst>
          </p:cNvPr>
          <p:cNvSpPr/>
          <p:nvPr/>
        </p:nvSpPr>
        <p:spPr>
          <a:xfrm>
            <a:off x="9074335" y="2284616"/>
            <a:ext cx="137160" cy="137160"/>
          </a:xfrm>
          <a:prstGeom prst="ellipse">
            <a:avLst/>
          </a:prstGeom>
          <a:solidFill>
            <a:srgbClr val="AEBE58"/>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2" name="Oval 361">
            <a:extLst>
              <a:ext uri="{FF2B5EF4-FFF2-40B4-BE49-F238E27FC236}">
                <a16:creationId xmlns:a16="http://schemas.microsoft.com/office/drawing/2014/main" id="{25ABAD25-5593-1D4F-8349-2C5EE424FC19}"/>
              </a:ext>
            </a:extLst>
          </p:cNvPr>
          <p:cNvSpPr/>
          <p:nvPr/>
        </p:nvSpPr>
        <p:spPr>
          <a:xfrm>
            <a:off x="9546822" y="2175961"/>
            <a:ext cx="137160" cy="137160"/>
          </a:xfrm>
          <a:prstGeom prst="ellipse">
            <a:avLst/>
          </a:prstGeom>
          <a:solidFill>
            <a:srgbClr val="A0BA5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3" name="Oval 362">
            <a:extLst>
              <a:ext uri="{FF2B5EF4-FFF2-40B4-BE49-F238E27FC236}">
                <a16:creationId xmlns:a16="http://schemas.microsoft.com/office/drawing/2014/main" id="{06AF7159-618A-5843-B255-C912525F9BFE}"/>
              </a:ext>
            </a:extLst>
          </p:cNvPr>
          <p:cNvSpPr/>
          <p:nvPr/>
        </p:nvSpPr>
        <p:spPr>
          <a:xfrm>
            <a:off x="10318141" y="2733345"/>
            <a:ext cx="137160" cy="137160"/>
          </a:xfrm>
          <a:prstGeom prst="ellipse">
            <a:avLst/>
          </a:prstGeom>
          <a:solidFill>
            <a:srgbClr val="749D35"/>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4" name="Oval 363">
            <a:extLst>
              <a:ext uri="{FF2B5EF4-FFF2-40B4-BE49-F238E27FC236}">
                <a16:creationId xmlns:a16="http://schemas.microsoft.com/office/drawing/2014/main" id="{993DD2BF-6B90-2D4A-AAB7-D0543A1A7D2E}"/>
              </a:ext>
            </a:extLst>
          </p:cNvPr>
          <p:cNvSpPr/>
          <p:nvPr/>
        </p:nvSpPr>
        <p:spPr>
          <a:xfrm>
            <a:off x="9194557" y="3708795"/>
            <a:ext cx="137160" cy="137160"/>
          </a:xfrm>
          <a:prstGeom prst="ellipse">
            <a:avLst/>
          </a:prstGeom>
          <a:solidFill>
            <a:srgbClr val="CE8839"/>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5" name="Oval 364">
            <a:extLst>
              <a:ext uri="{FF2B5EF4-FFF2-40B4-BE49-F238E27FC236}">
                <a16:creationId xmlns:a16="http://schemas.microsoft.com/office/drawing/2014/main" id="{3B12F476-42A2-4A49-B441-251987FDD6E6}"/>
              </a:ext>
            </a:extLst>
          </p:cNvPr>
          <p:cNvSpPr/>
          <p:nvPr/>
        </p:nvSpPr>
        <p:spPr>
          <a:xfrm>
            <a:off x="8244432" y="2977738"/>
            <a:ext cx="137160" cy="137160"/>
          </a:xfrm>
          <a:prstGeom prst="ellipse">
            <a:avLst/>
          </a:prstGeom>
          <a:solidFill>
            <a:srgbClr val="F5B765"/>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6" name="Oval 365">
            <a:extLst>
              <a:ext uri="{FF2B5EF4-FFF2-40B4-BE49-F238E27FC236}">
                <a16:creationId xmlns:a16="http://schemas.microsoft.com/office/drawing/2014/main" id="{1BF158A5-A684-6F48-8335-57672BDF40A7}"/>
              </a:ext>
            </a:extLst>
          </p:cNvPr>
          <p:cNvSpPr/>
          <p:nvPr/>
        </p:nvSpPr>
        <p:spPr>
          <a:xfrm>
            <a:off x="9696920" y="2733345"/>
            <a:ext cx="137160" cy="137160"/>
          </a:xfrm>
          <a:prstGeom prst="ellipse">
            <a:avLst/>
          </a:prstGeom>
          <a:solidFill>
            <a:srgbClr val="96984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7" name="Oval 366">
            <a:extLst>
              <a:ext uri="{FF2B5EF4-FFF2-40B4-BE49-F238E27FC236}">
                <a16:creationId xmlns:a16="http://schemas.microsoft.com/office/drawing/2014/main" id="{8F3EC8B8-C091-2746-9857-329202567CEC}"/>
              </a:ext>
            </a:extLst>
          </p:cNvPr>
          <p:cNvSpPr/>
          <p:nvPr/>
        </p:nvSpPr>
        <p:spPr>
          <a:xfrm>
            <a:off x="8164738" y="3569580"/>
            <a:ext cx="137160" cy="137160"/>
          </a:xfrm>
          <a:prstGeom prst="ellipse">
            <a:avLst/>
          </a:prstGeom>
          <a:solidFill>
            <a:srgbClr val="E3876E"/>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8" name="Oval 367">
            <a:extLst>
              <a:ext uri="{FF2B5EF4-FFF2-40B4-BE49-F238E27FC236}">
                <a16:creationId xmlns:a16="http://schemas.microsoft.com/office/drawing/2014/main" id="{6141740D-49AB-7646-8841-EED0826FB768}"/>
              </a:ext>
            </a:extLst>
          </p:cNvPr>
          <p:cNvSpPr/>
          <p:nvPr/>
        </p:nvSpPr>
        <p:spPr>
          <a:xfrm>
            <a:off x="9506918" y="3517398"/>
            <a:ext cx="137160" cy="137160"/>
          </a:xfrm>
          <a:prstGeom prst="ellipse">
            <a:avLst/>
          </a:prstGeom>
          <a:solidFill>
            <a:srgbClr val="A68449"/>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69" name="Oval 368">
            <a:extLst>
              <a:ext uri="{FF2B5EF4-FFF2-40B4-BE49-F238E27FC236}">
                <a16:creationId xmlns:a16="http://schemas.microsoft.com/office/drawing/2014/main" id="{2BCEFE61-A0AF-084A-88F9-7159F35ECC5E}"/>
              </a:ext>
            </a:extLst>
          </p:cNvPr>
          <p:cNvSpPr/>
          <p:nvPr/>
        </p:nvSpPr>
        <p:spPr>
          <a:xfrm>
            <a:off x="10093703" y="2853216"/>
            <a:ext cx="137160" cy="137160"/>
          </a:xfrm>
          <a:prstGeom prst="ellipse">
            <a:avLst/>
          </a:prstGeom>
          <a:solidFill>
            <a:srgbClr val="859438"/>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0" name="Oval 369">
            <a:extLst>
              <a:ext uri="{FF2B5EF4-FFF2-40B4-BE49-F238E27FC236}">
                <a16:creationId xmlns:a16="http://schemas.microsoft.com/office/drawing/2014/main" id="{F07DD7E5-33F0-3144-A064-153BD13249E6}"/>
              </a:ext>
            </a:extLst>
          </p:cNvPr>
          <p:cNvSpPr/>
          <p:nvPr/>
        </p:nvSpPr>
        <p:spPr>
          <a:xfrm>
            <a:off x="10442914" y="3090637"/>
            <a:ext cx="137160" cy="137160"/>
          </a:xfrm>
          <a:prstGeom prst="ellipse">
            <a:avLst/>
          </a:prstGeom>
          <a:solidFill>
            <a:srgbClr val="76863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1" name="Oval 370">
            <a:extLst>
              <a:ext uri="{FF2B5EF4-FFF2-40B4-BE49-F238E27FC236}">
                <a16:creationId xmlns:a16="http://schemas.microsoft.com/office/drawing/2014/main" id="{2F2CC451-3D89-2B46-9D78-9413D1A36772}"/>
              </a:ext>
            </a:extLst>
          </p:cNvPr>
          <p:cNvSpPr/>
          <p:nvPr/>
        </p:nvSpPr>
        <p:spPr>
          <a:xfrm>
            <a:off x="10721554" y="2799059"/>
            <a:ext cx="137160" cy="137160"/>
          </a:xfrm>
          <a:prstGeom prst="ellipse">
            <a:avLst/>
          </a:prstGeom>
          <a:solidFill>
            <a:srgbClr val="6C8A2E"/>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2" name="Oval 371">
            <a:extLst>
              <a:ext uri="{FF2B5EF4-FFF2-40B4-BE49-F238E27FC236}">
                <a16:creationId xmlns:a16="http://schemas.microsoft.com/office/drawing/2014/main" id="{BB0792E0-8798-3940-BFB5-E98D9D5DE567}"/>
              </a:ext>
            </a:extLst>
          </p:cNvPr>
          <p:cNvSpPr/>
          <p:nvPr/>
        </p:nvSpPr>
        <p:spPr>
          <a:xfrm>
            <a:off x="10563302" y="3466729"/>
            <a:ext cx="137160" cy="137160"/>
          </a:xfrm>
          <a:prstGeom prst="ellipse">
            <a:avLst/>
          </a:prstGeom>
          <a:solidFill>
            <a:srgbClr val="74702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3" name="Oval 372">
            <a:extLst>
              <a:ext uri="{FF2B5EF4-FFF2-40B4-BE49-F238E27FC236}">
                <a16:creationId xmlns:a16="http://schemas.microsoft.com/office/drawing/2014/main" id="{06899003-3ABD-1D47-9F25-CEE7A0FB736E}"/>
              </a:ext>
            </a:extLst>
          </p:cNvPr>
          <p:cNvSpPr/>
          <p:nvPr/>
        </p:nvSpPr>
        <p:spPr>
          <a:xfrm>
            <a:off x="10901250" y="3159217"/>
            <a:ext cx="137160" cy="137160"/>
          </a:xfrm>
          <a:prstGeom prst="ellipse">
            <a:avLst/>
          </a:prstGeom>
          <a:solidFill>
            <a:srgbClr val="5E7B28"/>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4" name="Oval 373">
            <a:extLst>
              <a:ext uri="{FF2B5EF4-FFF2-40B4-BE49-F238E27FC236}">
                <a16:creationId xmlns:a16="http://schemas.microsoft.com/office/drawing/2014/main" id="{37F99A30-0B3E-8041-955C-13BE47E7940F}"/>
              </a:ext>
            </a:extLst>
          </p:cNvPr>
          <p:cNvSpPr/>
          <p:nvPr/>
        </p:nvSpPr>
        <p:spPr>
          <a:xfrm>
            <a:off x="9837848" y="3908801"/>
            <a:ext cx="137160" cy="137160"/>
          </a:xfrm>
          <a:prstGeom prst="ellipse">
            <a:avLst/>
          </a:prstGeom>
          <a:solidFill>
            <a:srgbClr val="86592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5" name="Oval 374">
            <a:extLst>
              <a:ext uri="{FF2B5EF4-FFF2-40B4-BE49-F238E27FC236}">
                <a16:creationId xmlns:a16="http://schemas.microsoft.com/office/drawing/2014/main" id="{2109C370-1EA7-9A4F-8102-5363C971D258}"/>
              </a:ext>
            </a:extLst>
          </p:cNvPr>
          <p:cNvSpPr/>
          <p:nvPr/>
        </p:nvSpPr>
        <p:spPr>
          <a:xfrm>
            <a:off x="8061747" y="2546838"/>
            <a:ext cx="137160" cy="137160"/>
          </a:xfrm>
          <a:prstGeom prst="ellipse">
            <a:avLst/>
          </a:prstGeom>
          <a:solidFill>
            <a:srgbClr val="F5C78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6" name="Oval 375">
            <a:extLst>
              <a:ext uri="{FF2B5EF4-FFF2-40B4-BE49-F238E27FC236}">
                <a16:creationId xmlns:a16="http://schemas.microsoft.com/office/drawing/2014/main" id="{9B3CEE06-A1DA-2D42-B4E3-ED57258BFA59}"/>
              </a:ext>
            </a:extLst>
          </p:cNvPr>
          <p:cNvSpPr/>
          <p:nvPr/>
        </p:nvSpPr>
        <p:spPr>
          <a:xfrm>
            <a:off x="8519114" y="2707893"/>
            <a:ext cx="137160" cy="137160"/>
          </a:xfrm>
          <a:prstGeom prst="ellipse">
            <a:avLst/>
          </a:prstGeom>
          <a:solidFill>
            <a:srgbClr val="F5B765"/>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7" name="Oval 376">
            <a:extLst>
              <a:ext uri="{FF2B5EF4-FFF2-40B4-BE49-F238E27FC236}">
                <a16:creationId xmlns:a16="http://schemas.microsoft.com/office/drawing/2014/main" id="{CD64D3C5-BDA8-D449-B872-EEC858222ED0}"/>
              </a:ext>
            </a:extLst>
          </p:cNvPr>
          <p:cNvSpPr/>
          <p:nvPr/>
        </p:nvSpPr>
        <p:spPr>
          <a:xfrm>
            <a:off x="9359889" y="3973341"/>
            <a:ext cx="137160" cy="137160"/>
          </a:xfrm>
          <a:prstGeom prst="ellipse">
            <a:avLst/>
          </a:prstGeom>
          <a:solidFill>
            <a:srgbClr val="CB8037"/>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8" name="Oval 377">
            <a:extLst>
              <a:ext uri="{FF2B5EF4-FFF2-40B4-BE49-F238E27FC236}">
                <a16:creationId xmlns:a16="http://schemas.microsoft.com/office/drawing/2014/main" id="{BA9AE61A-C802-9249-9737-53EE74077852}"/>
              </a:ext>
            </a:extLst>
          </p:cNvPr>
          <p:cNvSpPr/>
          <p:nvPr/>
        </p:nvSpPr>
        <p:spPr>
          <a:xfrm>
            <a:off x="8586970" y="3847864"/>
            <a:ext cx="137160" cy="137160"/>
          </a:xfrm>
          <a:prstGeom prst="ellipse">
            <a:avLst/>
          </a:prstGeom>
          <a:solidFill>
            <a:srgbClr val="DC775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9" name="Oval 378">
            <a:extLst>
              <a:ext uri="{FF2B5EF4-FFF2-40B4-BE49-F238E27FC236}">
                <a16:creationId xmlns:a16="http://schemas.microsoft.com/office/drawing/2014/main" id="{91684CFE-F1FA-7C44-8B64-4F09ABF969CC}"/>
              </a:ext>
            </a:extLst>
          </p:cNvPr>
          <p:cNvSpPr/>
          <p:nvPr/>
        </p:nvSpPr>
        <p:spPr>
          <a:xfrm>
            <a:off x="9359889" y="4569055"/>
            <a:ext cx="137160" cy="137160"/>
          </a:xfrm>
          <a:prstGeom prst="ellipse">
            <a:avLst/>
          </a:prstGeom>
          <a:solidFill>
            <a:srgbClr val="AF422D"/>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0" name="Oval 379">
            <a:extLst>
              <a:ext uri="{FF2B5EF4-FFF2-40B4-BE49-F238E27FC236}">
                <a16:creationId xmlns:a16="http://schemas.microsoft.com/office/drawing/2014/main" id="{DEC40281-81DD-8F4C-84DD-ADBB7E174749}"/>
              </a:ext>
            </a:extLst>
          </p:cNvPr>
          <p:cNvSpPr/>
          <p:nvPr/>
        </p:nvSpPr>
        <p:spPr>
          <a:xfrm>
            <a:off x="10251744" y="4151814"/>
            <a:ext cx="137160" cy="137160"/>
          </a:xfrm>
          <a:prstGeom prst="ellipse">
            <a:avLst/>
          </a:prstGeom>
          <a:solidFill>
            <a:srgbClr val="663D24"/>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1" name="Oval 380">
            <a:extLst>
              <a:ext uri="{FF2B5EF4-FFF2-40B4-BE49-F238E27FC236}">
                <a16:creationId xmlns:a16="http://schemas.microsoft.com/office/drawing/2014/main" id="{75499434-39BA-9545-BBB6-236444CF1C35}"/>
              </a:ext>
            </a:extLst>
          </p:cNvPr>
          <p:cNvSpPr/>
          <p:nvPr/>
        </p:nvSpPr>
        <p:spPr>
          <a:xfrm>
            <a:off x="9374441" y="4928955"/>
            <a:ext cx="137160" cy="137160"/>
          </a:xfrm>
          <a:prstGeom prst="ellipse">
            <a:avLst/>
          </a:prstGeom>
          <a:solidFill>
            <a:srgbClr val="B2291F"/>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2" name="Oval 381">
            <a:extLst>
              <a:ext uri="{FF2B5EF4-FFF2-40B4-BE49-F238E27FC236}">
                <a16:creationId xmlns:a16="http://schemas.microsoft.com/office/drawing/2014/main" id="{920E64D9-72B9-AF45-A0B6-2A31B488ED5B}"/>
              </a:ext>
            </a:extLst>
          </p:cNvPr>
          <p:cNvSpPr/>
          <p:nvPr/>
        </p:nvSpPr>
        <p:spPr>
          <a:xfrm>
            <a:off x="9975008" y="4616605"/>
            <a:ext cx="137160" cy="137160"/>
          </a:xfrm>
          <a:prstGeom prst="ellipse">
            <a:avLst/>
          </a:prstGeom>
          <a:solidFill>
            <a:srgbClr val="833D2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3" name="Oval 382">
            <a:extLst>
              <a:ext uri="{FF2B5EF4-FFF2-40B4-BE49-F238E27FC236}">
                <a16:creationId xmlns:a16="http://schemas.microsoft.com/office/drawing/2014/main" id="{689D5DF6-ABA7-4D40-A63C-B00D8C22638F}"/>
              </a:ext>
            </a:extLst>
          </p:cNvPr>
          <p:cNvSpPr/>
          <p:nvPr/>
        </p:nvSpPr>
        <p:spPr>
          <a:xfrm>
            <a:off x="7828680" y="3296997"/>
            <a:ext cx="137160" cy="137160"/>
          </a:xfrm>
          <a:prstGeom prst="ellipse">
            <a:avLst/>
          </a:prstGeom>
          <a:solidFill>
            <a:srgbClr val="EB948D"/>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4" name="Oval 383">
            <a:extLst>
              <a:ext uri="{FF2B5EF4-FFF2-40B4-BE49-F238E27FC236}">
                <a16:creationId xmlns:a16="http://schemas.microsoft.com/office/drawing/2014/main" id="{E2730A70-FEA8-9A41-B3E8-69868E9CB0D0}"/>
              </a:ext>
            </a:extLst>
          </p:cNvPr>
          <p:cNvSpPr/>
          <p:nvPr/>
        </p:nvSpPr>
        <p:spPr>
          <a:xfrm>
            <a:off x="9539536" y="3836181"/>
            <a:ext cx="137160" cy="137160"/>
          </a:xfrm>
          <a:prstGeom prst="ellipse">
            <a:avLst/>
          </a:prstGeom>
          <a:solidFill>
            <a:srgbClr val="C37D34"/>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5" name="Oval 384">
            <a:extLst>
              <a:ext uri="{FF2B5EF4-FFF2-40B4-BE49-F238E27FC236}">
                <a16:creationId xmlns:a16="http://schemas.microsoft.com/office/drawing/2014/main" id="{67946B68-AB60-C54B-84B7-EE599265A7E0}"/>
              </a:ext>
            </a:extLst>
          </p:cNvPr>
          <p:cNvSpPr/>
          <p:nvPr/>
        </p:nvSpPr>
        <p:spPr>
          <a:xfrm>
            <a:off x="9719689" y="4822345"/>
            <a:ext cx="137160" cy="137160"/>
          </a:xfrm>
          <a:prstGeom prst="ellipse">
            <a:avLst/>
          </a:prstGeom>
          <a:solidFill>
            <a:srgbClr val="A63726"/>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6" name="Oval 385">
            <a:extLst>
              <a:ext uri="{FF2B5EF4-FFF2-40B4-BE49-F238E27FC236}">
                <a16:creationId xmlns:a16="http://schemas.microsoft.com/office/drawing/2014/main" id="{04B6255A-0C87-0942-B084-29CF1FCF2FB3}"/>
              </a:ext>
            </a:extLst>
          </p:cNvPr>
          <p:cNvSpPr/>
          <p:nvPr/>
        </p:nvSpPr>
        <p:spPr>
          <a:xfrm>
            <a:off x="9128818" y="4685185"/>
            <a:ext cx="137160" cy="137160"/>
          </a:xfrm>
          <a:prstGeom prst="ellipse">
            <a:avLst/>
          </a:prstGeom>
          <a:solidFill>
            <a:srgbClr val="C5423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7" name="Oval 386">
            <a:extLst>
              <a:ext uri="{FF2B5EF4-FFF2-40B4-BE49-F238E27FC236}">
                <a16:creationId xmlns:a16="http://schemas.microsoft.com/office/drawing/2014/main" id="{D7916B40-569E-A64F-8971-A97C3C324213}"/>
              </a:ext>
            </a:extLst>
          </p:cNvPr>
          <p:cNvSpPr/>
          <p:nvPr/>
        </p:nvSpPr>
        <p:spPr>
          <a:xfrm>
            <a:off x="10093703" y="5012397"/>
            <a:ext cx="137160" cy="137160"/>
          </a:xfrm>
          <a:prstGeom prst="ellipse">
            <a:avLst/>
          </a:prstGeom>
          <a:solidFill>
            <a:srgbClr val="8A1F16"/>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9" name="Oval 388">
            <a:extLst>
              <a:ext uri="{FF2B5EF4-FFF2-40B4-BE49-F238E27FC236}">
                <a16:creationId xmlns:a16="http://schemas.microsoft.com/office/drawing/2014/main" id="{259801D2-C8F0-3F4E-869D-A3E788A93D72}"/>
              </a:ext>
            </a:extLst>
          </p:cNvPr>
          <p:cNvSpPr/>
          <p:nvPr/>
        </p:nvSpPr>
        <p:spPr>
          <a:xfrm>
            <a:off x="9861552" y="2318458"/>
            <a:ext cx="137160" cy="137160"/>
          </a:xfrm>
          <a:prstGeom prst="ellipse">
            <a:avLst/>
          </a:prstGeom>
          <a:solidFill>
            <a:srgbClr val="8CB247"/>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Down Arrow 73">
            <a:extLst>
              <a:ext uri="{FF2B5EF4-FFF2-40B4-BE49-F238E27FC236}">
                <a16:creationId xmlns:a16="http://schemas.microsoft.com/office/drawing/2014/main" id="{92395245-BA48-A641-85AB-C77CF2480BEE}"/>
              </a:ext>
            </a:extLst>
          </p:cNvPr>
          <p:cNvSpPr/>
          <p:nvPr/>
        </p:nvSpPr>
        <p:spPr>
          <a:xfrm rot="16930498">
            <a:off x="10406283" y="2606261"/>
            <a:ext cx="184763" cy="508066"/>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Down Arrow 76">
            <a:extLst>
              <a:ext uri="{FF2B5EF4-FFF2-40B4-BE49-F238E27FC236}">
                <a16:creationId xmlns:a16="http://schemas.microsoft.com/office/drawing/2014/main" id="{61ACA9B4-6BF6-9440-BDDA-E840CD39DA9F}"/>
              </a:ext>
            </a:extLst>
          </p:cNvPr>
          <p:cNvSpPr/>
          <p:nvPr/>
        </p:nvSpPr>
        <p:spPr>
          <a:xfrm rot="16930498">
            <a:off x="8583535" y="5795043"/>
            <a:ext cx="184763" cy="508066"/>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a:extLst>
              <a:ext uri="{FF2B5EF4-FFF2-40B4-BE49-F238E27FC236}">
                <a16:creationId xmlns:a16="http://schemas.microsoft.com/office/drawing/2014/main" id="{821C8937-5165-6F44-8498-DE7A8E1AD2BB}"/>
              </a:ext>
            </a:extLst>
          </p:cNvPr>
          <p:cNvSpPr txBox="1"/>
          <p:nvPr/>
        </p:nvSpPr>
        <p:spPr>
          <a:xfrm>
            <a:off x="411497" y="1328430"/>
            <a:ext cx="6228819" cy="4467057"/>
          </a:xfrm>
          <a:prstGeom prst="rect">
            <a:avLst/>
          </a:prstGeom>
          <a:noFill/>
        </p:spPr>
        <p:txBody>
          <a:bodyPr wrap="square" rtlCol="0">
            <a:spAutoFit/>
          </a:bodyPr>
          <a:lstStyle/>
          <a:p>
            <a:pPr marL="457200" indent="-457200">
              <a:lnSpc>
                <a:spcPct val="150000"/>
              </a:lnSpc>
              <a:buAutoNum type="arabicPeriod"/>
            </a:pPr>
            <a:r>
              <a:rPr lang="en-US" altLang="zh-CN" sz="2400" b="1" dirty="0"/>
              <a:t>Initialization</a:t>
            </a:r>
            <a:r>
              <a:rPr lang="zh-CN" altLang="en-US" sz="2400" dirty="0"/>
              <a:t> </a:t>
            </a:r>
            <a:endParaRPr lang="en-US" altLang="zh-CN" sz="2400" dirty="0"/>
          </a:p>
          <a:p>
            <a:pPr lvl="1">
              <a:lnSpc>
                <a:spcPct val="150000"/>
              </a:lnSpc>
            </a:pPr>
            <a:r>
              <a:rPr lang="en-US" altLang="zh-CN" sz="2400" dirty="0"/>
              <a:t>construct</a:t>
            </a:r>
            <a:r>
              <a:rPr lang="zh-CN" altLang="en-US" sz="2400" dirty="0"/>
              <a:t> </a:t>
            </a:r>
            <a:r>
              <a:rPr lang="en-US" altLang="zh-CN" sz="2400" dirty="0"/>
              <a:t>the</a:t>
            </a:r>
            <a:r>
              <a:rPr lang="zh-CN" altLang="en-US" sz="2400" dirty="0"/>
              <a:t> </a:t>
            </a:r>
            <a:r>
              <a:rPr lang="en-US" altLang="zh-CN" sz="2400" dirty="0"/>
              <a:t>simplified</a:t>
            </a:r>
            <a:r>
              <a:rPr lang="zh-CN" altLang="en-US" sz="2400" dirty="0"/>
              <a:t> </a:t>
            </a:r>
            <a:r>
              <a:rPr lang="en-US" altLang="zh-CN" sz="2400" dirty="0"/>
              <a:t>convex</a:t>
            </a:r>
            <a:r>
              <a:rPr lang="zh-CN" altLang="en-US" sz="2400" dirty="0"/>
              <a:t> </a:t>
            </a:r>
            <a:r>
              <a:rPr lang="en-US" altLang="zh-CN" sz="2400" dirty="0"/>
              <a:t>hull</a:t>
            </a:r>
            <a:endParaRPr lang="en-US" sz="2400" dirty="0"/>
          </a:p>
          <a:p>
            <a:pPr marL="457200" indent="-457200">
              <a:lnSpc>
                <a:spcPct val="150000"/>
              </a:lnSpc>
              <a:buFontTx/>
              <a:buAutoNum type="arabicPeriod"/>
            </a:pPr>
            <a:r>
              <a:rPr lang="en-US" sz="2400" b="1" dirty="0"/>
              <a:t>Refinement of a vertex</a:t>
            </a:r>
            <a:r>
              <a:rPr lang="zh-CN" altLang="en-US" sz="2400" b="1" dirty="0"/>
              <a:t> </a:t>
            </a:r>
            <a:r>
              <a:rPr lang="en-US" altLang="zh-CN" sz="2400" b="1" dirty="0"/>
              <a:t>v</a:t>
            </a:r>
            <a:endParaRPr lang="en-US" sz="2400" b="1" dirty="0"/>
          </a:p>
          <a:p>
            <a:pPr marL="914400" lvl="1" indent="-457200">
              <a:lnSpc>
                <a:spcPct val="150000"/>
              </a:lnSpc>
              <a:buFont typeface="Arial" panose="020B0604020202020204" pitchFamily="34" charset="0"/>
              <a:buChar char="•"/>
            </a:pPr>
            <a:r>
              <a:rPr lang="en-US" sz="2400" dirty="0"/>
              <a:t>Compute the neighbor center </a:t>
            </a:r>
            <a:r>
              <a:rPr lang="en-US" altLang="zh-CN" sz="2400" dirty="0"/>
              <a:t>point</a:t>
            </a:r>
            <a:r>
              <a:rPr lang="zh-CN" altLang="en-US" sz="2400" dirty="0"/>
              <a:t> </a:t>
            </a:r>
            <a:r>
              <a:rPr lang="en-US" altLang="zh-CN" sz="2400" dirty="0" err="1"/>
              <a:t>v</a:t>
            </a:r>
            <a:r>
              <a:rPr lang="en-US" altLang="zh-CN" sz="1600" dirty="0" err="1"/>
              <a:t>c</a:t>
            </a:r>
            <a:endParaRPr lang="en-US" altLang="zh-CN" sz="2400" dirty="0"/>
          </a:p>
          <a:p>
            <a:pPr marL="914400" lvl="1" indent="-457200">
              <a:lnSpc>
                <a:spcPct val="150000"/>
              </a:lnSpc>
              <a:buFont typeface="Arial" panose="020B0604020202020204" pitchFamily="34" charset="0"/>
              <a:buChar char="•"/>
            </a:pPr>
            <a:r>
              <a:rPr lang="en-US" altLang="zh-CN" sz="2400" dirty="0"/>
              <a:t>Update</a:t>
            </a:r>
            <a:r>
              <a:rPr lang="en-US" sz="2400" dirty="0"/>
              <a:t> the </a:t>
            </a:r>
            <a:r>
              <a:rPr lang="en-US" altLang="zh-CN" sz="2400" dirty="0"/>
              <a:t>vertex</a:t>
            </a:r>
            <a:r>
              <a:rPr lang="zh-CN" altLang="en-US" sz="2400" dirty="0"/>
              <a:t> </a:t>
            </a:r>
            <a:r>
              <a:rPr lang="en-US" altLang="zh-CN" sz="2400" dirty="0"/>
              <a:t>to</a:t>
            </a:r>
            <a:r>
              <a:rPr lang="zh-CN" altLang="en-US" sz="2400" dirty="0"/>
              <a:t> </a:t>
            </a:r>
            <a:r>
              <a:rPr lang="en-US" altLang="zh-CN" sz="2400" dirty="0"/>
              <a:t>the</a:t>
            </a:r>
            <a:r>
              <a:rPr lang="zh-CN" altLang="en-US" sz="2400" dirty="0"/>
              <a:t> </a:t>
            </a:r>
            <a:r>
              <a:rPr lang="en-US" altLang="zh-CN" sz="2400" dirty="0"/>
              <a:t>new</a:t>
            </a:r>
            <a:r>
              <a:rPr lang="zh-CN" altLang="en-US" sz="2400" dirty="0"/>
              <a:t> </a:t>
            </a:r>
            <a:r>
              <a:rPr lang="en-US" altLang="zh-CN" sz="2400" dirty="0"/>
              <a:t>position</a:t>
            </a:r>
            <a:r>
              <a:rPr lang="zh-CN" altLang="en-US" sz="2400" dirty="0"/>
              <a:t> </a:t>
            </a:r>
            <a:r>
              <a:rPr lang="en-US" altLang="zh-CN" sz="2400" dirty="0"/>
              <a:t>v</a:t>
            </a:r>
            <a:r>
              <a:rPr lang="en-US" altLang="zh-CN" sz="1600" dirty="0"/>
              <a:t>0</a:t>
            </a:r>
            <a:r>
              <a:rPr lang="en-US" altLang="zh-CN" sz="2400" dirty="0"/>
              <a:t>.</a:t>
            </a:r>
            <a:r>
              <a:rPr lang="zh-CN" altLang="en-US" sz="2400" dirty="0"/>
              <a:t> </a:t>
            </a:r>
            <a:r>
              <a:rPr lang="en-US" altLang="zh-CN" sz="2400" dirty="0"/>
              <a:t>(</a:t>
            </a:r>
            <a:r>
              <a:rPr lang="en-US" sz="2400" dirty="0"/>
              <a:t>on the line</a:t>
            </a:r>
            <a:r>
              <a:rPr lang="zh-CN" altLang="en-US" sz="2400" dirty="0"/>
              <a:t> </a:t>
            </a:r>
            <a:r>
              <a:rPr lang="en-US" altLang="zh-CN" sz="2400" dirty="0"/>
              <a:t>where</a:t>
            </a:r>
            <a:r>
              <a:rPr lang="zh-CN" altLang="en-US" sz="2400" dirty="0"/>
              <a:t> </a:t>
            </a:r>
            <a:r>
              <a:rPr lang="en-US" altLang="zh-CN" sz="2400" dirty="0"/>
              <a:t>v</a:t>
            </a:r>
            <a:r>
              <a:rPr lang="zh-CN" altLang="en-US" sz="2400" dirty="0"/>
              <a:t> </a:t>
            </a:r>
            <a:r>
              <a:rPr lang="en-US" altLang="zh-CN" sz="2400" dirty="0"/>
              <a:t>and</a:t>
            </a:r>
            <a:r>
              <a:rPr lang="zh-CN" altLang="en-US" sz="2400" dirty="0"/>
              <a:t> </a:t>
            </a:r>
            <a:r>
              <a:rPr lang="en-US" altLang="zh-CN" sz="2400" dirty="0" err="1"/>
              <a:t>v</a:t>
            </a:r>
            <a:r>
              <a:rPr lang="en-US" altLang="zh-CN" sz="1600" dirty="0" err="1"/>
              <a:t>c</a:t>
            </a:r>
            <a:r>
              <a:rPr lang="zh-CN" altLang="en-US" sz="2400" dirty="0"/>
              <a:t> </a:t>
            </a:r>
            <a:r>
              <a:rPr lang="en-US" altLang="zh-CN" sz="2400" dirty="0"/>
              <a:t>are</a:t>
            </a:r>
            <a:r>
              <a:rPr lang="zh-CN" altLang="en-US" sz="2400" dirty="0"/>
              <a:t>  </a:t>
            </a:r>
            <a:r>
              <a:rPr lang="en-US" altLang="zh-CN" sz="2400" dirty="0"/>
              <a:t>located)</a:t>
            </a:r>
          </a:p>
          <a:p>
            <a:pPr marL="457200" indent="-457200">
              <a:lnSpc>
                <a:spcPct val="150000"/>
              </a:lnSpc>
              <a:buFont typeface="+mj-lt"/>
              <a:buAutoNum type="arabicPeriod"/>
            </a:pPr>
            <a:r>
              <a:rPr lang="en-US" altLang="zh-CN" sz="2400" b="1" dirty="0"/>
              <a:t>Repeat</a:t>
            </a:r>
            <a:r>
              <a:rPr lang="zh-CN" altLang="en-US" sz="2400" b="1" dirty="0"/>
              <a:t> </a:t>
            </a:r>
            <a:r>
              <a:rPr lang="en-US" altLang="zh-CN" sz="2400" b="1" dirty="0"/>
              <a:t>Step</a:t>
            </a:r>
            <a:r>
              <a:rPr lang="zh-CN" altLang="en-US" sz="2400" b="1" dirty="0"/>
              <a:t> </a:t>
            </a:r>
            <a:r>
              <a:rPr lang="en-US" altLang="zh-CN" sz="2400" b="1" dirty="0"/>
              <a:t>2</a:t>
            </a:r>
            <a:r>
              <a:rPr lang="zh-CN" altLang="en-US" sz="2400" b="1" dirty="0"/>
              <a:t> </a:t>
            </a:r>
            <a:r>
              <a:rPr lang="en-US" altLang="zh-CN" sz="2400" b="1" dirty="0"/>
              <a:t>until</a:t>
            </a:r>
            <a:r>
              <a:rPr lang="zh-CN" altLang="en-US" sz="2400" b="1" dirty="0"/>
              <a:t> </a:t>
            </a:r>
            <a:r>
              <a:rPr lang="en-US" altLang="zh-CN" sz="2400" b="1" dirty="0"/>
              <a:t>converge</a:t>
            </a:r>
          </a:p>
          <a:p>
            <a:pPr lvl="1">
              <a:lnSpc>
                <a:spcPct val="150000"/>
              </a:lnSpc>
            </a:pPr>
            <a:r>
              <a:rPr lang="en-US" altLang="zh-CN" sz="2400" dirty="0"/>
              <a:t>(usually</a:t>
            </a:r>
            <a:r>
              <a:rPr lang="zh-CN" altLang="en-US" sz="2400" dirty="0"/>
              <a:t> </a:t>
            </a:r>
            <a:r>
              <a:rPr lang="en-US" altLang="zh-CN" sz="2400" dirty="0"/>
              <a:t>need</a:t>
            </a:r>
            <a:r>
              <a:rPr lang="zh-CN" altLang="en-US" sz="2400" dirty="0"/>
              <a:t> </a:t>
            </a:r>
            <a:r>
              <a:rPr lang="en-US" altLang="zh-CN" sz="2400" dirty="0"/>
              <a:t>2</a:t>
            </a:r>
            <a:r>
              <a:rPr lang="zh-CN" altLang="en-US" sz="2400" dirty="0"/>
              <a:t> </a:t>
            </a:r>
            <a:r>
              <a:rPr lang="en-US" altLang="zh-CN" sz="2400" dirty="0"/>
              <a:t>to</a:t>
            </a:r>
            <a:r>
              <a:rPr lang="zh-CN" altLang="en-US" sz="2400" dirty="0"/>
              <a:t> </a:t>
            </a:r>
            <a:r>
              <a:rPr lang="en-US" altLang="zh-CN" sz="2400" dirty="0"/>
              <a:t>3</a:t>
            </a:r>
            <a:r>
              <a:rPr lang="zh-CN" altLang="en-US" sz="2400" dirty="0"/>
              <a:t> </a:t>
            </a:r>
            <a:r>
              <a:rPr lang="en-US" altLang="zh-CN" sz="2400" dirty="0"/>
              <a:t>cycles)</a:t>
            </a:r>
            <a:endParaRPr lang="en-US" sz="2400" dirty="0"/>
          </a:p>
        </p:txBody>
      </p:sp>
    </p:spTree>
    <p:extLst>
      <p:ext uri="{BB962C8B-B14F-4D97-AF65-F5344CB8AC3E}">
        <p14:creationId xmlns:p14="http://schemas.microsoft.com/office/powerpoint/2010/main" val="90363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4" name="Straight Connector 273">
            <a:extLst>
              <a:ext uri="{FF2B5EF4-FFF2-40B4-BE49-F238E27FC236}">
                <a16:creationId xmlns:a16="http://schemas.microsoft.com/office/drawing/2014/main" id="{7767BFDE-4D62-294E-8B49-CABF11315ABC}"/>
              </a:ext>
            </a:extLst>
          </p:cNvPr>
          <p:cNvCxnSpPr>
            <a:cxnSpLocks/>
            <a:stCxn id="309" idx="6"/>
            <a:endCxn id="306" idx="1"/>
          </p:cNvCxnSpPr>
          <p:nvPr/>
        </p:nvCxnSpPr>
        <p:spPr>
          <a:xfrm>
            <a:off x="6461760" y="1019137"/>
            <a:ext cx="4450518" cy="1772734"/>
          </a:xfrm>
          <a:prstGeom prst="line">
            <a:avLst/>
          </a:prstGeom>
          <a:ln w="50800">
            <a:solidFill>
              <a:schemeClr val="tx1"/>
            </a:solidFill>
          </a:ln>
        </p:spPr>
        <p:style>
          <a:lnRef idx="3">
            <a:schemeClr val="dk1"/>
          </a:lnRef>
          <a:fillRef idx="0">
            <a:schemeClr val="dk1"/>
          </a:fillRef>
          <a:effectRef idx="2">
            <a:schemeClr val="dk1"/>
          </a:effectRef>
          <a:fontRef idx="minor">
            <a:schemeClr val="tx1"/>
          </a:fontRef>
        </p:style>
      </p:cxnSp>
      <p:cxnSp>
        <p:nvCxnSpPr>
          <p:cNvPr id="275" name="Straight Connector 274">
            <a:extLst>
              <a:ext uri="{FF2B5EF4-FFF2-40B4-BE49-F238E27FC236}">
                <a16:creationId xmlns:a16="http://schemas.microsoft.com/office/drawing/2014/main" id="{2CD608B4-C8B6-AC43-B9BE-05154FC96EFE}"/>
              </a:ext>
            </a:extLst>
          </p:cNvPr>
          <p:cNvCxnSpPr>
            <a:cxnSpLocks/>
            <a:stCxn id="309" idx="5"/>
            <a:endCxn id="308" idx="1"/>
          </p:cNvCxnSpPr>
          <p:nvPr/>
        </p:nvCxnSpPr>
        <p:spPr>
          <a:xfrm>
            <a:off x="6408196" y="1148453"/>
            <a:ext cx="2057095" cy="1581946"/>
          </a:xfrm>
          <a:prstGeom prst="line">
            <a:avLst/>
          </a:prstGeom>
          <a:ln w="50800">
            <a:solidFill>
              <a:schemeClr val="tx1"/>
            </a:solidFill>
          </a:ln>
        </p:spPr>
        <p:style>
          <a:lnRef idx="3">
            <a:schemeClr val="dk1"/>
          </a:lnRef>
          <a:fillRef idx="0">
            <a:schemeClr val="dk1"/>
          </a:fillRef>
          <a:effectRef idx="2">
            <a:schemeClr val="dk1"/>
          </a:effectRef>
          <a:fontRef idx="minor">
            <a:schemeClr val="tx1"/>
          </a:fontRef>
        </p:style>
      </p:cxnSp>
      <p:cxnSp>
        <p:nvCxnSpPr>
          <p:cNvPr id="285" name="Straight Connector 284">
            <a:extLst>
              <a:ext uri="{FF2B5EF4-FFF2-40B4-BE49-F238E27FC236}">
                <a16:creationId xmlns:a16="http://schemas.microsoft.com/office/drawing/2014/main" id="{2403D64E-EFA7-014A-BEC6-6669AEE22A4A}"/>
              </a:ext>
            </a:extLst>
          </p:cNvPr>
          <p:cNvCxnSpPr>
            <a:cxnSpLocks/>
            <a:stCxn id="308" idx="6"/>
            <a:endCxn id="306" idx="2"/>
          </p:cNvCxnSpPr>
          <p:nvPr/>
        </p:nvCxnSpPr>
        <p:spPr>
          <a:xfrm>
            <a:off x="8777487" y="2859715"/>
            <a:ext cx="2081227" cy="61472"/>
          </a:xfrm>
          <a:prstGeom prst="line">
            <a:avLst/>
          </a:prstGeom>
          <a:ln w="50800">
            <a:solidFill>
              <a:schemeClr val="tx1"/>
            </a:solidFill>
          </a:ln>
        </p:spPr>
        <p:style>
          <a:lnRef idx="3">
            <a:schemeClr val="dk1"/>
          </a:lnRef>
          <a:fillRef idx="0">
            <a:schemeClr val="dk1"/>
          </a:fillRef>
          <a:effectRef idx="2">
            <a:schemeClr val="dk1"/>
          </a:effectRef>
          <a:fontRef idx="minor">
            <a:schemeClr val="tx1"/>
          </a:fontRef>
        </p:style>
      </p:cxnSp>
      <p:cxnSp>
        <p:nvCxnSpPr>
          <p:cNvPr id="290" name="Straight Connector 289">
            <a:extLst>
              <a:ext uri="{FF2B5EF4-FFF2-40B4-BE49-F238E27FC236}">
                <a16:creationId xmlns:a16="http://schemas.microsoft.com/office/drawing/2014/main" id="{BA44E9A0-EC9E-164E-B838-59BCBB907FF1}"/>
              </a:ext>
            </a:extLst>
          </p:cNvPr>
          <p:cNvCxnSpPr>
            <a:cxnSpLocks/>
            <a:stCxn id="310" idx="7"/>
            <a:endCxn id="306" idx="4"/>
          </p:cNvCxnSpPr>
          <p:nvPr/>
        </p:nvCxnSpPr>
        <p:spPr>
          <a:xfrm flipV="1">
            <a:off x="9561838" y="3104067"/>
            <a:ext cx="1479756" cy="2333522"/>
          </a:xfrm>
          <a:prstGeom prst="line">
            <a:avLst/>
          </a:prstGeom>
          <a:ln w="50800">
            <a:solidFill>
              <a:schemeClr val="tx1"/>
            </a:solidFill>
          </a:ln>
        </p:spPr>
        <p:style>
          <a:lnRef idx="3">
            <a:schemeClr val="dk1"/>
          </a:lnRef>
          <a:fillRef idx="0">
            <a:schemeClr val="dk1"/>
          </a:fillRef>
          <a:effectRef idx="2">
            <a:schemeClr val="dk1"/>
          </a:effectRef>
          <a:fontRef idx="minor">
            <a:schemeClr val="tx1"/>
          </a:fontRef>
        </p:style>
      </p:cxnSp>
      <p:cxnSp>
        <p:nvCxnSpPr>
          <p:cNvPr id="293" name="Straight Connector 292">
            <a:extLst>
              <a:ext uri="{FF2B5EF4-FFF2-40B4-BE49-F238E27FC236}">
                <a16:creationId xmlns:a16="http://schemas.microsoft.com/office/drawing/2014/main" id="{DF891E33-F9B6-9E47-86DA-83D2110A4E71}"/>
              </a:ext>
            </a:extLst>
          </p:cNvPr>
          <p:cNvCxnSpPr>
            <a:cxnSpLocks/>
            <a:stCxn id="307" idx="0"/>
            <a:endCxn id="306" idx="4"/>
          </p:cNvCxnSpPr>
          <p:nvPr/>
        </p:nvCxnSpPr>
        <p:spPr>
          <a:xfrm flipH="1" flipV="1">
            <a:off x="11041594" y="3104067"/>
            <a:ext cx="249034" cy="1208462"/>
          </a:xfrm>
          <a:prstGeom prst="line">
            <a:avLst/>
          </a:prstGeom>
          <a:ln w="50800">
            <a:solidFill>
              <a:schemeClr val="tx1"/>
            </a:solidFill>
          </a:ln>
        </p:spPr>
        <p:style>
          <a:lnRef idx="3">
            <a:schemeClr val="dk1"/>
          </a:lnRef>
          <a:fillRef idx="0">
            <a:schemeClr val="dk1"/>
          </a:fillRef>
          <a:effectRef idx="2">
            <a:schemeClr val="dk1"/>
          </a:effectRef>
          <a:fontRef idx="minor">
            <a:schemeClr val="tx1"/>
          </a:fontRef>
        </p:style>
      </p:cxnSp>
      <p:cxnSp>
        <p:nvCxnSpPr>
          <p:cNvPr id="297" name="Straight Connector 296">
            <a:extLst>
              <a:ext uri="{FF2B5EF4-FFF2-40B4-BE49-F238E27FC236}">
                <a16:creationId xmlns:a16="http://schemas.microsoft.com/office/drawing/2014/main" id="{D66DDF02-4098-324B-8344-D4AB471C8469}"/>
              </a:ext>
            </a:extLst>
          </p:cNvPr>
          <p:cNvCxnSpPr>
            <a:cxnSpLocks/>
            <a:stCxn id="310" idx="7"/>
            <a:endCxn id="307" idx="3"/>
          </p:cNvCxnSpPr>
          <p:nvPr/>
        </p:nvCxnSpPr>
        <p:spPr>
          <a:xfrm flipV="1">
            <a:off x="9561838" y="4624725"/>
            <a:ext cx="1599474" cy="812864"/>
          </a:xfrm>
          <a:prstGeom prst="line">
            <a:avLst/>
          </a:prstGeom>
          <a:ln w="50800">
            <a:solidFill>
              <a:schemeClr val="tx1"/>
            </a:solidFill>
          </a:ln>
        </p:spPr>
        <p:style>
          <a:lnRef idx="3">
            <a:schemeClr val="dk1"/>
          </a:lnRef>
          <a:fillRef idx="0">
            <a:schemeClr val="dk1"/>
          </a:fillRef>
          <a:effectRef idx="2">
            <a:schemeClr val="dk1"/>
          </a:effectRef>
          <a:fontRef idx="minor">
            <a:schemeClr val="tx1"/>
          </a:fontRef>
        </p:style>
      </p:cxnSp>
      <p:cxnSp>
        <p:nvCxnSpPr>
          <p:cNvPr id="299" name="Straight Connector 298">
            <a:extLst>
              <a:ext uri="{FF2B5EF4-FFF2-40B4-BE49-F238E27FC236}">
                <a16:creationId xmlns:a16="http://schemas.microsoft.com/office/drawing/2014/main" id="{E4F1CA40-3E2D-BB4A-A95C-A23802F23F56}"/>
              </a:ext>
            </a:extLst>
          </p:cNvPr>
          <p:cNvCxnSpPr>
            <a:cxnSpLocks/>
            <a:stCxn id="308" idx="4"/>
            <a:endCxn id="310" idx="0"/>
          </p:cNvCxnSpPr>
          <p:nvPr/>
        </p:nvCxnSpPr>
        <p:spPr>
          <a:xfrm>
            <a:off x="8594607" y="3042595"/>
            <a:ext cx="837915" cy="2341430"/>
          </a:xfrm>
          <a:prstGeom prst="line">
            <a:avLst/>
          </a:prstGeom>
          <a:ln w="50800">
            <a:solidFill>
              <a:schemeClr val="tx1"/>
            </a:solidFill>
          </a:ln>
        </p:spPr>
        <p:style>
          <a:lnRef idx="3">
            <a:schemeClr val="dk1"/>
          </a:lnRef>
          <a:fillRef idx="0">
            <a:schemeClr val="dk1"/>
          </a:fillRef>
          <a:effectRef idx="2">
            <a:schemeClr val="dk1"/>
          </a:effectRef>
          <a:fontRef idx="minor">
            <a:schemeClr val="tx1"/>
          </a:fontRef>
        </p:style>
      </p:cxnSp>
      <p:cxnSp>
        <p:nvCxnSpPr>
          <p:cNvPr id="302" name="Straight Connector 301">
            <a:extLst>
              <a:ext uri="{FF2B5EF4-FFF2-40B4-BE49-F238E27FC236}">
                <a16:creationId xmlns:a16="http://schemas.microsoft.com/office/drawing/2014/main" id="{47049745-D9C6-E74B-BC76-4D6CC78DFE1F}"/>
              </a:ext>
            </a:extLst>
          </p:cNvPr>
          <p:cNvCxnSpPr>
            <a:cxnSpLocks/>
            <a:stCxn id="309" idx="4"/>
            <a:endCxn id="310" idx="1"/>
          </p:cNvCxnSpPr>
          <p:nvPr/>
        </p:nvCxnSpPr>
        <p:spPr>
          <a:xfrm>
            <a:off x="6278880" y="1202017"/>
            <a:ext cx="3024326" cy="4235572"/>
          </a:xfrm>
          <a:prstGeom prst="line">
            <a:avLst/>
          </a:prstGeom>
          <a:ln w="50800">
            <a:solidFill>
              <a:schemeClr val="tx1"/>
            </a:solidFill>
          </a:ln>
        </p:spPr>
        <p:style>
          <a:lnRef idx="3">
            <a:schemeClr val="dk1"/>
          </a:lnRef>
          <a:fillRef idx="0">
            <a:schemeClr val="dk1"/>
          </a:fillRef>
          <a:effectRef idx="2">
            <a:schemeClr val="dk1"/>
          </a:effectRef>
          <a:fontRef idx="minor">
            <a:schemeClr val="tx1"/>
          </a:fontRef>
        </p:style>
      </p:cxnSp>
      <p:sp>
        <p:nvSpPr>
          <p:cNvPr id="306" name="Oval 305">
            <a:extLst>
              <a:ext uri="{FF2B5EF4-FFF2-40B4-BE49-F238E27FC236}">
                <a16:creationId xmlns:a16="http://schemas.microsoft.com/office/drawing/2014/main" id="{26AF1E46-D899-5D45-8DAC-F7927A940DE7}"/>
              </a:ext>
            </a:extLst>
          </p:cNvPr>
          <p:cNvSpPr/>
          <p:nvPr/>
        </p:nvSpPr>
        <p:spPr>
          <a:xfrm>
            <a:off x="10858714" y="2738307"/>
            <a:ext cx="365760" cy="365760"/>
          </a:xfrm>
          <a:prstGeom prst="ellipse">
            <a:avLst/>
          </a:prstGeom>
          <a:solidFill>
            <a:srgbClr val="62812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7" name="Oval 306">
            <a:extLst>
              <a:ext uri="{FF2B5EF4-FFF2-40B4-BE49-F238E27FC236}">
                <a16:creationId xmlns:a16="http://schemas.microsoft.com/office/drawing/2014/main" id="{83F916E8-6FDA-884D-BB78-56CC3DBBC3E2}"/>
              </a:ext>
            </a:extLst>
          </p:cNvPr>
          <p:cNvSpPr/>
          <p:nvPr/>
        </p:nvSpPr>
        <p:spPr>
          <a:xfrm>
            <a:off x="11107748" y="4312529"/>
            <a:ext cx="365760" cy="365760"/>
          </a:xfrm>
          <a:prstGeom prst="ellipse">
            <a:avLst/>
          </a:prstGeom>
          <a:solidFill>
            <a:srgbClr val="14011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 name="Oval 307">
            <a:extLst>
              <a:ext uri="{FF2B5EF4-FFF2-40B4-BE49-F238E27FC236}">
                <a16:creationId xmlns:a16="http://schemas.microsoft.com/office/drawing/2014/main" id="{FD6E7602-1E4C-AF4C-83EB-E8A8E0B8951E}"/>
              </a:ext>
            </a:extLst>
          </p:cNvPr>
          <p:cNvSpPr/>
          <p:nvPr/>
        </p:nvSpPr>
        <p:spPr>
          <a:xfrm>
            <a:off x="8411727" y="2676835"/>
            <a:ext cx="365760" cy="365760"/>
          </a:xfrm>
          <a:prstGeom prst="ellipse">
            <a:avLst/>
          </a:prstGeom>
          <a:solidFill>
            <a:srgbClr val="EF9B4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9" name="Oval 308">
            <a:extLst>
              <a:ext uri="{FF2B5EF4-FFF2-40B4-BE49-F238E27FC236}">
                <a16:creationId xmlns:a16="http://schemas.microsoft.com/office/drawing/2014/main" id="{B49837BC-2B1A-4947-A075-01E7C2F46D62}"/>
              </a:ext>
            </a:extLst>
          </p:cNvPr>
          <p:cNvSpPr/>
          <p:nvPr/>
        </p:nvSpPr>
        <p:spPr>
          <a:xfrm>
            <a:off x="6096000" y="836257"/>
            <a:ext cx="365760" cy="365760"/>
          </a:xfrm>
          <a:prstGeom prst="ellipse">
            <a:avLst/>
          </a:prstGeom>
          <a:solidFill>
            <a:srgbClr val="FFF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0" name="Oval 309">
            <a:extLst>
              <a:ext uri="{FF2B5EF4-FFF2-40B4-BE49-F238E27FC236}">
                <a16:creationId xmlns:a16="http://schemas.microsoft.com/office/drawing/2014/main" id="{3C97FB41-CCCD-264D-917F-209EF261B0BF}"/>
              </a:ext>
            </a:extLst>
          </p:cNvPr>
          <p:cNvSpPr/>
          <p:nvPr/>
        </p:nvSpPr>
        <p:spPr>
          <a:xfrm>
            <a:off x="9249642" y="5384025"/>
            <a:ext cx="365760" cy="365760"/>
          </a:xfrm>
          <a:prstGeom prst="ellipse">
            <a:avLst/>
          </a:prstGeom>
          <a:solidFill>
            <a:srgbClr val="B9312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27" name="Straight Connector 326">
            <a:extLst>
              <a:ext uri="{FF2B5EF4-FFF2-40B4-BE49-F238E27FC236}">
                <a16:creationId xmlns:a16="http://schemas.microsoft.com/office/drawing/2014/main" id="{C4590548-ADC8-074C-902D-285F9B99D362}"/>
              </a:ext>
            </a:extLst>
          </p:cNvPr>
          <p:cNvCxnSpPr>
            <a:cxnSpLocks/>
            <a:stCxn id="309" idx="5"/>
            <a:endCxn id="307" idx="1"/>
          </p:cNvCxnSpPr>
          <p:nvPr/>
        </p:nvCxnSpPr>
        <p:spPr>
          <a:xfrm>
            <a:off x="6408196" y="1148453"/>
            <a:ext cx="4753116" cy="3217640"/>
          </a:xfrm>
          <a:prstGeom prst="line">
            <a:avLst/>
          </a:prstGeom>
          <a:ln w="50800">
            <a:solidFill>
              <a:schemeClr val="tx1"/>
            </a:solidFill>
          </a:ln>
        </p:spPr>
        <p:style>
          <a:lnRef idx="3">
            <a:schemeClr val="dk1"/>
          </a:lnRef>
          <a:fillRef idx="0">
            <a:schemeClr val="dk1"/>
          </a:fillRef>
          <a:effectRef idx="2">
            <a:schemeClr val="dk1"/>
          </a:effectRef>
          <a:fontRef idx="minor">
            <a:schemeClr val="tx1"/>
          </a:fontRef>
        </p:style>
      </p:cxnSp>
      <p:sp>
        <p:nvSpPr>
          <p:cNvPr id="337" name="Oval 336">
            <a:extLst>
              <a:ext uri="{FF2B5EF4-FFF2-40B4-BE49-F238E27FC236}">
                <a16:creationId xmlns:a16="http://schemas.microsoft.com/office/drawing/2014/main" id="{4248D015-95E3-A04B-8694-C8E2DC3E364F}"/>
              </a:ext>
            </a:extLst>
          </p:cNvPr>
          <p:cNvSpPr/>
          <p:nvPr/>
        </p:nvSpPr>
        <p:spPr>
          <a:xfrm>
            <a:off x="7236094" y="1679107"/>
            <a:ext cx="137160" cy="137160"/>
          </a:xfrm>
          <a:prstGeom prst="ellipse">
            <a:avLst/>
          </a:prstGeom>
          <a:solidFill>
            <a:srgbClr val="F8DB98"/>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0" name="Oval 339">
            <a:extLst>
              <a:ext uri="{FF2B5EF4-FFF2-40B4-BE49-F238E27FC236}">
                <a16:creationId xmlns:a16="http://schemas.microsoft.com/office/drawing/2014/main" id="{9AABF723-A5D3-2241-BCA4-0FE4F94CBCB5}"/>
              </a:ext>
            </a:extLst>
          </p:cNvPr>
          <p:cNvSpPr/>
          <p:nvPr/>
        </p:nvSpPr>
        <p:spPr>
          <a:xfrm>
            <a:off x="7128409" y="1979035"/>
            <a:ext cx="137160" cy="137160"/>
          </a:xfrm>
          <a:prstGeom prst="ellipse">
            <a:avLst/>
          </a:prstGeom>
          <a:solidFill>
            <a:srgbClr val="F3C6B8"/>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1" name="Oval 340">
            <a:extLst>
              <a:ext uri="{FF2B5EF4-FFF2-40B4-BE49-F238E27FC236}">
                <a16:creationId xmlns:a16="http://schemas.microsoft.com/office/drawing/2014/main" id="{CEB93198-E06B-BC45-BE09-DD462FC85920}"/>
              </a:ext>
            </a:extLst>
          </p:cNvPr>
          <p:cNvSpPr/>
          <p:nvPr/>
        </p:nvSpPr>
        <p:spPr>
          <a:xfrm>
            <a:off x="7345963" y="2411059"/>
            <a:ext cx="137160" cy="137160"/>
          </a:xfrm>
          <a:prstGeom prst="ellipse">
            <a:avLst/>
          </a:prstGeom>
          <a:solidFill>
            <a:srgbClr val="E9A8A5"/>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2" name="Oval 341">
            <a:extLst>
              <a:ext uri="{FF2B5EF4-FFF2-40B4-BE49-F238E27FC236}">
                <a16:creationId xmlns:a16="http://schemas.microsoft.com/office/drawing/2014/main" id="{7A13317C-9403-A84C-B850-3AD56A86ED32}"/>
              </a:ext>
            </a:extLst>
          </p:cNvPr>
          <p:cNvSpPr/>
          <p:nvPr/>
        </p:nvSpPr>
        <p:spPr>
          <a:xfrm>
            <a:off x="7646182" y="2525677"/>
            <a:ext cx="137160" cy="137160"/>
          </a:xfrm>
          <a:prstGeom prst="ellipse">
            <a:avLst/>
          </a:prstGeom>
          <a:solidFill>
            <a:srgbClr val="DFABA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3" name="Oval 342">
            <a:extLst>
              <a:ext uri="{FF2B5EF4-FFF2-40B4-BE49-F238E27FC236}">
                <a16:creationId xmlns:a16="http://schemas.microsoft.com/office/drawing/2014/main" id="{2BD19431-79F6-9D4F-A117-9783414EDE3D}"/>
              </a:ext>
            </a:extLst>
          </p:cNvPr>
          <p:cNvSpPr/>
          <p:nvPr/>
        </p:nvSpPr>
        <p:spPr>
          <a:xfrm>
            <a:off x="7414543" y="1959780"/>
            <a:ext cx="137160" cy="137160"/>
          </a:xfrm>
          <a:prstGeom prst="ellipse">
            <a:avLst/>
          </a:prstGeom>
          <a:solidFill>
            <a:srgbClr val="FADB4F"/>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4" name="Oval 343">
            <a:extLst>
              <a:ext uri="{FF2B5EF4-FFF2-40B4-BE49-F238E27FC236}">
                <a16:creationId xmlns:a16="http://schemas.microsoft.com/office/drawing/2014/main" id="{0CAF23F7-E72C-5C44-98C8-04E643E0F0A8}"/>
              </a:ext>
            </a:extLst>
          </p:cNvPr>
          <p:cNvSpPr/>
          <p:nvPr/>
        </p:nvSpPr>
        <p:spPr>
          <a:xfrm>
            <a:off x="7790985" y="2151377"/>
            <a:ext cx="137160" cy="137160"/>
          </a:xfrm>
          <a:prstGeom prst="ellipse">
            <a:avLst/>
          </a:prstGeom>
          <a:solidFill>
            <a:srgbClr val="FADB4F"/>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5" name="Oval 344">
            <a:extLst>
              <a:ext uri="{FF2B5EF4-FFF2-40B4-BE49-F238E27FC236}">
                <a16:creationId xmlns:a16="http://schemas.microsoft.com/office/drawing/2014/main" id="{756DF5DE-5BBA-A54A-B25C-5E1CD45AC65A}"/>
              </a:ext>
            </a:extLst>
          </p:cNvPr>
          <p:cNvSpPr/>
          <p:nvPr/>
        </p:nvSpPr>
        <p:spPr>
          <a:xfrm>
            <a:off x="9975008" y="4297680"/>
            <a:ext cx="137160" cy="137160"/>
          </a:xfrm>
          <a:prstGeom prst="ellipse">
            <a:avLst/>
          </a:prstGeom>
          <a:solidFill>
            <a:srgbClr val="8F5027"/>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6" name="Oval 345">
            <a:extLst>
              <a:ext uri="{FF2B5EF4-FFF2-40B4-BE49-F238E27FC236}">
                <a16:creationId xmlns:a16="http://schemas.microsoft.com/office/drawing/2014/main" id="{3AE5C11C-B5DF-0040-A5BC-0E07450A2850}"/>
              </a:ext>
            </a:extLst>
          </p:cNvPr>
          <p:cNvSpPr/>
          <p:nvPr/>
        </p:nvSpPr>
        <p:spPr>
          <a:xfrm>
            <a:off x="8631310" y="3204866"/>
            <a:ext cx="137160" cy="137160"/>
          </a:xfrm>
          <a:prstGeom prst="ellipse">
            <a:avLst/>
          </a:prstGeom>
          <a:solidFill>
            <a:srgbClr val="F0AC54"/>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7" name="Oval 346">
            <a:extLst>
              <a:ext uri="{FF2B5EF4-FFF2-40B4-BE49-F238E27FC236}">
                <a16:creationId xmlns:a16="http://schemas.microsoft.com/office/drawing/2014/main" id="{A5296C9A-2A22-D64D-AC87-D8C192853DFF}"/>
              </a:ext>
            </a:extLst>
          </p:cNvPr>
          <p:cNvSpPr/>
          <p:nvPr/>
        </p:nvSpPr>
        <p:spPr>
          <a:xfrm>
            <a:off x="8519114" y="3618762"/>
            <a:ext cx="137160" cy="137160"/>
          </a:xfrm>
          <a:prstGeom prst="ellipse">
            <a:avLst/>
          </a:prstGeom>
          <a:solidFill>
            <a:srgbClr val="CB7D7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8" name="Oval 347">
            <a:extLst>
              <a:ext uri="{FF2B5EF4-FFF2-40B4-BE49-F238E27FC236}">
                <a16:creationId xmlns:a16="http://schemas.microsoft.com/office/drawing/2014/main" id="{44CD6013-72A1-B44E-86A5-14D6431EC094}"/>
              </a:ext>
            </a:extLst>
          </p:cNvPr>
          <p:cNvSpPr/>
          <p:nvPr/>
        </p:nvSpPr>
        <p:spPr>
          <a:xfrm>
            <a:off x="7790985" y="2957906"/>
            <a:ext cx="137160" cy="137160"/>
          </a:xfrm>
          <a:prstGeom prst="ellipse">
            <a:avLst/>
          </a:prstGeom>
          <a:solidFill>
            <a:srgbClr val="E0978B"/>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9" name="Oval 348">
            <a:extLst>
              <a:ext uri="{FF2B5EF4-FFF2-40B4-BE49-F238E27FC236}">
                <a16:creationId xmlns:a16="http://schemas.microsoft.com/office/drawing/2014/main" id="{17B96692-1700-3245-AB17-3AE34A0F41C6}"/>
              </a:ext>
            </a:extLst>
          </p:cNvPr>
          <p:cNvSpPr/>
          <p:nvPr/>
        </p:nvSpPr>
        <p:spPr>
          <a:xfrm>
            <a:off x="9176254" y="4276201"/>
            <a:ext cx="137160" cy="137160"/>
          </a:xfrm>
          <a:prstGeom prst="ellipse">
            <a:avLst/>
          </a:prstGeom>
          <a:solidFill>
            <a:srgbClr val="B5674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1" name="Oval 350">
            <a:extLst>
              <a:ext uri="{FF2B5EF4-FFF2-40B4-BE49-F238E27FC236}">
                <a16:creationId xmlns:a16="http://schemas.microsoft.com/office/drawing/2014/main" id="{72E86A6E-9A00-FF42-82D7-0EBE6AC30680}"/>
              </a:ext>
            </a:extLst>
          </p:cNvPr>
          <p:cNvSpPr/>
          <p:nvPr/>
        </p:nvSpPr>
        <p:spPr>
          <a:xfrm>
            <a:off x="8512493" y="4227020"/>
            <a:ext cx="137160" cy="137160"/>
          </a:xfrm>
          <a:prstGeom prst="ellipse">
            <a:avLst/>
          </a:prstGeom>
          <a:solidFill>
            <a:srgbClr val="D74B48"/>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2" name="Oval 351">
            <a:extLst>
              <a:ext uri="{FF2B5EF4-FFF2-40B4-BE49-F238E27FC236}">
                <a16:creationId xmlns:a16="http://schemas.microsoft.com/office/drawing/2014/main" id="{A7AF2E4E-D289-F44D-8BC6-85A0615E6178}"/>
              </a:ext>
            </a:extLst>
          </p:cNvPr>
          <p:cNvSpPr/>
          <p:nvPr/>
        </p:nvSpPr>
        <p:spPr>
          <a:xfrm>
            <a:off x="6896496" y="1499003"/>
            <a:ext cx="137160" cy="137160"/>
          </a:xfrm>
          <a:prstGeom prst="ellipse">
            <a:avLst/>
          </a:prstGeom>
          <a:solidFill>
            <a:srgbClr val="FBE7C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3" name="Oval 352">
            <a:extLst>
              <a:ext uri="{FF2B5EF4-FFF2-40B4-BE49-F238E27FC236}">
                <a16:creationId xmlns:a16="http://schemas.microsoft.com/office/drawing/2014/main" id="{C01E2D04-824C-0A49-9471-BF75DB5737F0}"/>
              </a:ext>
            </a:extLst>
          </p:cNvPr>
          <p:cNvSpPr/>
          <p:nvPr/>
        </p:nvSpPr>
        <p:spPr>
          <a:xfrm>
            <a:off x="7475500" y="1369864"/>
            <a:ext cx="137160" cy="137160"/>
          </a:xfrm>
          <a:prstGeom prst="ellipse">
            <a:avLst/>
          </a:prstGeom>
          <a:solidFill>
            <a:srgbClr val="D9E3BB"/>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4" name="Oval 353">
            <a:extLst>
              <a:ext uri="{FF2B5EF4-FFF2-40B4-BE49-F238E27FC236}">
                <a16:creationId xmlns:a16="http://schemas.microsoft.com/office/drawing/2014/main" id="{6569651F-5D5A-444E-BEAA-75DD8050464E}"/>
              </a:ext>
            </a:extLst>
          </p:cNvPr>
          <p:cNvSpPr/>
          <p:nvPr/>
        </p:nvSpPr>
        <p:spPr>
          <a:xfrm>
            <a:off x="7902956" y="1693341"/>
            <a:ext cx="137160" cy="137160"/>
          </a:xfrm>
          <a:prstGeom prst="ellipse">
            <a:avLst/>
          </a:prstGeom>
          <a:solidFill>
            <a:srgbClr val="DBE3A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5" name="Oval 354">
            <a:extLst>
              <a:ext uri="{FF2B5EF4-FFF2-40B4-BE49-F238E27FC236}">
                <a16:creationId xmlns:a16="http://schemas.microsoft.com/office/drawing/2014/main" id="{CA4E1A12-4583-5F45-AFFA-24FDCB7BAACF}"/>
              </a:ext>
            </a:extLst>
          </p:cNvPr>
          <p:cNvSpPr/>
          <p:nvPr/>
        </p:nvSpPr>
        <p:spPr>
          <a:xfrm>
            <a:off x="8154416" y="1620030"/>
            <a:ext cx="137160" cy="137160"/>
          </a:xfrm>
          <a:prstGeom prst="ellipse">
            <a:avLst/>
          </a:prstGeom>
          <a:solidFill>
            <a:srgbClr val="C9D7A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6" name="Oval 355">
            <a:extLst>
              <a:ext uri="{FF2B5EF4-FFF2-40B4-BE49-F238E27FC236}">
                <a16:creationId xmlns:a16="http://schemas.microsoft.com/office/drawing/2014/main" id="{9B3C9201-9320-FC4E-B4BE-C9DC4EF549CE}"/>
              </a:ext>
            </a:extLst>
          </p:cNvPr>
          <p:cNvSpPr/>
          <p:nvPr/>
        </p:nvSpPr>
        <p:spPr>
          <a:xfrm>
            <a:off x="9651109" y="4228933"/>
            <a:ext cx="137160" cy="137160"/>
          </a:xfrm>
          <a:prstGeom prst="ellipse">
            <a:avLst/>
          </a:prstGeom>
          <a:solidFill>
            <a:srgbClr val="A04F2F"/>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7" name="Oval 356">
            <a:extLst>
              <a:ext uri="{FF2B5EF4-FFF2-40B4-BE49-F238E27FC236}">
                <a16:creationId xmlns:a16="http://schemas.microsoft.com/office/drawing/2014/main" id="{48446AA8-823E-3C4B-A22A-09C57A8D3B9D}"/>
              </a:ext>
            </a:extLst>
          </p:cNvPr>
          <p:cNvSpPr/>
          <p:nvPr/>
        </p:nvSpPr>
        <p:spPr>
          <a:xfrm>
            <a:off x="8398526" y="1753501"/>
            <a:ext cx="137160" cy="137160"/>
          </a:xfrm>
          <a:prstGeom prst="ellipse">
            <a:avLst/>
          </a:prstGeom>
          <a:solidFill>
            <a:srgbClr val="B5C88D"/>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8" name="Oval 357">
            <a:extLst>
              <a:ext uri="{FF2B5EF4-FFF2-40B4-BE49-F238E27FC236}">
                <a16:creationId xmlns:a16="http://schemas.microsoft.com/office/drawing/2014/main" id="{B15EC582-D9CB-1646-ACE1-E266BD6AA751}"/>
              </a:ext>
            </a:extLst>
          </p:cNvPr>
          <p:cNvSpPr/>
          <p:nvPr/>
        </p:nvSpPr>
        <p:spPr>
          <a:xfrm>
            <a:off x="8566498" y="1979035"/>
            <a:ext cx="137160" cy="137160"/>
          </a:xfrm>
          <a:prstGeom prst="ellipse">
            <a:avLst/>
          </a:prstGeom>
          <a:solidFill>
            <a:srgbClr val="B5C48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9" name="Oval 358">
            <a:extLst>
              <a:ext uri="{FF2B5EF4-FFF2-40B4-BE49-F238E27FC236}">
                <a16:creationId xmlns:a16="http://schemas.microsoft.com/office/drawing/2014/main" id="{4C1924D0-0D35-924A-A15A-2E34BEC4CE80}"/>
              </a:ext>
            </a:extLst>
          </p:cNvPr>
          <p:cNvSpPr/>
          <p:nvPr/>
        </p:nvSpPr>
        <p:spPr>
          <a:xfrm>
            <a:off x="8942462" y="2047298"/>
            <a:ext cx="137160" cy="137160"/>
          </a:xfrm>
          <a:prstGeom prst="ellipse">
            <a:avLst/>
          </a:prstGeom>
          <a:solidFill>
            <a:srgbClr val="A8BC7B"/>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0" name="Oval 359">
            <a:extLst>
              <a:ext uri="{FF2B5EF4-FFF2-40B4-BE49-F238E27FC236}">
                <a16:creationId xmlns:a16="http://schemas.microsoft.com/office/drawing/2014/main" id="{CBEAB45D-B2BC-4C4F-8B18-730B71A83BBD}"/>
              </a:ext>
            </a:extLst>
          </p:cNvPr>
          <p:cNvSpPr/>
          <p:nvPr/>
        </p:nvSpPr>
        <p:spPr>
          <a:xfrm>
            <a:off x="8990233" y="1899965"/>
            <a:ext cx="137160" cy="137160"/>
          </a:xfrm>
          <a:prstGeom prst="ellipse">
            <a:avLst/>
          </a:prstGeom>
          <a:solidFill>
            <a:srgbClr val="A8C67D"/>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1" name="Oval 360">
            <a:extLst>
              <a:ext uri="{FF2B5EF4-FFF2-40B4-BE49-F238E27FC236}">
                <a16:creationId xmlns:a16="http://schemas.microsoft.com/office/drawing/2014/main" id="{D8AB51EF-D68E-F647-B068-38F1B12A2862}"/>
              </a:ext>
            </a:extLst>
          </p:cNvPr>
          <p:cNvSpPr/>
          <p:nvPr/>
        </p:nvSpPr>
        <p:spPr>
          <a:xfrm>
            <a:off x="9074335" y="2284615"/>
            <a:ext cx="137160" cy="137160"/>
          </a:xfrm>
          <a:prstGeom prst="ellipse">
            <a:avLst/>
          </a:prstGeom>
          <a:solidFill>
            <a:srgbClr val="AEBE58"/>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2" name="Oval 361">
            <a:extLst>
              <a:ext uri="{FF2B5EF4-FFF2-40B4-BE49-F238E27FC236}">
                <a16:creationId xmlns:a16="http://schemas.microsoft.com/office/drawing/2014/main" id="{25ABAD25-5593-1D4F-8349-2C5EE424FC19}"/>
              </a:ext>
            </a:extLst>
          </p:cNvPr>
          <p:cNvSpPr/>
          <p:nvPr/>
        </p:nvSpPr>
        <p:spPr>
          <a:xfrm>
            <a:off x="9546822" y="2175960"/>
            <a:ext cx="137160" cy="137160"/>
          </a:xfrm>
          <a:prstGeom prst="ellipse">
            <a:avLst/>
          </a:prstGeom>
          <a:solidFill>
            <a:srgbClr val="A0BA5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3" name="Oval 362">
            <a:extLst>
              <a:ext uri="{FF2B5EF4-FFF2-40B4-BE49-F238E27FC236}">
                <a16:creationId xmlns:a16="http://schemas.microsoft.com/office/drawing/2014/main" id="{06AF7159-618A-5843-B255-C912525F9BFE}"/>
              </a:ext>
            </a:extLst>
          </p:cNvPr>
          <p:cNvSpPr/>
          <p:nvPr/>
        </p:nvSpPr>
        <p:spPr>
          <a:xfrm>
            <a:off x="10318141" y="2733344"/>
            <a:ext cx="137160" cy="137160"/>
          </a:xfrm>
          <a:prstGeom prst="ellipse">
            <a:avLst/>
          </a:prstGeom>
          <a:solidFill>
            <a:srgbClr val="749D35"/>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4" name="Oval 363">
            <a:extLst>
              <a:ext uri="{FF2B5EF4-FFF2-40B4-BE49-F238E27FC236}">
                <a16:creationId xmlns:a16="http://schemas.microsoft.com/office/drawing/2014/main" id="{993DD2BF-6B90-2D4A-AAB7-D0543A1A7D2E}"/>
              </a:ext>
            </a:extLst>
          </p:cNvPr>
          <p:cNvSpPr/>
          <p:nvPr/>
        </p:nvSpPr>
        <p:spPr>
          <a:xfrm>
            <a:off x="9194557" y="3708794"/>
            <a:ext cx="137160" cy="137160"/>
          </a:xfrm>
          <a:prstGeom prst="ellipse">
            <a:avLst/>
          </a:prstGeom>
          <a:solidFill>
            <a:srgbClr val="CE8839"/>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5" name="Oval 364">
            <a:extLst>
              <a:ext uri="{FF2B5EF4-FFF2-40B4-BE49-F238E27FC236}">
                <a16:creationId xmlns:a16="http://schemas.microsoft.com/office/drawing/2014/main" id="{3B12F476-42A2-4A49-B441-251987FDD6E6}"/>
              </a:ext>
            </a:extLst>
          </p:cNvPr>
          <p:cNvSpPr/>
          <p:nvPr/>
        </p:nvSpPr>
        <p:spPr>
          <a:xfrm>
            <a:off x="8244432" y="2977737"/>
            <a:ext cx="137160" cy="137160"/>
          </a:xfrm>
          <a:prstGeom prst="ellipse">
            <a:avLst/>
          </a:prstGeom>
          <a:solidFill>
            <a:srgbClr val="F5B765"/>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6" name="Oval 365">
            <a:extLst>
              <a:ext uri="{FF2B5EF4-FFF2-40B4-BE49-F238E27FC236}">
                <a16:creationId xmlns:a16="http://schemas.microsoft.com/office/drawing/2014/main" id="{1BF158A5-A684-6F48-8335-57672BDF40A7}"/>
              </a:ext>
            </a:extLst>
          </p:cNvPr>
          <p:cNvSpPr/>
          <p:nvPr/>
        </p:nvSpPr>
        <p:spPr>
          <a:xfrm>
            <a:off x="9696920" y="2733344"/>
            <a:ext cx="137160" cy="137160"/>
          </a:xfrm>
          <a:prstGeom prst="ellipse">
            <a:avLst/>
          </a:prstGeom>
          <a:solidFill>
            <a:srgbClr val="96984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7" name="Oval 366">
            <a:extLst>
              <a:ext uri="{FF2B5EF4-FFF2-40B4-BE49-F238E27FC236}">
                <a16:creationId xmlns:a16="http://schemas.microsoft.com/office/drawing/2014/main" id="{8F3EC8B8-C091-2746-9857-329202567CEC}"/>
              </a:ext>
            </a:extLst>
          </p:cNvPr>
          <p:cNvSpPr/>
          <p:nvPr/>
        </p:nvSpPr>
        <p:spPr>
          <a:xfrm>
            <a:off x="8164738" y="3569579"/>
            <a:ext cx="137160" cy="137160"/>
          </a:xfrm>
          <a:prstGeom prst="ellipse">
            <a:avLst/>
          </a:prstGeom>
          <a:solidFill>
            <a:srgbClr val="E3876E"/>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8" name="Oval 367">
            <a:extLst>
              <a:ext uri="{FF2B5EF4-FFF2-40B4-BE49-F238E27FC236}">
                <a16:creationId xmlns:a16="http://schemas.microsoft.com/office/drawing/2014/main" id="{6141740D-49AB-7646-8841-EED0826FB768}"/>
              </a:ext>
            </a:extLst>
          </p:cNvPr>
          <p:cNvSpPr/>
          <p:nvPr/>
        </p:nvSpPr>
        <p:spPr>
          <a:xfrm>
            <a:off x="9506918" y="3517397"/>
            <a:ext cx="137160" cy="137160"/>
          </a:xfrm>
          <a:prstGeom prst="ellipse">
            <a:avLst/>
          </a:prstGeom>
          <a:solidFill>
            <a:srgbClr val="A68449"/>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69" name="Oval 368">
            <a:extLst>
              <a:ext uri="{FF2B5EF4-FFF2-40B4-BE49-F238E27FC236}">
                <a16:creationId xmlns:a16="http://schemas.microsoft.com/office/drawing/2014/main" id="{2BCEFE61-A0AF-084A-88F9-7159F35ECC5E}"/>
              </a:ext>
            </a:extLst>
          </p:cNvPr>
          <p:cNvSpPr/>
          <p:nvPr/>
        </p:nvSpPr>
        <p:spPr>
          <a:xfrm>
            <a:off x="10093703" y="2853215"/>
            <a:ext cx="137160" cy="137160"/>
          </a:xfrm>
          <a:prstGeom prst="ellipse">
            <a:avLst/>
          </a:prstGeom>
          <a:solidFill>
            <a:srgbClr val="859438"/>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0" name="Oval 369">
            <a:extLst>
              <a:ext uri="{FF2B5EF4-FFF2-40B4-BE49-F238E27FC236}">
                <a16:creationId xmlns:a16="http://schemas.microsoft.com/office/drawing/2014/main" id="{F07DD7E5-33F0-3144-A064-153BD13249E6}"/>
              </a:ext>
            </a:extLst>
          </p:cNvPr>
          <p:cNvSpPr/>
          <p:nvPr/>
        </p:nvSpPr>
        <p:spPr>
          <a:xfrm>
            <a:off x="10442914" y="3090636"/>
            <a:ext cx="137160" cy="137160"/>
          </a:xfrm>
          <a:prstGeom prst="ellipse">
            <a:avLst/>
          </a:prstGeom>
          <a:solidFill>
            <a:srgbClr val="76863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1" name="Oval 370">
            <a:extLst>
              <a:ext uri="{FF2B5EF4-FFF2-40B4-BE49-F238E27FC236}">
                <a16:creationId xmlns:a16="http://schemas.microsoft.com/office/drawing/2014/main" id="{2F2CC451-3D89-2B46-9D78-9413D1A36772}"/>
              </a:ext>
            </a:extLst>
          </p:cNvPr>
          <p:cNvSpPr/>
          <p:nvPr/>
        </p:nvSpPr>
        <p:spPr>
          <a:xfrm>
            <a:off x="10721554" y="2799058"/>
            <a:ext cx="137160" cy="137160"/>
          </a:xfrm>
          <a:prstGeom prst="ellipse">
            <a:avLst/>
          </a:prstGeom>
          <a:solidFill>
            <a:srgbClr val="6C8A2E"/>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2" name="Oval 371">
            <a:extLst>
              <a:ext uri="{FF2B5EF4-FFF2-40B4-BE49-F238E27FC236}">
                <a16:creationId xmlns:a16="http://schemas.microsoft.com/office/drawing/2014/main" id="{BB0792E0-8798-3940-BFB5-E98D9D5DE567}"/>
              </a:ext>
            </a:extLst>
          </p:cNvPr>
          <p:cNvSpPr/>
          <p:nvPr/>
        </p:nvSpPr>
        <p:spPr>
          <a:xfrm>
            <a:off x="10563302" y="3466728"/>
            <a:ext cx="137160" cy="137160"/>
          </a:xfrm>
          <a:prstGeom prst="ellipse">
            <a:avLst/>
          </a:prstGeom>
          <a:solidFill>
            <a:srgbClr val="74702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3" name="Oval 372">
            <a:extLst>
              <a:ext uri="{FF2B5EF4-FFF2-40B4-BE49-F238E27FC236}">
                <a16:creationId xmlns:a16="http://schemas.microsoft.com/office/drawing/2014/main" id="{06899003-3ABD-1D47-9F25-CEE7A0FB736E}"/>
              </a:ext>
            </a:extLst>
          </p:cNvPr>
          <p:cNvSpPr/>
          <p:nvPr/>
        </p:nvSpPr>
        <p:spPr>
          <a:xfrm>
            <a:off x="10901250" y="3159216"/>
            <a:ext cx="137160" cy="137160"/>
          </a:xfrm>
          <a:prstGeom prst="ellipse">
            <a:avLst/>
          </a:prstGeom>
          <a:solidFill>
            <a:srgbClr val="5E7B28"/>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4" name="Oval 373">
            <a:extLst>
              <a:ext uri="{FF2B5EF4-FFF2-40B4-BE49-F238E27FC236}">
                <a16:creationId xmlns:a16="http://schemas.microsoft.com/office/drawing/2014/main" id="{37F99A30-0B3E-8041-955C-13BE47E7940F}"/>
              </a:ext>
            </a:extLst>
          </p:cNvPr>
          <p:cNvSpPr/>
          <p:nvPr/>
        </p:nvSpPr>
        <p:spPr>
          <a:xfrm>
            <a:off x="9837848" y="3908800"/>
            <a:ext cx="137160" cy="137160"/>
          </a:xfrm>
          <a:prstGeom prst="ellipse">
            <a:avLst/>
          </a:prstGeom>
          <a:solidFill>
            <a:srgbClr val="86592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5" name="Oval 374">
            <a:extLst>
              <a:ext uri="{FF2B5EF4-FFF2-40B4-BE49-F238E27FC236}">
                <a16:creationId xmlns:a16="http://schemas.microsoft.com/office/drawing/2014/main" id="{2109C370-1EA7-9A4F-8102-5363C971D258}"/>
              </a:ext>
            </a:extLst>
          </p:cNvPr>
          <p:cNvSpPr/>
          <p:nvPr/>
        </p:nvSpPr>
        <p:spPr>
          <a:xfrm>
            <a:off x="8061747" y="2546837"/>
            <a:ext cx="137160" cy="137160"/>
          </a:xfrm>
          <a:prstGeom prst="ellipse">
            <a:avLst/>
          </a:prstGeom>
          <a:solidFill>
            <a:srgbClr val="F5C78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6" name="Oval 375">
            <a:extLst>
              <a:ext uri="{FF2B5EF4-FFF2-40B4-BE49-F238E27FC236}">
                <a16:creationId xmlns:a16="http://schemas.microsoft.com/office/drawing/2014/main" id="{9B3CEE06-A1DA-2D42-B4E3-ED57258BFA59}"/>
              </a:ext>
            </a:extLst>
          </p:cNvPr>
          <p:cNvSpPr/>
          <p:nvPr/>
        </p:nvSpPr>
        <p:spPr>
          <a:xfrm>
            <a:off x="8519114" y="2707892"/>
            <a:ext cx="137160" cy="137160"/>
          </a:xfrm>
          <a:prstGeom prst="ellipse">
            <a:avLst/>
          </a:prstGeom>
          <a:solidFill>
            <a:srgbClr val="F5B765"/>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7" name="Oval 376">
            <a:extLst>
              <a:ext uri="{FF2B5EF4-FFF2-40B4-BE49-F238E27FC236}">
                <a16:creationId xmlns:a16="http://schemas.microsoft.com/office/drawing/2014/main" id="{CD64D3C5-BDA8-D449-B872-EEC858222ED0}"/>
              </a:ext>
            </a:extLst>
          </p:cNvPr>
          <p:cNvSpPr/>
          <p:nvPr/>
        </p:nvSpPr>
        <p:spPr>
          <a:xfrm>
            <a:off x="9359889" y="3973340"/>
            <a:ext cx="137160" cy="137160"/>
          </a:xfrm>
          <a:prstGeom prst="ellipse">
            <a:avLst/>
          </a:prstGeom>
          <a:solidFill>
            <a:srgbClr val="CB8037"/>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8" name="Oval 377">
            <a:extLst>
              <a:ext uri="{FF2B5EF4-FFF2-40B4-BE49-F238E27FC236}">
                <a16:creationId xmlns:a16="http://schemas.microsoft.com/office/drawing/2014/main" id="{BA9AE61A-C802-9249-9737-53EE74077852}"/>
              </a:ext>
            </a:extLst>
          </p:cNvPr>
          <p:cNvSpPr/>
          <p:nvPr/>
        </p:nvSpPr>
        <p:spPr>
          <a:xfrm>
            <a:off x="8586970" y="3847863"/>
            <a:ext cx="137160" cy="137160"/>
          </a:xfrm>
          <a:prstGeom prst="ellipse">
            <a:avLst/>
          </a:prstGeom>
          <a:solidFill>
            <a:srgbClr val="DC775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9" name="Oval 378">
            <a:extLst>
              <a:ext uri="{FF2B5EF4-FFF2-40B4-BE49-F238E27FC236}">
                <a16:creationId xmlns:a16="http://schemas.microsoft.com/office/drawing/2014/main" id="{91684CFE-F1FA-7C44-8B64-4F09ABF969CC}"/>
              </a:ext>
            </a:extLst>
          </p:cNvPr>
          <p:cNvSpPr/>
          <p:nvPr/>
        </p:nvSpPr>
        <p:spPr>
          <a:xfrm>
            <a:off x="9359889" y="4569054"/>
            <a:ext cx="137160" cy="137160"/>
          </a:xfrm>
          <a:prstGeom prst="ellipse">
            <a:avLst/>
          </a:prstGeom>
          <a:solidFill>
            <a:srgbClr val="AF422D"/>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0" name="Oval 379">
            <a:extLst>
              <a:ext uri="{FF2B5EF4-FFF2-40B4-BE49-F238E27FC236}">
                <a16:creationId xmlns:a16="http://schemas.microsoft.com/office/drawing/2014/main" id="{DEC40281-81DD-8F4C-84DD-ADBB7E174749}"/>
              </a:ext>
            </a:extLst>
          </p:cNvPr>
          <p:cNvSpPr/>
          <p:nvPr/>
        </p:nvSpPr>
        <p:spPr>
          <a:xfrm>
            <a:off x="10251744" y="4151813"/>
            <a:ext cx="137160" cy="137160"/>
          </a:xfrm>
          <a:prstGeom prst="ellipse">
            <a:avLst/>
          </a:prstGeom>
          <a:solidFill>
            <a:srgbClr val="663D24"/>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1" name="Oval 380">
            <a:extLst>
              <a:ext uri="{FF2B5EF4-FFF2-40B4-BE49-F238E27FC236}">
                <a16:creationId xmlns:a16="http://schemas.microsoft.com/office/drawing/2014/main" id="{75499434-39BA-9545-BBB6-236444CF1C35}"/>
              </a:ext>
            </a:extLst>
          </p:cNvPr>
          <p:cNvSpPr/>
          <p:nvPr/>
        </p:nvSpPr>
        <p:spPr>
          <a:xfrm>
            <a:off x="9374441" y="4928954"/>
            <a:ext cx="137160" cy="137160"/>
          </a:xfrm>
          <a:prstGeom prst="ellipse">
            <a:avLst/>
          </a:prstGeom>
          <a:solidFill>
            <a:srgbClr val="B2291F"/>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2" name="Oval 381">
            <a:extLst>
              <a:ext uri="{FF2B5EF4-FFF2-40B4-BE49-F238E27FC236}">
                <a16:creationId xmlns:a16="http://schemas.microsoft.com/office/drawing/2014/main" id="{920E64D9-72B9-AF45-A0B6-2A31B488ED5B}"/>
              </a:ext>
            </a:extLst>
          </p:cNvPr>
          <p:cNvSpPr/>
          <p:nvPr/>
        </p:nvSpPr>
        <p:spPr>
          <a:xfrm>
            <a:off x="9975008" y="4616604"/>
            <a:ext cx="137160" cy="137160"/>
          </a:xfrm>
          <a:prstGeom prst="ellipse">
            <a:avLst/>
          </a:prstGeom>
          <a:solidFill>
            <a:srgbClr val="833D2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3" name="Oval 382">
            <a:extLst>
              <a:ext uri="{FF2B5EF4-FFF2-40B4-BE49-F238E27FC236}">
                <a16:creationId xmlns:a16="http://schemas.microsoft.com/office/drawing/2014/main" id="{689D5DF6-ABA7-4D40-A63C-B00D8C22638F}"/>
              </a:ext>
            </a:extLst>
          </p:cNvPr>
          <p:cNvSpPr/>
          <p:nvPr/>
        </p:nvSpPr>
        <p:spPr>
          <a:xfrm>
            <a:off x="7828680" y="3296996"/>
            <a:ext cx="137160" cy="137160"/>
          </a:xfrm>
          <a:prstGeom prst="ellipse">
            <a:avLst/>
          </a:prstGeom>
          <a:solidFill>
            <a:srgbClr val="EB948D"/>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4" name="Oval 383">
            <a:extLst>
              <a:ext uri="{FF2B5EF4-FFF2-40B4-BE49-F238E27FC236}">
                <a16:creationId xmlns:a16="http://schemas.microsoft.com/office/drawing/2014/main" id="{E2730A70-FEA8-9A41-B3E8-69868E9CB0D0}"/>
              </a:ext>
            </a:extLst>
          </p:cNvPr>
          <p:cNvSpPr/>
          <p:nvPr/>
        </p:nvSpPr>
        <p:spPr>
          <a:xfrm>
            <a:off x="9539536" y="3836180"/>
            <a:ext cx="137160" cy="137160"/>
          </a:xfrm>
          <a:prstGeom prst="ellipse">
            <a:avLst/>
          </a:prstGeom>
          <a:solidFill>
            <a:srgbClr val="C37D34"/>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5" name="Oval 384">
            <a:extLst>
              <a:ext uri="{FF2B5EF4-FFF2-40B4-BE49-F238E27FC236}">
                <a16:creationId xmlns:a16="http://schemas.microsoft.com/office/drawing/2014/main" id="{67946B68-AB60-C54B-84B7-EE599265A7E0}"/>
              </a:ext>
            </a:extLst>
          </p:cNvPr>
          <p:cNvSpPr/>
          <p:nvPr/>
        </p:nvSpPr>
        <p:spPr>
          <a:xfrm>
            <a:off x="9719689" y="4822344"/>
            <a:ext cx="137160" cy="137160"/>
          </a:xfrm>
          <a:prstGeom prst="ellipse">
            <a:avLst/>
          </a:prstGeom>
          <a:solidFill>
            <a:srgbClr val="A63726"/>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6" name="Oval 385">
            <a:extLst>
              <a:ext uri="{FF2B5EF4-FFF2-40B4-BE49-F238E27FC236}">
                <a16:creationId xmlns:a16="http://schemas.microsoft.com/office/drawing/2014/main" id="{04B6255A-0C87-0942-B084-29CF1FCF2FB3}"/>
              </a:ext>
            </a:extLst>
          </p:cNvPr>
          <p:cNvSpPr/>
          <p:nvPr/>
        </p:nvSpPr>
        <p:spPr>
          <a:xfrm>
            <a:off x="9128818" y="4685184"/>
            <a:ext cx="137160" cy="137160"/>
          </a:xfrm>
          <a:prstGeom prst="ellipse">
            <a:avLst/>
          </a:prstGeom>
          <a:solidFill>
            <a:srgbClr val="C5423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7" name="Oval 386">
            <a:extLst>
              <a:ext uri="{FF2B5EF4-FFF2-40B4-BE49-F238E27FC236}">
                <a16:creationId xmlns:a16="http://schemas.microsoft.com/office/drawing/2014/main" id="{D7916B40-569E-A64F-8971-A97C3C324213}"/>
              </a:ext>
            </a:extLst>
          </p:cNvPr>
          <p:cNvSpPr/>
          <p:nvPr/>
        </p:nvSpPr>
        <p:spPr>
          <a:xfrm>
            <a:off x="10093703" y="5012396"/>
            <a:ext cx="137160" cy="137160"/>
          </a:xfrm>
          <a:prstGeom prst="ellipse">
            <a:avLst/>
          </a:prstGeom>
          <a:solidFill>
            <a:srgbClr val="8A1F16"/>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9" name="Oval 388">
            <a:extLst>
              <a:ext uri="{FF2B5EF4-FFF2-40B4-BE49-F238E27FC236}">
                <a16:creationId xmlns:a16="http://schemas.microsoft.com/office/drawing/2014/main" id="{259801D2-C8F0-3F4E-869D-A3E788A93D72}"/>
              </a:ext>
            </a:extLst>
          </p:cNvPr>
          <p:cNvSpPr/>
          <p:nvPr/>
        </p:nvSpPr>
        <p:spPr>
          <a:xfrm>
            <a:off x="9861552" y="2318457"/>
            <a:ext cx="137160" cy="137160"/>
          </a:xfrm>
          <a:prstGeom prst="ellipse">
            <a:avLst/>
          </a:prstGeom>
          <a:solidFill>
            <a:srgbClr val="8CB247"/>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Down Arrow 73">
            <a:extLst>
              <a:ext uri="{FF2B5EF4-FFF2-40B4-BE49-F238E27FC236}">
                <a16:creationId xmlns:a16="http://schemas.microsoft.com/office/drawing/2014/main" id="{92395245-BA48-A641-85AB-C77CF2480BEE}"/>
              </a:ext>
            </a:extLst>
          </p:cNvPr>
          <p:cNvSpPr/>
          <p:nvPr/>
        </p:nvSpPr>
        <p:spPr>
          <a:xfrm rot="16930498">
            <a:off x="8686818" y="5237120"/>
            <a:ext cx="184763" cy="508066"/>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Down Arrow 76">
            <a:extLst>
              <a:ext uri="{FF2B5EF4-FFF2-40B4-BE49-F238E27FC236}">
                <a16:creationId xmlns:a16="http://schemas.microsoft.com/office/drawing/2014/main" id="{61ACA9B4-6BF6-9440-BDDA-E840CD39DA9F}"/>
              </a:ext>
            </a:extLst>
          </p:cNvPr>
          <p:cNvSpPr/>
          <p:nvPr/>
        </p:nvSpPr>
        <p:spPr>
          <a:xfrm rot="16930498">
            <a:off x="10450650" y="4073942"/>
            <a:ext cx="184763" cy="508066"/>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id="{C78AEAAD-AA61-6B40-8244-7B979560CC58}"/>
              </a:ext>
            </a:extLst>
          </p:cNvPr>
          <p:cNvSpPr txBox="1"/>
          <p:nvPr/>
        </p:nvSpPr>
        <p:spPr>
          <a:xfrm>
            <a:off x="411497" y="1328430"/>
            <a:ext cx="6228819" cy="4467057"/>
          </a:xfrm>
          <a:prstGeom prst="rect">
            <a:avLst/>
          </a:prstGeom>
          <a:noFill/>
        </p:spPr>
        <p:txBody>
          <a:bodyPr wrap="square" rtlCol="0">
            <a:spAutoFit/>
          </a:bodyPr>
          <a:lstStyle/>
          <a:p>
            <a:pPr marL="457200" indent="-457200">
              <a:lnSpc>
                <a:spcPct val="150000"/>
              </a:lnSpc>
              <a:buAutoNum type="arabicPeriod"/>
            </a:pPr>
            <a:r>
              <a:rPr lang="en-US" altLang="zh-CN" sz="2400" b="1" dirty="0"/>
              <a:t>Initialization</a:t>
            </a:r>
            <a:r>
              <a:rPr lang="zh-CN" altLang="en-US" sz="2400" dirty="0"/>
              <a:t> </a:t>
            </a:r>
            <a:endParaRPr lang="en-US" altLang="zh-CN" sz="2400" dirty="0"/>
          </a:p>
          <a:p>
            <a:pPr lvl="1">
              <a:lnSpc>
                <a:spcPct val="150000"/>
              </a:lnSpc>
            </a:pPr>
            <a:r>
              <a:rPr lang="en-US" altLang="zh-CN" sz="2400" dirty="0"/>
              <a:t>construct</a:t>
            </a:r>
            <a:r>
              <a:rPr lang="zh-CN" altLang="en-US" sz="2400" dirty="0"/>
              <a:t> </a:t>
            </a:r>
            <a:r>
              <a:rPr lang="en-US" altLang="zh-CN" sz="2400" dirty="0"/>
              <a:t>the</a:t>
            </a:r>
            <a:r>
              <a:rPr lang="zh-CN" altLang="en-US" sz="2400" dirty="0"/>
              <a:t> </a:t>
            </a:r>
            <a:r>
              <a:rPr lang="en-US" altLang="zh-CN" sz="2400" dirty="0"/>
              <a:t>simplified</a:t>
            </a:r>
            <a:r>
              <a:rPr lang="zh-CN" altLang="en-US" sz="2400" dirty="0"/>
              <a:t> </a:t>
            </a:r>
            <a:r>
              <a:rPr lang="en-US" altLang="zh-CN" sz="2400" dirty="0"/>
              <a:t>convex</a:t>
            </a:r>
            <a:r>
              <a:rPr lang="zh-CN" altLang="en-US" sz="2400" dirty="0"/>
              <a:t> </a:t>
            </a:r>
            <a:r>
              <a:rPr lang="en-US" altLang="zh-CN" sz="2400" dirty="0"/>
              <a:t>hull</a:t>
            </a:r>
            <a:endParaRPr lang="en-US" sz="2400" dirty="0"/>
          </a:p>
          <a:p>
            <a:pPr marL="457200" indent="-457200">
              <a:lnSpc>
                <a:spcPct val="150000"/>
              </a:lnSpc>
              <a:buFontTx/>
              <a:buAutoNum type="arabicPeriod"/>
            </a:pPr>
            <a:r>
              <a:rPr lang="en-US" sz="2400" b="1" dirty="0"/>
              <a:t>Refinement of a vertex</a:t>
            </a:r>
            <a:r>
              <a:rPr lang="zh-CN" altLang="en-US" sz="2400" b="1" dirty="0"/>
              <a:t> </a:t>
            </a:r>
            <a:r>
              <a:rPr lang="en-US" altLang="zh-CN" sz="2400" b="1" dirty="0"/>
              <a:t>v</a:t>
            </a:r>
            <a:endParaRPr lang="en-US" sz="2400" b="1" dirty="0"/>
          </a:p>
          <a:p>
            <a:pPr marL="914400" lvl="1" indent="-457200">
              <a:lnSpc>
                <a:spcPct val="150000"/>
              </a:lnSpc>
              <a:buFont typeface="Arial" panose="020B0604020202020204" pitchFamily="34" charset="0"/>
              <a:buChar char="•"/>
            </a:pPr>
            <a:r>
              <a:rPr lang="en-US" sz="2400" dirty="0"/>
              <a:t>Compute the neighbor center </a:t>
            </a:r>
            <a:r>
              <a:rPr lang="en-US" altLang="zh-CN" sz="2400" dirty="0"/>
              <a:t>point</a:t>
            </a:r>
            <a:r>
              <a:rPr lang="zh-CN" altLang="en-US" sz="2400" dirty="0"/>
              <a:t> </a:t>
            </a:r>
            <a:r>
              <a:rPr lang="en-US" altLang="zh-CN" sz="2400" dirty="0" err="1"/>
              <a:t>v</a:t>
            </a:r>
            <a:r>
              <a:rPr lang="en-US" altLang="zh-CN" sz="1600" dirty="0" err="1"/>
              <a:t>c</a:t>
            </a:r>
            <a:endParaRPr lang="en-US" altLang="zh-CN" sz="2400" dirty="0"/>
          </a:p>
          <a:p>
            <a:pPr marL="914400" lvl="1" indent="-457200">
              <a:lnSpc>
                <a:spcPct val="150000"/>
              </a:lnSpc>
              <a:buFont typeface="Arial" panose="020B0604020202020204" pitchFamily="34" charset="0"/>
              <a:buChar char="•"/>
            </a:pPr>
            <a:r>
              <a:rPr lang="en-US" altLang="zh-CN" sz="2400" dirty="0"/>
              <a:t>Update</a:t>
            </a:r>
            <a:r>
              <a:rPr lang="en-US" sz="2400" dirty="0"/>
              <a:t> the </a:t>
            </a:r>
            <a:r>
              <a:rPr lang="en-US" altLang="zh-CN" sz="2400" dirty="0"/>
              <a:t>vertex</a:t>
            </a:r>
            <a:r>
              <a:rPr lang="zh-CN" altLang="en-US" sz="2400" dirty="0"/>
              <a:t> </a:t>
            </a:r>
            <a:r>
              <a:rPr lang="en-US" altLang="zh-CN" sz="2400" dirty="0"/>
              <a:t>to</a:t>
            </a:r>
            <a:r>
              <a:rPr lang="zh-CN" altLang="en-US" sz="2400" dirty="0"/>
              <a:t> </a:t>
            </a:r>
            <a:r>
              <a:rPr lang="en-US" altLang="zh-CN" sz="2400" dirty="0"/>
              <a:t>the</a:t>
            </a:r>
            <a:r>
              <a:rPr lang="zh-CN" altLang="en-US" sz="2400" dirty="0"/>
              <a:t> </a:t>
            </a:r>
            <a:r>
              <a:rPr lang="en-US" altLang="zh-CN" sz="2400" dirty="0"/>
              <a:t>new</a:t>
            </a:r>
            <a:r>
              <a:rPr lang="zh-CN" altLang="en-US" sz="2400" dirty="0"/>
              <a:t> </a:t>
            </a:r>
            <a:r>
              <a:rPr lang="en-US" altLang="zh-CN" sz="2400" dirty="0"/>
              <a:t>position</a:t>
            </a:r>
            <a:r>
              <a:rPr lang="zh-CN" altLang="en-US" sz="2400" dirty="0"/>
              <a:t> </a:t>
            </a:r>
            <a:r>
              <a:rPr lang="en-US" altLang="zh-CN" sz="2400" dirty="0"/>
              <a:t>v</a:t>
            </a:r>
            <a:r>
              <a:rPr lang="en-US" altLang="zh-CN" sz="1600" dirty="0"/>
              <a:t>0</a:t>
            </a:r>
            <a:r>
              <a:rPr lang="en-US" altLang="zh-CN" sz="2400" dirty="0"/>
              <a:t>.</a:t>
            </a:r>
            <a:r>
              <a:rPr lang="zh-CN" altLang="en-US" sz="2400" dirty="0"/>
              <a:t> </a:t>
            </a:r>
            <a:r>
              <a:rPr lang="en-US" altLang="zh-CN" sz="2400" dirty="0"/>
              <a:t>(</a:t>
            </a:r>
            <a:r>
              <a:rPr lang="en-US" sz="2400" dirty="0"/>
              <a:t>on the line</a:t>
            </a:r>
            <a:r>
              <a:rPr lang="zh-CN" altLang="en-US" sz="2400" dirty="0"/>
              <a:t> </a:t>
            </a:r>
            <a:r>
              <a:rPr lang="en-US" altLang="zh-CN" sz="2400" dirty="0"/>
              <a:t>where</a:t>
            </a:r>
            <a:r>
              <a:rPr lang="zh-CN" altLang="en-US" sz="2400" dirty="0"/>
              <a:t> </a:t>
            </a:r>
            <a:r>
              <a:rPr lang="en-US" altLang="zh-CN" sz="2400" dirty="0"/>
              <a:t>v</a:t>
            </a:r>
            <a:r>
              <a:rPr lang="zh-CN" altLang="en-US" sz="2400" dirty="0"/>
              <a:t> </a:t>
            </a:r>
            <a:r>
              <a:rPr lang="en-US" altLang="zh-CN" sz="2400" dirty="0"/>
              <a:t>and</a:t>
            </a:r>
            <a:r>
              <a:rPr lang="zh-CN" altLang="en-US" sz="2400" dirty="0"/>
              <a:t> </a:t>
            </a:r>
            <a:r>
              <a:rPr lang="en-US" altLang="zh-CN" sz="2400" dirty="0" err="1"/>
              <a:t>v</a:t>
            </a:r>
            <a:r>
              <a:rPr lang="en-US" altLang="zh-CN" sz="1600" dirty="0" err="1"/>
              <a:t>c</a:t>
            </a:r>
            <a:r>
              <a:rPr lang="zh-CN" altLang="en-US" sz="2400" dirty="0"/>
              <a:t> </a:t>
            </a:r>
            <a:r>
              <a:rPr lang="en-US" altLang="zh-CN" sz="2400" dirty="0"/>
              <a:t>are</a:t>
            </a:r>
            <a:r>
              <a:rPr lang="zh-CN" altLang="en-US" sz="2400" dirty="0"/>
              <a:t>  </a:t>
            </a:r>
            <a:r>
              <a:rPr lang="en-US" altLang="zh-CN" sz="2400" dirty="0"/>
              <a:t>located)</a:t>
            </a:r>
          </a:p>
          <a:p>
            <a:pPr marL="457200" indent="-457200">
              <a:lnSpc>
                <a:spcPct val="150000"/>
              </a:lnSpc>
              <a:buFont typeface="+mj-lt"/>
              <a:buAutoNum type="arabicPeriod"/>
            </a:pPr>
            <a:r>
              <a:rPr lang="en-US" altLang="zh-CN" sz="2400" b="1" dirty="0"/>
              <a:t>Repeat</a:t>
            </a:r>
            <a:r>
              <a:rPr lang="zh-CN" altLang="en-US" sz="2400" b="1" dirty="0"/>
              <a:t> </a:t>
            </a:r>
            <a:r>
              <a:rPr lang="en-US" altLang="zh-CN" sz="2400" b="1" dirty="0"/>
              <a:t>Step</a:t>
            </a:r>
            <a:r>
              <a:rPr lang="zh-CN" altLang="en-US" sz="2400" b="1" dirty="0"/>
              <a:t> </a:t>
            </a:r>
            <a:r>
              <a:rPr lang="en-US" altLang="zh-CN" sz="2400" b="1" dirty="0"/>
              <a:t>2</a:t>
            </a:r>
            <a:r>
              <a:rPr lang="zh-CN" altLang="en-US" sz="2400" b="1" dirty="0"/>
              <a:t> </a:t>
            </a:r>
            <a:r>
              <a:rPr lang="en-US" altLang="zh-CN" sz="2400" b="1" dirty="0"/>
              <a:t>until</a:t>
            </a:r>
            <a:r>
              <a:rPr lang="zh-CN" altLang="en-US" sz="2400" b="1" dirty="0"/>
              <a:t> </a:t>
            </a:r>
            <a:r>
              <a:rPr lang="en-US" altLang="zh-CN" sz="2400" b="1" dirty="0"/>
              <a:t>converge</a:t>
            </a:r>
          </a:p>
          <a:p>
            <a:pPr lvl="1">
              <a:lnSpc>
                <a:spcPct val="150000"/>
              </a:lnSpc>
            </a:pPr>
            <a:r>
              <a:rPr lang="en-US" altLang="zh-CN" sz="2400" dirty="0"/>
              <a:t>(usually</a:t>
            </a:r>
            <a:r>
              <a:rPr lang="zh-CN" altLang="en-US" sz="2400" dirty="0"/>
              <a:t> </a:t>
            </a:r>
            <a:r>
              <a:rPr lang="en-US" altLang="zh-CN" sz="2400" dirty="0"/>
              <a:t>need</a:t>
            </a:r>
            <a:r>
              <a:rPr lang="zh-CN" altLang="en-US" sz="2400" dirty="0"/>
              <a:t> </a:t>
            </a:r>
            <a:r>
              <a:rPr lang="en-US" altLang="zh-CN" sz="2400" dirty="0"/>
              <a:t>2</a:t>
            </a:r>
            <a:r>
              <a:rPr lang="zh-CN" altLang="en-US" sz="2400" dirty="0"/>
              <a:t> </a:t>
            </a:r>
            <a:r>
              <a:rPr lang="en-US" altLang="zh-CN" sz="2400" dirty="0"/>
              <a:t>to</a:t>
            </a:r>
            <a:r>
              <a:rPr lang="zh-CN" altLang="en-US" sz="2400" dirty="0"/>
              <a:t> </a:t>
            </a:r>
            <a:r>
              <a:rPr lang="en-US" altLang="zh-CN" sz="2400" dirty="0"/>
              <a:t>3</a:t>
            </a:r>
            <a:r>
              <a:rPr lang="zh-CN" altLang="en-US" sz="2400" dirty="0"/>
              <a:t> </a:t>
            </a:r>
            <a:r>
              <a:rPr lang="en-US" altLang="zh-CN" sz="2400" dirty="0"/>
              <a:t>cycles)</a:t>
            </a:r>
            <a:endParaRPr lang="en-US" sz="2400" dirty="0"/>
          </a:p>
        </p:txBody>
      </p:sp>
    </p:spTree>
    <p:extLst>
      <p:ext uri="{BB962C8B-B14F-4D97-AF65-F5344CB8AC3E}">
        <p14:creationId xmlns:p14="http://schemas.microsoft.com/office/powerpoint/2010/main" val="2563269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7"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9" name="Straight Connector 108">
            <a:extLst>
              <a:ext uri="{FF2B5EF4-FFF2-40B4-BE49-F238E27FC236}">
                <a16:creationId xmlns:a16="http://schemas.microsoft.com/office/drawing/2014/main" id="{C489E2AD-966B-9A48-8ADC-39BA3136673D}"/>
              </a:ext>
            </a:extLst>
          </p:cNvPr>
          <p:cNvCxnSpPr>
            <a:cxnSpLocks/>
            <a:stCxn id="107" idx="5"/>
            <a:endCxn id="105" idx="1"/>
          </p:cNvCxnSpPr>
          <p:nvPr/>
        </p:nvCxnSpPr>
        <p:spPr>
          <a:xfrm>
            <a:off x="6408196" y="1148453"/>
            <a:ext cx="4504082" cy="3164076"/>
          </a:xfrm>
          <a:prstGeom prst="line">
            <a:avLst/>
          </a:prstGeom>
          <a:ln w="50800">
            <a:solidFill>
              <a:schemeClr val="tx1"/>
            </a:solidFill>
          </a:ln>
        </p:spPr>
        <p:style>
          <a:lnRef idx="3">
            <a:schemeClr val="dk1"/>
          </a:lnRef>
          <a:fillRef idx="0">
            <a:schemeClr val="dk1"/>
          </a:fillRef>
          <a:effectRef idx="2">
            <a:schemeClr val="dk1"/>
          </a:effectRef>
          <a:fontRef idx="minor">
            <a:schemeClr val="tx1"/>
          </a:fontRef>
        </p:style>
      </p:cxnSp>
      <p:sp>
        <p:nvSpPr>
          <p:cNvPr id="74" name="Down Arrow 73">
            <a:extLst>
              <a:ext uri="{FF2B5EF4-FFF2-40B4-BE49-F238E27FC236}">
                <a16:creationId xmlns:a16="http://schemas.microsoft.com/office/drawing/2014/main" id="{92395245-BA48-A641-85AB-C77CF2480BEE}"/>
              </a:ext>
            </a:extLst>
          </p:cNvPr>
          <p:cNvSpPr/>
          <p:nvPr/>
        </p:nvSpPr>
        <p:spPr>
          <a:xfrm rot="16930498">
            <a:off x="10425209" y="4131870"/>
            <a:ext cx="184763" cy="508066"/>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6" name="Straight Connector 95">
            <a:extLst>
              <a:ext uri="{FF2B5EF4-FFF2-40B4-BE49-F238E27FC236}">
                <a16:creationId xmlns:a16="http://schemas.microsoft.com/office/drawing/2014/main" id="{9C932BE5-44B1-FC45-A865-1C522194FA73}"/>
              </a:ext>
            </a:extLst>
          </p:cNvPr>
          <p:cNvCxnSpPr>
            <a:cxnSpLocks/>
            <a:stCxn id="107" idx="6"/>
            <a:endCxn id="104" idx="1"/>
          </p:cNvCxnSpPr>
          <p:nvPr/>
        </p:nvCxnSpPr>
        <p:spPr>
          <a:xfrm>
            <a:off x="6461760" y="1019137"/>
            <a:ext cx="4450518" cy="1772734"/>
          </a:xfrm>
          <a:prstGeom prst="line">
            <a:avLst/>
          </a:prstGeom>
          <a:ln w="50800">
            <a:solidFill>
              <a:schemeClr val="tx1"/>
            </a:solidFill>
          </a:ln>
        </p:spPr>
        <p:style>
          <a:lnRef idx="3">
            <a:schemeClr val="dk1"/>
          </a:lnRef>
          <a:fillRef idx="0">
            <a:schemeClr val="dk1"/>
          </a:fillRef>
          <a:effectRef idx="2">
            <a:schemeClr val="dk1"/>
          </a:effectRef>
          <a:fontRef idx="minor">
            <a:schemeClr val="tx1"/>
          </a:fontRef>
        </p:style>
      </p:cxnSp>
      <p:cxnSp>
        <p:nvCxnSpPr>
          <p:cNvPr id="97" name="Straight Connector 96">
            <a:extLst>
              <a:ext uri="{FF2B5EF4-FFF2-40B4-BE49-F238E27FC236}">
                <a16:creationId xmlns:a16="http://schemas.microsoft.com/office/drawing/2014/main" id="{EE92D9F3-24CD-9844-883E-D2295E3CF2C7}"/>
              </a:ext>
            </a:extLst>
          </p:cNvPr>
          <p:cNvCxnSpPr>
            <a:cxnSpLocks/>
            <a:stCxn id="107" idx="5"/>
            <a:endCxn id="106" idx="1"/>
          </p:cNvCxnSpPr>
          <p:nvPr/>
        </p:nvCxnSpPr>
        <p:spPr>
          <a:xfrm>
            <a:off x="6408196" y="1148453"/>
            <a:ext cx="2057095" cy="1581946"/>
          </a:xfrm>
          <a:prstGeom prst="line">
            <a:avLst/>
          </a:prstGeom>
          <a:ln w="50800">
            <a:solidFill>
              <a:schemeClr val="tx1"/>
            </a:solidFill>
          </a:ln>
        </p:spPr>
        <p:style>
          <a:lnRef idx="3">
            <a:schemeClr val="dk1"/>
          </a:lnRef>
          <a:fillRef idx="0">
            <a:schemeClr val="dk1"/>
          </a:fillRef>
          <a:effectRef idx="2">
            <a:schemeClr val="dk1"/>
          </a:effectRef>
          <a:fontRef idx="minor">
            <a:schemeClr val="tx1"/>
          </a:fontRef>
        </p:style>
      </p:cxnSp>
      <p:cxnSp>
        <p:nvCxnSpPr>
          <p:cNvPr id="98" name="Straight Connector 97">
            <a:extLst>
              <a:ext uri="{FF2B5EF4-FFF2-40B4-BE49-F238E27FC236}">
                <a16:creationId xmlns:a16="http://schemas.microsoft.com/office/drawing/2014/main" id="{3ABC7769-E8AA-8B45-8567-9CD54F14EA27}"/>
              </a:ext>
            </a:extLst>
          </p:cNvPr>
          <p:cNvCxnSpPr>
            <a:cxnSpLocks/>
            <a:stCxn id="106" idx="6"/>
            <a:endCxn id="104" idx="2"/>
          </p:cNvCxnSpPr>
          <p:nvPr/>
        </p:nvCxnSpPr>
        <p:spPr>
          <a:xfrm>
            <a:off x="8777487" y="2859715"/>
            <a:ext cx="2081227" cy="61472"/>
          </a:xfrm>
          <a:prstGeom prst="line">
            <a:avLst/>
          </a:prstGeom>
          <a:ln w="50800">
            <a:solidFill>
              <a:schemeClr val="tx1"/>
            </a:solidFill>
          </a:ln>
        </p:spPr>
        <p:style>
          <a:lnRef idx="3">
            <a:schemeClr val="dk1"/>
          </a:lnRef>
          <a:fillRef idx="0">
            <a:schemeClr val="dk1"/>
          </a:fillRef>
          <a:effectRef idx="2">
            <a:schemeClr val="dk1"/>
          </a:effectRef>
          <a:fontRef idx="minor">
            <a:schemeClr val="tx1"/>
          </a:fontRef>
        </p:style>
      </p:cxnSp>
      <p:cxnSp>
        <p:nvCxnSpPr>
          <p:cNvPr id="99" name="Straight Connector 98">
            <a:extLst>
              <a:ext uri="{FF2B5EF4-FFF2-40B4-BE49-F238E27FC236}">
                <a16:creationId xmlns:a16="http://schemas.microsoft.com/office/drawing/2014/main" id="{876818C4-D0AE-7940-ADBB-292777979974}"/>
              </a:ext>
            </a:extLst>
          </p:cNvPr>
          <p:cNvCxnSpPr>
            <a:cxnSpLocks/>
            <a:stCxn id="108" idx="7"/>
            <a:endCxn id="104" idx="4"/>
          </p:cNvCxnSpPr>
          <p:nvPr/>
        </p:nvCxnSpPr>
        <p:spPr>
          <a:xfrm flipV="1">
            <a:off x="9561838" y="3104067"/>
            <a:ext cx="1479756" cy="2333522"/>
          </a:xfrm>
          <a:prstGeom prst="line">
            <a:avLst/>
          </a:prstGeom>
          <a:ln w="50800">
            <a:solidFill>
              <a:schemeClr val="tx1"/>
            </a:solidFill>
          </a:ln>
        </p:spPr>
        <p:style>
          <a:lnRef idx="3">
            <a:schemeClr val="dk1"/>
          </a:lnRef>
          <a:fillRef idx="0">
            <a:schemeClr val="dk1"/>
          </a:fillRef>
          <a:effectRef idx="2">
            <a:schemeClr val="dk1"/>
          </a:effectRef>
          <a:fontRef idx="minor">
            <a:schemeClr val="tx1"/>
          </a:fontRef>
        </p:style>
      </p:cxnSp>
      <p:cxnSp>
        <p:nvCxnSpPr>
          <p:cNvPr id="100" name="Straight Connector 99">
            <a:extLst>
              <a:ext uri="{FF2B5EF4-FFF2-40B4-BE49-F238E27FC236}">
                <a16:creationId xmlns:a16="http://schemas.microsoft.com/office/drawing/2014/main" id="{8987748A-DC5C-4549-86C1-2B406AD1F810}"/>
              </a:ext>
            </a:extLst>
          </p:cNvPr>
          <p:cNvCxnSpPr>
            <a:cxnSpLocks/>
            <a:stCxn id="105" idx="0"/>
            <a:endCxn id="104" idx="4"/>
          </p:cNvCxnSpPr>
          <p:nvPr/>
        </p:nvCxnSpPr>
        <p:spPr>
          <a:xfrm flipV="1">
            <a:off x="11041594" y="3104067"/>
            <a:ext cx="0" cy="1154898"/>
          </a:xfrm>
          <a:prstGeom prst="line">
            <a:avLst/>
          </a:prstGeom>
          <a:ln w="50800">
            <a:solidFill>
              <a:schemeClr val="tx1"/>
            </a:solidFill>
          </a:ln>
        </p:spPr>
        <p:style>
          <a:lnRef idx="3">
            <a:schemeClr val="dk1"/>
          </a:lnRef>
          <a:fillRef idx="0">
            <a:schemeClr val="dk1"/>
          </a:fillRef>
          <a:effectRef idx="2">
            <a:schemeClr val="dk1"/>
          </a:effectRef>
          <a:fontRef idx="minor">
            <a:schemeClr val="tx1"/>
          </a:fontRef>
        </p:style>
      </p:cxnSp>
      <p:cxnSp>
        <p:nvCxnSpPr>
          <p:cNvPr id="101" name="Straight Connector 100">
            <a:extLst>
              <a:ext uri="{FF2B5EF4-FFF2-40B4-BE49-F238E27FC236}">
                <a16:creationId xmlns:a16="http://schemas.microsoft.com/office/drawing/2014/main" id="{B242470E-322A-7142-BC9C-73E6E15A7331}"/>
              </a:ext>
            </a:extLst>
          </p:cNvPr>
          <p:cNvCxnSpPr>
            <a:cxnSpLocks/>
            <a:stCxn id="108" idx="7"/>
            <a:endCxn id="105" idx="3"/>
          </p:cNvCxnSpPr>
          <p:nvPr/>
        </p:nvCxnSpPr>
        <p:spPr>
          <a:xfrm flipV="1">
            <a:off x="9561838" y="4571161"/>
            <a:ext cx="1350440" cy="866428"/>
          </a:xfrm>
          <a:prstGeom prst="line">
            <a:avLst/>
          </a:prstGeom>
          <a:ln w="50800">
            <a:solidFill>
              <a:schemeClr val="tx1"/>
            </a:solidFill>
          </a:ln>
        </p:spPr>
        <p:style>
          <a:lnRef idx="3">
            <a:schemeClr val="dk1"/>
          </a:lnRef>
          <a:fillRef idx="0">
            <a:schemeClr val="dk1"/>
          </a:fillRef>
          <a:effectRef idx="2">
            <a:schemeClr val="dk1"/>
          </a:effectRef>
          <a:fontRef idx="minor">
            <a:schemeClr val="tx1"/>
          </a:fontRef>
        </p:style>
      </p:cxnSp>
      <p:cxnSp>
        <p:nvCxnSpPr>
          <p:cNvPr id="102" name="Straight Connector 101">
            <a:extLst>
              <a:ext uri="{FF2B5EF4-FFF2-40B4-BE49-F238E27FC236}">
                <a16:creationId xmlns:a16="http://schemas.microsoft.com/office/drawing/2014/main" id="{B8A93020-06AE-AD4D-AAA0-F4BD2ADD13D3}"/>
              </a:ext>
            </a:extLst>
          </p:cNvPr>
          <p:cNvCxnSpPr>
            <a:cxnSpLocks/>
            <a:stCxn id="106" idx="4"/>
            <a:endCxn id="108" idx="0"/>
          </p:cNvCxnSpPr>
          <p:nvPr/>
        </p:nvCxnSpPr>
        <p:spPr>
          <a:xfrm>
            <a:off x="8594607" y="3042595"/>
            <a:ext cx="837915" cy="2341430"/>
          </a:xfrm>
          <a:prstGeom prst="line">
            <a:avLst/>
          </a:prstGeom>
          <a:ln w="50800">
            <a:solidFill>
              <a:schemeClr val="tx1"/>
            </a:solidFill>
          </a:ln>
        </p:spPr>
        <p:style>
          <a:lnRef idx="3">
            <a:schemeClr val="dk1"/>
          </a:lnRef>
          <a:fillRef idx="0">
            <a:schemeClr val="dk1"/>
          </a:fillRef>
          <a:effectRef idx="2">
            <a:schemeClr val="dk1"/>
          </a:effectRef>
          <a:fontRef idx="minor">
            <a:schemeClr val="tx1"/>
          </a:fontRef>
        </p:style>
      </p:cxnSp>
      <p:cxnSp>
        <p:nvCxnSpPr>
          <p:cNvPr id="103" name="Straight Connector 102">
            <a:extLst>
              <a:ext uri="{FF2B5EF4-FFF2-40B4-BE49-F238E27FC236}">
                <a16:creationId xmlns:a16="http://schemas.microsoft.com/office/drawing/2014/main" id="{3630F72A-18E9-3245-8C83-02113E9DAA04}"/>
              </a:ext>
            </a:extLst>
          </p:cNvPr>
          <p:cNvCxnSpPr>
            <a:cxnSpLocks/>
            <a:stCxn id="107" idx="4"/>
            <a:endCxn id="108" idx="1"/>
          </p:cNvCxnSpPr>
          <p:nvPr/>
        </p:nvCxnSpPr>
        <p:spPr>
          <a:xfrm>
            <a:off x="6278880" y="1202017"/>
            <a:ext cx="3024326" cy="4235572"/>
          </a:xfrm>
          <a:prstGeom prst="line">
            <a:avLst/>
          </a:prstGeom>
          <a:ln w="50800">
            <a:solidFill>
              <a:schemeClr val="tx1"/>
            </a:solidFill>
          </a:ln>
        </p:spPr>
        <p:style>
          <a:lnRef idx="3">
            <a:schemeClr val="dk1"/>
          </a:lnRef>
          <a:fillRef idx="0">
            <a:schemeClr val="dk1"/>
          </a:fillRef>
          <a:effectRef idx="2">
            <a:schemeClr val="dk1"/>
          </a:effectRef>
          <a:fontRef idx="minor">
            <a:schemeClr val="tx1"/>
          </a:fontRef>
        </p:style>
      </p:cxnSp>
      <p:sp>
        <p:nvSpPr>
          <p:cNvPr id="104" name="Oval 103">
            <a:extLst>
              <a:ext uri="{FF2B5EF4-FFF2-40B4-BE49-F238E27FC236}">
                <a16:creationId xmlns:a16="http://schemas.microsoft.com/office/drawing/2014/main" id="{AB70824F-9642-3547-AFBF-FF50772AF3C3}"/>
              </a:ext>
            </a:extLst>
          </p:cNvPr>
          <p:cNvSpPr/>
          <p:nvPr/>
        </p:nvSpPr>
        <p:spPr>
          <a:xfrm>
            <a:off x="10858714" y="2738307"/>
            <a:ext cx="365760" cy="365760"/>
          </a:xfrm>
          <a:prstGeom prst="ellipse">
            <a:avLst/>
          </a:prstGeom>
          <a:solidFill>
            <a:srgbClr val="62812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 name="Oval 104">
            <a:extLst>
              <a:ext uri="{FF2B5EF4-FFF2-40B4-BE49-F238E27FC236}">
                <a16:creationId xmlns:a16="http://schemas.microsoft.com/office/drawing/2014/main" id="{3512E304-4633-4149-AA42-9FF0DEA482D0}"/>
              </a:ext>
            </a:extLst>
          </p:cNvPr>
          <p:cNvSpPr/>
          <p:nvPr/>
        </p:nvSpPr>
        <p:spPr>
          <a:xfrm>
            <a:off x="10858714" y="4258965"/>
            <a:ext cx="365760" cy="365760"/>
          </a:xfrm>
          <a:prstGeom prst="ellipse">
            <a:avLst/>
          </a:prstGeom>
          <a:solidFill>
            <a:srgbClr val="14011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Oval 105">
            <a:extLst>
              <a:ext uri="{FF2B5EF4-FFF2-40B4-BE49-F238E27FC236}">
                <a16:creationId xmlns:a16="http://schemas.microsoft.com/office/drawing/2014/main" id="{2EF9C17C-5740-124B-89C0-F1185189BDC0}"/>
              </a:ext>
            </a:extLst>
          </p:cNvPr>
          <p:cNvSpPr/>
          <p:nvPr/>
        </p:nvSpPr>
        <p:spPr>
          <a:xfrm>
            <a:off x="8411727" y="2676835"/>
            <a:ext cx="365760" cy="365760"/>
          </a:xfrm>
          <a:prstGeom prst="ellipse">
            <a:avLst/>
          </a:prstGeom>
          <a:solidFill>
            <a:srgbClr val="EF9B4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7" name="Oval 106">
            <a:extLst>
              <a:ext uri="{FF2B5EF4-FFF2-40B4-BE49-F238E27FC236}">
                <a16:creationId xmlns:a16="http://schemas.microsoft.com/office/drawing/2014/main" id="{E0C715C4-7E01-BA4D-A2B6-B55EC4AF9FBA}"/>
              </a:ext>
            </a:extLst>
          </p:cNvPr>
          <p:cNvSpPr/>
          <p:nvPr/>
        </p:nvSpPr>
        <p:spPr>
          <a:xfrm>
            <a:off x="6096000" y="836257"/>
            <a:ext cx="365760" cy="365760"/>
          </a:xfrm>
          <a:prstGeom prst="ellipse">
            <a:avLst/>
          </a:prstGeom>
          <a:solidFill>
            <a:srgbClr val="FFF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8" name="Oval 107">
            <a:extLst>
              <a:ext uri="{FF2B5EF4-FFF2-40B4-BE49-F238E27FC236}">
                <a16:creationId xmlns:a16="http://schemas.microsoft.com/office/drawing/2014/main" id="{D37A7BCF-3BE4-BF4F-AB36-B0EE4A00C5CD}"/>
              </a:ext>
            </a:extLst>
          </p:cNvPr>
          <p:cNvSpPr/>
          <p:nvPr/>
        </p:nvSpPr>
        <p:spPr>
          <a:xfrm>
            <a:off x="9249642" y="5384025"/>
            <a:ext cx="365760" cy="365760"/>
          </a:xfrm>
          <a:prstGeom prst="ellipse">
            <a:avLst/>
          </a:prstGeom>
          <a:solidFill>
            <a:srgbClr val="B9312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0" name="Oval 109">
            <a:extLst>
              <a:ext uri="{FF2B5EF4-FFF2-40B4-BE49-F238E27FC236}">
                <a16:creationId xmlns:a16="http://schemas.microsoft.com/office/drawing/2014/main" id="{EF392DF0-DD13-BF49-A94E-703E3712158E}"/>
              </a:ext>
            </a:extLst>
          </p:cNvPr>
          <p:cNvSpPr/>
          <p:nvPr/>
        </p:nvSpPr>
        <p:spPr>
          <a:xfrm>
            <a:off x="7236094" y="1679107"/>
            <a:ext cx="137160" cy="137160"/>
          </a:xfrm>
          <a:prstGeom prst="ellipse">
            <a:avLst/>
          </a:prstGeom>
          <a:solidFill>
            <a:srgbClr val="F8DB98"/>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 name="Oval 110">
            <a:extLst>
              <a:ext uri="{FF2B5EF4-FFF2-40B4-BE49-F238E27FC236}">
                <a16:creationId xmlns:a16="http://schemas.microsoft.com/office/drawing/2014/main" id="{2DEF7D6E-B847-F843-8A5E-5CFF258139BC}"/>
              </a:ext>
            </a:extLst>
          </p:cNvPr>
          <p:cNvSpPr/>
          <p:nvPr/>
        </p:nvSpPr>
        <p:spPr>
          <a:xfrm>
            <a:off x="7128409" y="1979035"/>
            <a:ext cx="137160" cy="137160"/>
          </a:xfrm>
          <a:prstGeom prst="ellipse">
            <a:avLst/>
          </a:prstGeom>
          <a:solidFill>
            <a:srgbClr val="F3C6B8"/>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2" name="Oval 111">
            <a:extLst>
              <a:ext uri="{FF2B5EF4-FFF2-40B4-BE49-F238E27FC236}">
                <a16:creationId xmlns:a16="http://schemas.microsoft.com/office/drawing/2014/main" id="{5C1AAD95-D106-0D45-A4FD-D0BFAEF85E73}"/>
              </a:ext>
            </a:extLst>
          </p:cNvPr>
          <p:cNvSpPr/>
          <p:nvPr/>
        </p:nvSpPr>
        <p:spPr>
          <a:xfrm>
            <a:off x="7345963" y="2411059"/>
            <a:ext cx="137160" cy="137160"/>
          </a:xfrm>
          <a:prstGeom prst="ellipse">
            <a:avLst/>
          </a:prstGeom>
          <a:solidFill>
            <a:srgbClr val="E9A8A5"/>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3" name="Oval 112">
            <a:extLst>
              <a:ext uri="{FF2B5EF4-FFF2-40B4-BE49-F238E27FC236}">
                <a16:creationId xmlns:a16="http://schemas.microsoft.com/office/drawing/2014/main" id="{52FED8C8-AD96-0C4D-B395-B7DFE57C1471}"/>
              </a:ext>
            </a:extLst>
          </p:cNvPr>
          <p:cNvSpPr/>
          <p:nvPr/>
        </p:nvSpPr>
        <p:spPr>
          <a:xfrm>
            <a:off x="7646182" y="2525677"/>
            <a:ext cx="137160" cy="137160"/>
          </a:xfrm>
          <a:prstGeom prst="ellipse">
            <a:avLst/>
          </a:prstGeom>
          <a:solidFill>
            <a:srgbClr val="DFABA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4" name="Oval 113">
            <a:extLst>
              <a:ext uri="{FF2B5EF4-FFF2-40B4-BE49-F238E27FC236}">
                <a16:creationId xmlns:a16="http://schemas.microsoft.com/office/drawing/2014/main" id="{E162264F-7360-2D4F-83F0-F3E2E23DACC0}"/>
              </a:ext>
            </a:extLst>
          </p:cNvPr>
          <p:cNvSpPr/>
          <p:nvPr/>
        </p:nvSpPr>
        <p:spPr>
          <a:xfrm>
            <a:off x="7414543" y="1959780"/>
            <a:ext cx="137160" cy="137160"/>
          </a:xfrm>
          <a:prstGeom prst="ellipse">
            <a:avLst/>
          </a:prstGeom>
          <a:solidFill>
            <a:srgbClr val="FADB4F"/>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Oval 114">
            <a:extLst>
              <a:ext uri="{FF2B5EF4-FFF2-40B4-BE49-F238E27FC236}">
                <a16:creationId xmlns:a16="http://schemas.microsoft.com/office/drawing/2014/main" id="{419B4DD9-1635-CB4A-9692-A4CEB33CBB75}"/>
              </a:ext>
            </a:extLst>
          </p:cNvPr>
          <p:cNvSpPr/>
          <p:nvPr/>
        </p:nvSpPr>
        <p:spPr>
          <a:xfrm>
            <a:off x="7790985" y="2151377"/>
            <a:ext cx="137160" cy="137160"/>
          </a:xfrm>
          <a:prstGeom prst="ellipse">
            <a:avLst/>
          </a:prstGeom>
          <a:solidFill>
            <a:srgbClr val="FADB4F"/>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6" name="Oval 115">
            <a:extLst>
              <a:ext uri="{FF2B5EF4-FFF2-40B4-BE49-F238E27FC236}">
                <a16:creationId xmlns:a16="http://schemas.microsoft.com/office/drawing/2014/main" id="{7D5A6A47-CA13-4946-A6F5-F86AD83A4D8C}"/>
              </a:ext>
            </a:extLst>
          </p:cNvPr>
          <p:cNvSpPr/>
          <p:nvPr/>
        </p:nvSpPr>
        <p:spPr>
          <a:xfrm>
            <a:off x="9975008" y="4297680"/>
            <a:ext cx="137160" cy="137160"/>
          </a:xfrm>
          <a:prstGeom prst="ellipse">
            <a:avLst/>
          </a:prstGeom>
          <a:solidFill>
            <a:srgbClr val="8F5027"/>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 name="Oval 116">
            <a:extLst>
              <a:ext uri="{FF2B5EF4-FFF2-40B4-BE49-F238E27FC236}">
                <a16:creationId xmlns:a16="http://schemas.microsoft.com/office/drawing/2014/main" id="{1CE23B75-79D8-504E-AE76-393FCA05EF80}"/>
              </a:ext>
            </a:extLst>
          </p:cNvPr>
          <p:cNvSpPr/>
          <p:nvPr/>
        </p:nvSpPr>
        <p:spPr>
          <a:xfrm>
            <a:off x="8631310" y="3204866"/>
            <a:ext cx="137160" cy="137160"/>
          </a:xfrm>
          <a:prstGeom prst="ellipse">
            <a:avLst/>
          </a:prstGeom>
          <a:solidFill>
            <a:srgbClr val="F0AC54"/>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8" name="Oval 117">
            <a:extLst>
              <a:ext uri="{FF2B5EF4-FFF2-40B4-BE49-F238E27FC236}">
                <a16:creationId xmlns:a16="http://schemas.microsoft.com/office/drawing/2014/main" id="{656D3B6F-4844-9146-B265-D2C474F871CA}"/>
              </a:ext>
            </a:extLst>
          </p:cNvPr>
          <p:cNvSpPr/>
          <p:nvPr/>
        </p:nvSpPr>
        <p:spPr>
          <a:xfrm>
            <a:off x="8519114" y="3618762"/>
            <a:ext cx="137160" cy="137160"/>
          </a:xfrm>
          <a:prstGeom prst="ellipse">
            <a:avLst/>
          </a:prstGeom>
          <a:solidFill>
            <a:srgbClr val="CB7D7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Oval 118">
            <a:extLst>
              <a:ext uri="{FF2B5EF4-FFF2-40B4-BE49-F238E27FC236}">
                <a16:creationId xmlns:a16="http://schemas.microsoft.com/office/drawing/2014/main" id="{F220DB2F-B699-9E45-9470-3B19A3638E91}"/>
              </a:ext>
            </a:extLst>
          </p:cNvPr>
          <p:cNvSpPr/>
          <p:nvPr/>
        </p:nvSpPr>
        <p:spPr>
          <a:xfrm>
            <a:off x="7790985" y="2957906"/>
            <a:ext cx="137160" cy="137160"/>
          </a:xfrm>
          <a:prstGeom prst="ellipse">
            <a:avLst/>
          </a:prstGeom>
          <a:solidFill>
            <a:srgbClr val="E0978B"/>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Oval 119">
            <a:extLst>
              <a:ext uri="{FF2B5EF4-FFF2-40B4-BE49-F238E27FC236}">
                <a16:creationId xmlns:a16="http://schemas.microsoft.com/office/drawing/2014/main" id="{21D62B74-D643-6D46-A821-14AC8B2FF9ED}"/>
              </a:ext>
            </a:extLst>
          </p:cNvPr>
          <p:cNvSpPr/>
          <p:nvPr/>
        </p:nvSpPr>
        <p:spPr>
          <a:xfrm>
            <a:off x="9176254" y="4276201"/>
            <a:ext cx="137160" cy="137160"/>
          </a:xfrm>
          <a:prstGeom prst="ellipse">
            <a:avLst/>
          </a:prstGeom>
          <a:solidFill>
            <a:srgbClr val="B5674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1" name="Oval 120">
            <a:extLst>
              <a:ext uri="{FF2B5EF4-FFF2-40B4-BE49-F238E27FC236}">
                <a16:creationId xmlns:a16="http://schemas.microsoft.com/office/drawing/2014/main" id="{CF7AC785-CBB7-5648-AF99-276E15617A89}"/>
              </a:ext>
            </a:extLst>
          </p:cNvPr>
          <p:cNvSpPr/>
          <p:nvPr/>
        </p:nvSpPr>
        <p:spPr>
          <a:xfrm>
            <a:off x="8512493" y="4227020"/>
            <a:ext cx="137160" cy="137160"/>
          </a:xfrm>
          <a:prstGeom prst="ellipse">
            <a:avLst/>
          </a:prstGeom>
          <a:solidFill>
            <a:srgbClr val="D74B48"/>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2" name="Oval 121">
            <a:extLst>
              <a:ext uri="{FF2B5EF4-FFF2-40B4-BE49-F238E27FC236}">
                <a16:creationId xmlns:a16="http://schemas.microsoft.com/office/drawing/2014/main" id="{3BA9B026-86F3-2145-AE35-E901EE4F8C67}"/>
              </a:ext>
            </a:extLst>
          </p:cNvPr>
          <p:cNvSpPr/>
          <p:nvPr/>
        </p:nvSpPr>
        <p:spPr>
          <a:xfrm>
            <a:off x="6896496" y="1499003"/>
            <a:ext cx="137160" cy="137160"/>
          </a:xfrm>
          <a:prstGeom prst="ellipse">
            <a:avLst/>
          </a:prstGeom>
          <a:solidFill>
            <a:srgbClr val="FBE7C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3" name="Oval 122">
            <a:extLst>
              <a:ext uri="{FF2B5EF4-FFF2-40B4-BE49-F238E27FC236}">
                <a16:creationId xmlns:a16="http://schemas.microsoft.com/office/drawing/2014/main" id="{799CF7F7-175C-1349-8301-48039EE63119}"/>
              </a:ext>
            </a:extLst>
          </p:cNvPr>
          <p:cNvSpPr/>
          <p:nvPr/>
        </p:nvSpPr>
        <p:spPr>
          <a:xfrm>
            <a:off x="7475500" y="1369864"/>
            <a:ext cx="137160" cy="137160"/>
          </a:xfrm>
          <a:prstGeom prst="ellipse">
            <a:avLst/>
          </a:prstGeom>
          <a:solidFill>
            <a:srgbClr val="D9E3BB"/>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Oval 123">
            <a:extLst>
              <a:ext uri="{FF2B5EF4-FFF2-40B4-BE49-F238E27FC236}">
                <a16:creationId xmlns:a16="http://schemas.microsoft.com/office/drawing/2014/main" id="{79BE3218-7AA2-C840-91C9-E01C6CFCE83E}"/>
              </a:ext>
            </a:extLst>
          </p:cNvPr>
          <p:cNvSpPr/>
          <p:nvPr/>
        </p:nvSpPr>
        <p:spPr>
          <a:xfrm>
            <a:off x="7902956" y="1693341"/>
            <a:ext cx="137160" cy="137160"/>
          </a:xfrm>
          <a:prstGeom prst="ellipse">
            <a:avLst/>
          </a:prstGeom>
          <a:solidFill>
            <a:srgbClr val="DBE3A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Oval 124">
            <a:extLst>
              <a:ext uri="{FF2B5EF4-FFF2-40B4-BE49-F238E27FC236}">
                <a16:creationId xmlns:a16="http://schemas.microsoft.com/office/drawing/2014/main" id="{C5A7E2EF-1BA7-5F4A-B322-3CD7C4D5E4B0}"/>
              </a:ext>
            </a:extLst>
          </p:cNvPr>
          <p:cNvSpPr/>
          <p:nvPr/>
        </p:nvSpPr>
        <p:spPr>
          <a:xfrm>
            <a:off x="8154416" y="1620030"/>
            <a:ext cx="137160" cy="137160"/>
          </a:xfrm>
          <a:prstGeom prst="ellipse">
            <a:avLst/>
          </a:prstGeom>
          <a:solidFill>
            <a:srgbClr val="C9D7A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6" name="Oval 125">
            <a:extLst>
              <a:ext uri="{FF2B5EF4-FFF2-40B4-BE49-F238E27FC236}">
                <a16:creationId xmlns:a16="http://schemas.microsoft.com/office/drawing/2014/main" id="{754E27A9-8587-A24B-8DBC-B3895B04F207}"/>
              </a:ext>
            </a:extLst>
          </p:cNvPr>
          <p:cNvSpPr/>
          <p:nvPr/>
        </p:nvSpPr>
        <p:spPr>
          <a:xfrm>
            <a:off x="9651109" y="4228933"/>
            <a:ext cx="137160" cy="137160"/>
          </a:xfrm>
          <a:prstGeom prst="ellipse">
            <a:avLst/>
          </a:prstGeom>
          <a:solidFill>
            <a:srgbClr val="A04F2F"/>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7" name="Oval 126">
            <a:extLst>
              <a:ext uri="{FF2B5EF4-FFF2-40B4-BE49-F238E27FC236}">
                <a16:creationId xmlns:a16="http://schemas.microsoft.com/office/drawing/2014/main" id="{A2512D8D-2247-AD45-A73C-B2CA190FBB21}"/>
              </a:ext>
            </a:extLst>
          </p:cNvPr>
          <p:cNvSpPr/>
          <p:nvPr/>
        </p:nvSpPr>
        <p:spPr>
          <a:xfrm>
            <a:off x="8398526" y="1753501"/>
            <a:ext cx="137160" cy="137160"/>
          </a:xfrm>
          <a:prstGeom prst="ellipse">
            <a:avLst/>
          </a:prstGeom>
          <a:solidFill>
            <a:srgbClr val="B5C88D"/>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Oval 127">
            <a:extLst>
              <a:ext uri="{FF2B5EF4-FFF2-40B4-BE49-F238E27FC236}">
                <a16:creationId xmlns:a16="http://schemas.microsoft.com/office/drawing/2014/main" id="{DA4AEF46-49DE-A74C-932E-FEC5232B5A1F}"/>
              </a:ext>
            </a:extLst>
          </p:cNvPr>
          <p:cNvSpPr/>
          <p:nvPr/>
        </p:nvSpPr>
        <p:spPr>
          <a:xfrm>
            <a:off x="8566498" y="1979035"/>
            <a:ext cx="137160" cy="137160"/>
          </a:xfrm>
          <a:prstGeom prst="ellipse">
            <a:avLst/>
          </a:prstGeom>
          <a:solidFill>
            <a:srgbClr val="B5C48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Oval 128">
            <a:extLst>
              <a:ext uri="{FF2B5EF4-FFF2-40B4-BE49-F238E27FC236}">
                <a16:creationId xmlns:a16="http://schemas.microsoft.com/office/drawing/2014/main" id="{6D829DFF-861B-1A43-851D-9039E7673784}"/>
              </a:ext>
            </a:extLst>
          </p:cNvPr>
          <p:cNvSpPr/>
          <p:nvPr/>
        </p:nvSpPr>
        <p:spPr>
          <a:xfrm>
            <a:off x="8942462" y="2047298"/>
            <a:ext cx="137160" cy="137160"/>
          </a:xfrm>
          <a:prstGeom prst="ellipse">
            <a:avLst/>
          </a:prstGeom>
          <a:solidFill>
            <a:srgbClr val="A8BC7B"/>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Oval 129">
            <a:extLst>
              <a:ext uri="{FF2B5EF4-FFF2-40B4-BE49-F238E27FC236}">
                <a16:creationId xmlns:a16="http://schemas.microsoft.com/office/drawing/2014/main" id="{FB6F447E-7A59-F546-9527-693CD1CBEB28}"/>
              </a:ext>
            </a:extLst>
          </p:cNvPr>
          <p:cNvSpPr/>
          <p:nvPr/>
        </p:nvSpPr>
        <p:spPr>
          <a:xfrm>
            <a:off x="8990233" y="1899965"/>
            <a:ext cx="137160" cy="137160"/>
          </a:xfrm>
          <a:prstGeom prst="ellipse">
            <a:avLst/>
          </a:prstGeom>
          <a:solidFill>
            <a:srgbClr val="A8C67D"/>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1" name="Oval 130">
            <a:extLst>
              <a:ext uri="{FF2B5EF4-FFF2-40B4-BE49-F238E27FC236}">
                <a16:creationId xmlns:a16="http://schemas.microsoft.com/office/drawing/2014/main" id="{E46414AC-7DC3-D243-9C36-A2138C0223D0}"/>
              </a:ext>
            </a:extLst>
          </p:cNvPr>
          <p:cNvSpPr/>
          <p:nvPr/>
        </p:nvSpPr>
        <p:spPr>
          <a:xfrm>
            <a:off x="9074335" y="2284615"/>
            <a:ext cx="137160" cy="137160"/>
          </a:xfrm>
          <a:prstGeom prst="ellipse">
            <a:avLst/>
          </a:prstGeom>
          <a:solidFill>
            <a:srgbClr val="AEBE58"/>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2" name="Oval 131">
            <a:extLst>
              <a:ext uri="{FF2B5EF4-FFF2-40B4-BE49-F238E27FC236}">
                <a16:creationId xmlns:a16="http://schemas.microsoft.com/office/drawing/2014/main" id="{F7F918CC-4A12-C44C-9C4D-265C78BD366B}"/>
              </a:ext>
            </a:extLst>
          </p:cNvPr>
          <p:cNvSpPr/>
          <p:nvPr/>
        </p:nvSpPr>
        <p:spPr>
          <a:xfrm>
            <a:off x="9546822" y="2175960"/>
            <a:ext cx="137160" cy="137160"/>
          </a:xfrm>
          <a:prstGeom prst="ellipse">
            <a:avLst/>
          </a:prstGeom>
          <a:solidFill>
            <a:srgbClr val="A0BA5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3" name="Oval 132">
            <a:extLst>
              <a:ext uri="{FF2B5EF4-FFF2-40B4-BE49-F238E27FC236}">
                <a16:creationId xmlns:a16="http://schemas.microsoft.com/office/drawing/2014/main" id="{BEA9A96D-4194-FD4A-ACCA-963813EC3539}"/>
              </a:ext>
            </a:extLst>
          </p:cNvPr>
          <p:cNvSpPr/>
          <p:nvPr/>
        </p:nvSpPr>
        <p:spPr>
          <a:xfrm>
            <a:off x="10318141" y="2733344"/>
            <a:ext cx="137160" cy="137160"/>
          </a:xfrm>
          <a:prstGeom prst="ellipse">
            <a:avLst/>
          </a:prstGeom>
          <a:solidFill>
            <a:srgbClr val="749D35"/>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Oval 133">
            <a:extLst>
              <a:ext uri="{FF2B5EF4-FFF2-40B4-BE49-F238E27FC236}">
                <a16:creationId xmlns:a16="http://schemas.microsoft.com/office/drawing/2014/main" id="{9FAFB984-0FE4-F449-9C03-458718642952}"/>
              </a:ext>
            </a:extLst>
          </p:cNvPr>
          <p:cNvSpPr/>
          <p:nvPr/>
        </p:nvSpPr>
        <p:spPr>
          <a:xfrm>
            <a:off x="9194557" y="3708794"/>
            <a:ext cx="137160" cy="137160"/>
          </a:xfrm>
          <a:prstGeom prst="ellipse">
            <a:avLst/>
          </a:prstGeom>
          <a:solidFill>
            <a:srgbClr val="CE8839"/>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Oval 134">
            <a:extLst>
              <a:ext uri="{FF2B5EF4-FFF2-40B4-BE49-F238E27FC236}">
                <a16:creationId xmlns:a16="http://schemas.microsoft.com/office/drawing/2014/main" id="{F12CCF6F-733E-BA4A-A088-DC9131A3668C}"/>
              </a:ext>
            </a:extLst>
          </p:cNvPr>
          <p:cNvSpPr/>
          <p:nvPr/>
        </p:nvSpPr>
        <p:spPr>
          <a:xfrm>
            <a:off x="8244432" y="2977737"/>
            <a:ext cx="137160" cy="137160"/>
          </a:xfrm>
          <a:prstGeom prst="ellipse">
            <a:avLst/>
          </a:prstGeom>
          <a:solidFill>
            <a:srgbClr val="F5B765"/>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Oval 135">
            <a:extLst>
              <a:ext uri="{FF2B5EF4-FFF2-40B4-BE49-F238E27FC236}">
                <a16:creationId xmlns:a16="http://schemas.microsoft.com/office/drawing/2014/main" id="{AABC8321-8685-AD42-8CD5-0916B7746FB7}"/>
              </a:ext>
            </a:extLst>
          </p:cNvPr>
          <p:cNvSpPr/>
          <p:nvPr/>
        </p:nvSpPr>
        <p:spPr>
          <a:xfrm>
            <a:off x="9696920" y="2733344"/>
            <a:ext cx="137160" cy="137160"/>
          </a:xfrm>
          <a:prstGeom prst="ellipse">
            <a:avLst/>
          </a:prstGeom>
          <a:solidFill>
            <a:srgbClr val="96984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Oval 136">
            <a:extLst>
              <a:ext uri="{FF2B5EF4-FFF2-40B4-BE49-F238E27FC236}">
                <a16:creationId xmlns:a16="http://schemas.microsoft.com/office/drawing/2014/main" id="{4160714D-045C-B643-B184-0764DDF86580}"/>
              </a:ext>
            </a:extLst>
          </p:cNvPr>
          <p:cNvSpPr/>
          <p:nvPr/>
        </p:nvSpPr>
        <p:spPr>
          <a:xfrm>
            <a:off x="8164738" y="3569579"/>
            <a:ext cx="137160" cy="137160"/>
          </a:xfrm>
          <a:prstGeom prst="ellipse">
            <a:avLst/>
          </a:prstGeom>
          <a:solidFill>
            <a:srgbClr val="E3876E"/>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Oval 137">
            <a:extLst>
              <a:ext uri="{FF2B5EF4-FFF2-40B4-BE49-F238E27FC236}">
                <a16:creationId xmlns:a16="http://schemas.microsoft.com/office/drawing/2014/main" id="{8B5212F6-2A52-7A41-A8E4-CC00B43C0C0A}"/>
              </a:ext>
            </a:extLst>
          </p:cNvPr>
          <p:cNvSpPr/>
          <p:nvPr/>
        </p:nvSpPr>
        <p:spPr>
          <a:xfrm>
            <a:off x="9506918" y="3517397"/>
            <a:ext cx="137160" cy="137160"/>
          </a:xfrm>
          <a:prstGeom prst="ellipse">
            <a:avLst/>
          </a:prstGeom>
          <a:solidFill>
            <a:srgbClr val="A68449"/>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39" name="Oval 138">
            <a:extLst>
              <a:ext uri="{FF2B5EF4-FFF2-40B4-BE49-F238E27FC236}">
                <a16:creationId xmlns:a16="http://schemas.microsoft.com/office/drawing/2014/main" id="{3A5D2ADC-8CB0-FF4F-BDA7-9013FD617B01}"/>
              </a:ext>
            </a:extLst>
          </p:cNvPr>
          <p:cNvSpPr/>
          <p:nvPr/>
        </p:nvSpPr>
        <p:spPr>
          <a:xfrm>
            <a:off x="10093703" y="2853215"/>
            <a:ext cx="137160" cy="137160"/>
          </a:xfrm>
          <a:prstGeom prst="ellipse">
            <a:avLst/>
          </a:prstGeom>
          <a:solidFill>
            <a:srgbClr val="859438"/>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Oval 139">
            <a:extLst>
              <a:ext uri="{FF2B5EF4-FFF2-40B4-BE49-F238E27FC236}">
                <a16:creationId xmlns:a16="http://schemas.microsoft.com/office/drawing/2014/main" id="{195F4A8D-7261-B945-8080-8BDF4978D5E6}"/>
              </a:ext>
            </a:extLst>
          </p:cNvPr>
          <p:cNvSpPr/>
          <p:nvPr/>
        </p:nvSpPr>
        <p:spPr>
          <a:xfrm>
            <a:off x="10442914" y="3090636"/>
            <a:ext cx="137160" cy="137160"/>
          </a:xfrm>
          <a:prstGeom prst="ellipse">
            <a:avLst/>
          </a:prstGeom>
          <a:solidFill>
            <a:srgbClr val="76863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Oval 140">
            <a:extLst>
              <a:ext uri="{FF2B5EF4-FFF2-40B4-BE49-F238E27FC236}">
                <a16:creationId xmlns:a16="http://schemas.microsoft.com/office/drawing/2014/main" id="{FB87C081-CE9E-F842-B40B-80B374971228}"/>
              </a:ext>
            </a:extLst>
          </p:cNvPr>
          <p:cNvSpPr/>
          <p:nvPr/>
        </p:nvSpPr>
        <p:spPr>
          <a:xfrm>
            <a:off x="10721554" y="2799058"/>
            <a:ext cx="137160" cy="137160"/>
          </a:xfrm>
          <a:prstGeom prst="ellipse">
            <a:avLst/>
          </a:prstGeom>
          <a:solidFill>
            <a:srgbClr val="6C8A2E"/>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Oval 141">
            <a:extLst>
              <a:ext uri="{FF2B5EF4-FFF2-40B4-BE49-F238E27FC236}">
                <a16:creationId xmlns:a16="http://schemas.microsoft.com/office/drawing/2014/main" id="{15A3FCED-7B8F-904B-BBFA-DC71569D90D3}"/>
              </a:ext>
            </a:extLst>
          </p:cNvPr>
          <p:cNvSpPr/>
          <p:nvPr/>
        </p:nvSpPr>
        <p:spPr>
          <a:xfrm>
            <a:off x="10563302" y="3466728"/>
            <a:ext cx="137160" cy="137160"/>
          </a:xfrm>
          <a:prstGeom prst="ellipse">
            <a:avLst/>
          </a:prstGeom>
          <a:solidFill>
            <a:srgbClr val="74702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Oval 142">
            <a:extLst>
              <a:ext uri="{FF2B5EF4-FFF2-40B4-BE49-F238E27FC236}">
                <a16:creationId xmlns:a16="http://schemas.microsoft.com/office/drawing/2014/main" id="{C704FC4B-053E-FC4C-BF17-760CA2F2D98C}"/>
              </a:ext>
            </a:extLst>
          </p:cNvPr>
          <p:cNvSpPr/>
          <p:nvPr/>
        </p:nvSpPr>
        <p:spPr>
          <a:xfrm>
            <a:off x="10901250" y="3159216"/>
            <a:ext cx="137160" cy="137160"/>
          </a:xfrm>
          <a:prstGeom prst="ellipse">
            <a:avLst/>
          </a:prstGeom>
          <a:solidFill>
            <a:srgbClr val="5E7B28"/>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Oval 143">
            <a:extLst>
              <a:ext uri="{FF2B5EF4-FFF2-40B4-BE49-F238E27FC236}">
                <a16:creationId xmlns:a16="http://schemas.microsoft.com/office/drawing/2014/main" id="{4D5A5CDB-2977-FD46-8E0A-65C59A6CC041}"/>
              </a:ext>
            </a:extLst>
          </p:cNvPr>
          <p:cNvSpPr/>
          <p:nvPr/>
        </p:nvSpPr>
        <p:spPr>
          <a:xfrm>
            <a:off x="9837848" y="3908800"/>
            <a:ext cx="137160" cy="137160"/>
          </a:xfrm>
          <a:prstGeom prst="ellipse">
            <a:avLst/>
          </a:prstGeom>
          <a:solidFill>
            <a:srgbClr val="86592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Oval 144">
            <a:extLst>
              <a:ext uri="{FF2B5EF4-FFF2-40B4-BE49-F238E27FC236}">
                <a16:creationId xmlns:a16="http://schemas.microsoft.com/office/drawing/2014/main" id="{4B5E851D-8962-F744-BC32-A99EEB0061C2}"/>
              </a:ext>
            </a:extLst>
          </p:cNvPr>
          <p:cNvSpPr/>
          <p:nvPr/>
        </p:nvSpPr>
        <p:spPr>
          <a:xfrm>
            <a:off x="8061747" y="2546837"/>
            <a:ext cx="137160" cy="137160"/>
          </a:xfrm>
          <a:prstGeom prst="ellipse">
            <a:avLst/>
          </a:prstGeom>
          <a:solidFill>
            <a:srgbClr val="F5C78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Oval 145">
            <a:extLst>
              <a:ext uri="{FF2B5EF4-FFF2-40B4-BE49-F238E27FC236}">
                <a16:creationId xmlns:a16="http://schemas.microsoft.com/office/drawing/2014/main" id="{4B81DD42-E1C6-E54C-AC03-2845DFABEEB0}"/>
              </a:ext>
            </a:extLst>
          </p:cNvPr>
          <p:cNvSpPr/>
          <p:nvPr/>
        </p:nvSpPr>
        <p:spPr>
          <a:xfrm>
            <a:off x="8519114" y="2707892"/>
            <a:ext cx="137160" cy="137160"/>
          </a:xfrm>
          <a:prstGeom prst="ellipse">
            <a:avLst/>
          </a:prstGeom>
          <a:solidFill>
            <a:srgbClr val="F5B765"/>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7" name="Oval 146">
            <a:extLst>
              <a:ext uri="{FF2B5EF4-FFF2-40B4-BE49-F238E27FC236}">
                <a16:creationId xmlns:a16="http://schemas.microsoft.com/office/drawing/2014/main" id="{B8DAA739-C26E-F04C-83A5-5B8131551236}"/>
              </a:ext>
            </a:extLst>
          </p:cNvPr>
          <p:cNvSpPr/>
          <p:nvPr/>
        </p:nvSpPr>
        <p:spPr>
          <a:xfrm>
            <a:off x="9359889" y="3973340"/>
            <a:ext cx="137160" cy="137160"/>
          </a:xfrm>
          <a:prstGeom prst="ellipse">
            <a:avLst/>
          </a:prstGeom>
          <a:solidFill>
            <a:srgbClr val="CB8037"/>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8" name="Oval 147">
            <a:extLst>
              <a:ext uri="{FF2B5EF4-FFF2-40B4-BE49-F238E27FC236}">
                <a16:creationId xmlns:a16="http://schemas.microsoft.com/office/drawing/2014/main" id="{AF259609-44B2-CA40-A600-E456EFD44A81}"/>
              </a:ext>
            </a:extLst>
          </p:cNvPr>
          <p:cNvSpPr/>
          <p:nvPr/>
        </p:nvSpPr>
        <p:spPr>
          <a:xfrm>
            <a:off x="8586970" y="3847863"/>
            <a:ext cx="137160" cy="137160"/>
          </a:xfrm>
          <a:prstGeom prst="ellipse">
            <a:avLst/>
          </a:prstGeom>
          <a:solidFill>
            <a:srgbClr val="DC775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9" name="Oval 148">
            <a:extLst>
              <a:ext uri="{FF2B5EF4-FFF2-40B4-BE49-F238E27FC236}">
                <a16:creationId xmlns:a16="http://schemas.microsoft.com/office/drawing/2014/main" id="{9EC7D216-7E90-D840-ADFB-EA068863F08F}"/>
              </a:ext>
            </a:extLst>
          </p:cNvPr>
          <p:cNvSpPr/>
          <p:nvPr/>
        </p:nvSpPr>
        <p:spPr>
          <a:xfrm>
            <a:off x="9359889" y="4569054"/>
            <a:ext cx="137160" cy="137160"/>
          </a:xfrm>
          <a:prstGeom prst="ellipse">
            <a:avLst/>
          </a:prstGeom>
          <a:solidFill>
            <a:srgbClr val="AF422D"/>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0" name="Oval 149">
            <a:extLst>
              <a:ext uri="{FF2B5EF4-FFF2-40B4-BE49-F238E27FC236}">
                <a16:creationId xmlns:a16="http://schemas.microsoft.com/office/drawing/2014/main" id="{EB7D41DB-BCA8-EA44-9241-A97A5F1DF62B}"/>
              </a:ext>
            </a:extLst>
          </p:cNvPr>
          <p:cNvSpPr/>
          <p:nvPr/>
        </p:nvSpPr>
        <p:spPr>
          <a:xfrm>
            <a:off x="10251744" y="4151813"/>
            <a:ext cx="137160" cy="137160"/>
          </a:xfrm>
          <a:prstGeom prst="ellipse">
            <a:avLst/>
          </a:prstGeom>
          <a:solidFill>
            <a:srgbClr val="663D24"/>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1" name="Oval 150">
            <a:extLst>
              <a:ext uri="{FF2B5EF4-FFF2-40B4-BE49-F238E27FC236}">
                <a16:creationId xmlns:a16="http://schemas.microsoft.com/office/drawing/2014/main" id="{06E41295-596E-734F-B86B-9A0DFE3250FB}"/>
              </a:ext>
            </a:extLst>
          </p:cNvPr>
          <p:cNvSpPr/>
          <p:nvPr/>
        </p:nvSpPr>
        <p:spPr>
          <a:xfrm>
            <a:off x="9374441" y="4928954"/>
            <a:ext cx="137160" cy="137160"/>
          </a:xfrm>
          <a:prstGeom prst="ellipse">
            <a:avLst/>
          </a:prstGeom>
          <a:solidFill>
            <a:srgbClr val="B2291F"/>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2" name="Oval 151">
            <a:extLst>
              <a:ext uri="{FF2B5EF4-FFF2-40B4-BE49-F238E27FC236}">
                <a16:creationId xmlns:a16="http://schemas.microsoft.com/office/drawing/2014/main" id="{4504AF50-43CB-6648-9B87-7570604E3901}"/>
              </a:ext>
            </a:extLst>
          </p:cNvPr>
          <p:cNvSpPr/>
          <p:nvPr/>
        </p:nvSpPr>
        <p:spPr>
          <a:xfrm>
            <a:off x="9975008" y="4616604"/>
            <a:ext cx="137160" cy="137160"/>
          </a:xfrm>
          <a:prstGeom prst="ellipse">
            <a:avLst/>
          </a:prstGeom>
          <a:solidFill>
            <a:srgbClr val="833D2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3" name="Oval 152">
            <a:extLst>
              <a:ext uri="{FF2B5EF4-FFF2-40B4-BE49-F238E27FC236}">
                <a16:creationId xmlns:a16="http://schemas.microsoft.com/office/drawing/2014/main" id="{2C9E9A50-16C2-F046-ACB8-E86589BFBAB2}"/>
              </a:ext>
            </a:extLst>
          </p:cNvPr>
          <p:cNvSpPr/>
          <p:nvPr/>
        </p:nvSpPr>
        <p:spPr>
          <a:xfrm>
            <a:off x="7828680" y="3296996"/>
            <a:ext cx="137160" cy="137160"/>
          </a:xfrm>
          <a:prstGeom prst="ellipse">
            <a:avLst/>
          </a:prstGeom>
          <a:solidFill>
            <a:srgbClr val="EB948D"/>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4" name="Oval 153">
            <a:extLst>
              <a:ext uri="{FF2B5EF4-FFF2-40B4-BE49-F238E27FC236}">
                <a16:creationId xmlns:a16="http://schemas.microsoft.com/office/drawing/2014/main" id="{DE59EE97-CC3A-3B4D-92E1-02E439CB0DE7}"/>
              </a:ext>
            </a:extLst>
          </p:cNvPr>
          <p:cNvSpPr/>
          <p:nvPr/>
        </p:nvSpPr>
        <p:spPr>
          <a:xfrm>
            <a:off x="9539536" y="3836180"/>
            <a:ext cx="137160" cy="137160"/>
          </a:xfrm>
          <a:prstGeom prst="ellipse">
            <a:avLst/>
          </a:prstGeom>
          <a:solidFill>
            <a:srgbClr val="C37D34"/>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5" name="Oval 154">
            <a:extLst>
              <a:ext uri="{FF2B5EF4-FFF2-40B4-BE49-F238E27FC236}">
                <a16:creationId xmlns:a16="http://schemas.microsoft.com/office/drawing/2014/main" id="{C0DCF9EC-30CF-4644-A6C4-64376CD5A5BE}"/>
              </a:ext>
            </a:extLst>
          </p:cNvPr>
          <p:cNvSpPr/>
          <p:nvPr/>
        </p:nvSpPr>
        <p:spPr>
          <a:xfrm>
            <a:off x="9719689" y="4822344"/>
            <a:ext cx="137160" cy="137160"/>
          </a:xfrm>
          <a:prstGeom prst="ellipse">
            <a:avLst/>
          </a:prstGeom>
          <a:solidFill>
            <a:srgbClr val="A63726"/>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6" name="Oval 155">
            <a:extLst>
              <a:ext uri="{FF2B5EF4-FFF2-40B4-BE49-F238E27FC236}">
                <a16:creationId xmlns:a16="http://schemas.microsoft.com/office/drawing/2014/main" id="{DDC425E5-6748-9F4F-B946-AACEB472A043}"/>
              </a:ext>
            </a:extLst>
          </p:cNvPr>
          <p:cNvSpPr/>
          <p:nvPr/>
        </p:nvSpPr>
        <p:spPr>
          <a:xfrm>
            <a:off x="9128818" y="4685184"/>
            <a:ext cx="137160" cy="137160"/>
          </a:xfrm>
          <a:prstGeom prst="ellipse">
            <a:avLst/>
          </a:prstGeom>
          <a:solidFill>
            <a:srgbClr val="C5423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7" name="Oval 156">
            <a:extLst>
              <a:ext uri="{FF2B5EF4-FFF2-40B4-BE49-F238E27FC236}">
                <a16:creationId xmlns:a16="http://schemas.microsoft.com/office/drawing/2014/main" id="{D6C268D7-7156-6649-A9A3-D142BC2D8873}"/>
              </a:ext>
            </a:extLst>
          </p:cNvPr>
          <p:cNvSpPr/>
          <p:nvPr/>
        </p:nvSpPr>
        <p:spPr>
          <a:xfrm>
            <a:off x="10093703" y="5012396"/>
            <a:ext cx="137160" cy="137160"/>
          </a:xfrm>
          <a:prstGeom prst="ellipse">
            <a:avLst/>
          </a:prstGeom>
          <a:solidFill>
            <a:srgbClr val="8A1F16"/>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8" name="Oval 157">
            <a:extLst>
              <a:ext uri="{FF2B5EF4-FFF2-40B4-BE49-F238E27FC236}">
                <a16:creationId xmlns:a16="http://schemas.microsoft.com/office/drawing/2014/main" id="{97FE3A54-C32F-074B-A4FB-9355A2C6FD83}"/>
              </a:ext>
            </a:extLst>
          </p:cNvPr>
          <p:cNvSpPr/>
          <p:nvPr/>
        </p:nvSpPr>
        <p:spPr>
          <a:xfrm>
            <a:off x="9861552" y="2318457"/>
            <a:ext cx="137160" cy="137160"/>
          </a:xfrm>
          <a:prstGeom prst="ellipse">
            <a:avLst/>
          </a:prstGeom>
          <a:solidFill>
            <a:srgbClr val="8CB247"/>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4" name="TextBox 163">
            <a:extLst>
              <a:ext uri="{FF2B5EF4-FFF2-40B4-BE49-F238E27FC236}">
                <a16:creationId xmlns:a16="http://schemas.microsoft.com/office/drawing/2014/main" id="{6074173E-0742-CE42-B368-6D19B4073536}"/>
              </a:ext>
            </a:extLst>
          </p:cNvPr>
          <p:cNvSpPr txBox="1"/>
          <p:nvPr/>
        </p:nvSpPr>
        <p:spPr>
          <a:xfrm>
            <a:off x="411497" y="1328430"/>
            <a:ext cx="6228819" cy="4467057"/>
          </a:xfrm>
          <a:prstGeom prst="rect">
            <a:avLst/>
          </a:prstGeom>
          <a:noFill/>
        </p:spPr>
        <p:txBody>
          <a:bodyPr wrap="square" rtlCol="0">
            <a:spAutoFit/>
          </a:bodyPr>
          <a:lstStyle/>
          <a:p>
            <a:pPr marL="457200" indent="-457200">
              <a:lnSpc>
                <a:spcPct val="150000"/>
              </a:lnSpc>
              <a:buAutoNum type="arabicPeriod"/>
            </a:pPr>
            <a:r>
              <a:rPr lang="en-US" altLang="zh-CN" sz="2400" b="1" dirty="0"/>
              <a:t>Initialization</a:t>
            </a:r>
            <a:r>
              <a:rPr lang="zh-CN" altLang="en-US" sz="2400" dirty="0"/>
              <a:t> </a:t>
            </a:r>
            <a:endParaRPr lang="en-US" altLang="zh-CN" sz="2400" dirty="0"/>
          </a:p>
          <a:p>
            <a:pPr lvl="1">
              <a:lnSpc>
                <a:spcPct val="150000"/>
              </a:lnSpc>
            </a:pPr>
            <a:r>
              <a:rPr lang="en-US" altLang="zh-CN" sz="2400" dirty="0"/>
              <a:t>construct</a:t>
            </a:r>
            <a:r>
              <a:rPr lang="zh-CN" altLang="en-US" sz="2400" dirty="0"/>
              <a:t> </a:t>
            </a:r>
            <a:r>
              <a:rPr lang="en-US" altLang="zh-CN" sz="2400" dirty="0"/>
              <a:t>the</a:t>
            </a:r>
            <a:r>
              <a:rPr lang="zh-CN" altLang="en-US" sz="2400" dirty="0"/>
              <a:t> </a:t>
            </a:r>
            <a:r>
              <a:rPr lang="en-US" altLang="zh-CN" sz="2400" dirty="0"/>
              <a:t>simplified</a:t>
            </a:r>
            <a:r>
              <a:rPr lang="zh-CN" altLang="en-US" sz="2400" dirty="0"/>
              <a:t> </a:t>
            </a:r>
            <a:r>
              <a:rPr lang="en-US" altLang="zh-CN" sz="2400" dirty="0"/>
              <a:t>convex</a:t>
            </a:r>
            <a:r>
              <a:rPr lang="zh-CN" altLang="en-US" sz="2400" dirty="0"/>
              <a:t> </a:t>
            </a:r>
            <a:r>
              <a:rPr lang="en-US" altLang="zh-CN" sz="2400" dirty="0"/>
              <a:t>hull</a:t>
            </a:r>
            <a:endParaRPr lang="en-US" sz="2400" dirty="0"/>
          </a:p>
          <a:p>
            <a:pPr marL="457200" indent="-457200">
              <a:lnSpc>
                <a:spcPct val="150000"/>
              </a:lnSpc>
              <a:buFontTx/>
              <a:buAutoNum type="arabicPeriod"/>
            </a:pPr>
            <a:r>
              <a:rPr lang="en-US" sz="2400" b="1" dirty="0"/>
              <a:t>Refinement of a vertex</a:t>
            </a:r>
            <a:r>
              <a:rPr lang="zh-CN" altLang="en-US" sz="2400" b="1" dirty="0"/>
              <a:t> </a:t>
            </a:r>
            <a:r>
              <a:rPr lang="en-US" altLang="zh-CN" sz="2400" b="1" dirty="0"/>
              <a:t>v</a:t>
            </a:r>
            <a:endParaRPr lang="en-US" sz="2400" b="1" dirty="0"/>
          </a:p>
          <a:p>
            <a:pPr marL="914400" lvl="1" indent="-457200">
              <a:lnSpc>
                <a:spcPct val="150000"/>
              </a:lnSpc>
              <a:buFont typeface="Arial" panose="020B0604020202020204" pitchFamily="34" charset="0"/>
              <a:buChar char="•"/>
            </a:pPr>
            <a:r>
              <a:rPr lang="en-US" sz="2400" dirty="0"/>
              <a:t>Compute the neighbor center </a:t>
            </a:r>
            <a:r>
              <a:rPr lang="en-US" altLang="zh-CN" sz="2400" dirty="0"/>
              <a:t>point</a:t>
            </a:r>
            <a:r>
              <a:rPr lang="zh-CN" altLang="en-US" sz="2400" dirty="0"/>
              <a:t> </a:t>
            </a:r>
            <a:r>
              <a:rPr lang="en-US" altLang="zh-CN" sz="2400" dirty="0" err="1"/>
              <a:t>v</a:t>
            </a:r>
            <a:r>
              <a:rPr lang="en-US" altLang="zh-CN" sz="1600" dirty="0" err="1"/>
              <a:t>c</a:t>
            </a:r>
            <a:endParaRPr lang="en-US" altLang="zh-CN" sz="2400" dirty="0"/>
          </a:p>
          <a:p>
            <a:pPr marL="914400" lvl="1" indent="-457200">
              <a:lnSpc>
                <a:spcPct val="150000"/>
              </a:lnSpc>
              <a:buFont typeface="Arial" panose="020B0604020202020204" pitchFamily="34" charset="0"/>
              <a:buChar char="•"/>
            </a:pPr>
            <a:r>
              <a:rPr lang="en-US" altLang="zh-CN" sz="2400" dirty="0"/>
              <a:t>Update</a:t>
            </a:r>
            <a:r>
              <a:rPr lang="en-US" sz="2400" dirty="0"/>
              <a:t> the </a:t>
            </a:r>
            <a:r>
              <a:rPr lang="en-US" altLang="zh-CN" sz="2400" dirty="0"/>
              <a:t>vertex</a:t>
            </a:r>
            <a:r>
              <a:rPr lang="zh-CN" altLang="en-US" sz="2400" dirty="0"/>
              <a:t> </a:t>
            </a:r>
            <a:r>
              <a:rPr lang="en-US" altLang="zh-CN" sz="2400" dirty="0"/>
              <a:t>to</a:t>
            </a:r>
            <a:r>
              <a:rPr lang="zh-CN" altLang="en-US" sz="2400" dirty="0"/>
              <a:t> </a:t>
            </a:r>
            <a:r>
              <a:rPr lang="en-US" altLang="zh-CN" sz="2400" dirty="0"/>
              <a:t>the</a:t>
            </a:r>
            <a:r>
              <a:rPr lang="zh-CN" altLang="en-US" sz="2400" dirty="0"/>
              <a:t> </a:t>
            </a:r>
            <a:r>
              <a:rPr lang="en-US" altLang="zh-CN" sz="2400" dirty="0"/>
              <a:t>new</a:t>
            </a:r>
            <a:r>
              <a:rPr lang="zh-CN" altLang="en-US" sz="2400" dirty="0"/>
              <a:t> </a:t>
            </a:r>
            <a:r>
              <a:rPr lang="en-US" altLang="zh-CN" sz="2400" dirty="0"/>
              <a:t>position</a:t>
            </a:r>
            <a:r>
              <a:rPr lang="zh-CN" altLang="en-US" sz="2400" dirty="0"/>
              <a:t> </a:t>
            </a:r>
            <a:r>
              <a:rPr lang="en-US" altLang="zh-CN" sz="2400" dirty="0"/>
              <a:t>v</a:t>
            </a:r>
            <a:r>
              <a:rPr lang="en-US" altLang="zh-CN" sz="1600" dirty="0"/>
              <a:t>0</a:t>
            </a:r>
            <a:r>
              <a:rPr lang="en-US" altLang="zh-CN" sz="2400" dirty="0"/>
              <a:t>.</a:t>
            </a:r>
            <a:r>
              <a:rPr lang="zh-CN" altLang="en-US" sz="2400" dirty="0"/>
              <a:t> </a:t>
            </a:r>
            <a:r>
              <a:rPr lang="en-US" altLang="zh-CN" sz="2400" dirty="0"/>
              <a:t>(</a:t>
            </a:r>
            <a:r>
              <a:rPr lang="en-US" sz="2400" dirty="0"/>
              <a:t>on the line</a:t>
            </a:r>
            <a:r>
              <a:rPr lang="zh-CN" altLang="en-US" sz="2400" dirty="0"/>
              <a:t> </a:t>
            </a:r>
            <a:r>
              <a:rPr lang="en-US" altLang="zh-CN" sz="2400" dirty="0"/>
              <a:t>where</a:t>
            </a:r>
            <a:r>
              <a:rPr lang="zh-CN" altLang="en-US" sz="2400" dirty="0"/>
              <a:t> </a:t>
            </a:r>
            <a:r>
              <a:rPr lang="en-US" altLang="zh-CN" sz="2400" dirty="0"/>
              <a:t>v</a:t>
            </a:r>
            <a:r>
              <a:rPr lang="zh-CN" altLang="en-US" sz="2400" dirty="0"/>
              <a:t> </a:t>
            </a:r>
            <a:r>
              <a:rPr lang="en-US" altLang="zh-CN" sz="2400" dirty="0"/>
              <a:t>and</a:t>
            </a:r>
            <a:r>
              <a:rPr lang="zh-CN" altLang="en-US" sz="2400" dirty="0"/>
              <a:t> </a:t>
            </a:r>
            <a:r>
              <a:rPr lang="en-US" altLang="zh-CN" sz="2400" dirty="0" err="1"/>
              <a:t>v</a:t>
            </a:r>
            <a:r>
              <a:rPr lang="en-US" altLang="zh-CN" sz="1600" dirty="0" err="1"/>
              <a:t>c</a:t>
            </a:r>
            <a:r>
              <a:rPr lang="zh-CN" altLang="en-US" sz="2400" dirty="0"/>
              <a:t> </a:t>
            </a:r>
            <a:r>
              <a:rPr lang="en-US" altLang="zh-CN" sz="2400" dirty="0"/>
              <a:t>are</a:t>
            </a:r>
            <a:r>
              <a:rPr lang="zh-CN" altLang="en-US" sz="2400" dirty="0"/>
              <a:t>  </a:t>
            </a:r>
            <a:r>
              <a:rPr lang="en-US" altLang="zh-CN" sz="2400" dirty="0"/>
              <a:t>located)</a:t>
            </a:r>
          </a:p>
          <a:p>
            <a:pPr marL="457200" indent="-457200">
              <a:lnSpc>
                <a:spcPct val="150000"/>
              </a:lnSpc>
              <a:buFont typeface="+mj-lt"/>
              <a:buAutoNum type="arabicPeriod"/>
            </a:pPr>
            <a:r>
              <a:rPr lang="en-US" altLang="zh-CN" sz="2400" b="1" dirty="0"/>
              <a:t>Repeat</a:t>
            </a:r>
            <a:r>
              <a:rPr lang="zh-CN" altLang="en-US" sz="2400" b="1" dirty="0"/>
              <a:t> </a:t>
            </a:r>
            <a:r>
              <a:rPr lang="en-US" altLang="zh-CN" sz="2400" b="1" dirty="0"/>
              <a:t>Step</a:t>
            </a:r>
            <a:r>
              <a:rPr lang="zh-CN" altLang="en-US" sz="2400" b="1" dirty="0"/>
              <a:t> </a:t>
            </a:r>
            <a:r>
              <a:rPr lang="en-US" altLang="zh-CN" sz="2400" b="1" dirty="0"/>
              <a:t>2</a:t>
            </a:r>
            <a:r>
              <a:rPr lang="zh-CN" altLang="en-US" sz="2400" b="1" dirty="0"/>
              <a:t> </a:t>
            </a:r>
            <a:r>
              <a:rPr lang="en-US" altLang="zh-CN" sz="2400" b="1" dirty="0"/>
              <a:t>until</a:t>
            </a:r>
            <a:r>
              <a:rPr lang="zh-CN" altLang="en-US" sz="2400" b="1" dirty="0"/>
              <a:t> </a:t>
            </a:r>
            <a:r>
              <a:rPr lang="en-US" altLang="zh-CN" sz="2400" b="1" dirty="0"/>
              <a:t>converge</a:t>
            </a:r>
          </a:p>
          <a:p>
            <a:pPr lvl="1">
              <a:lnSpc>
                <a:spcPct val="150000"/>
              </a:lnSpc>
            </a:pPr>
            <a:r>
              <a:rPr lang="en-US" altLang="zh-CN" sz="2400" dirty="0"/>
              <a:t>(usually</a:t>
            </a:r>
            <a:r>
              <a:rPr lang="zh-CN" altLang="en-US" sz="2400" dirty="0"/>
              <a:t> </a:t>
            </a:r>
            <a:r>
              <a:rPr lang="en-US" altLang="zh-CN" sz="2400" dirty="0"/>
              <a:t>need</a:t>
            </a:r>
            <a:r>
              <a:rPr lang="zh-CN" altLang="en-US" sz="2400" dirty="0"/>
              <a:t> </a:t>
            </a:r>
            <a:r>
              <a:rPr lang="en-US" altLang="zh-CN" sz="2400" dirty="0"/>
              <a:t>2</a:t>
            </a:r>
            <a:r>
              <a:rPr lang="zh-CN" altLang="en-US" sz="2400" dirty="0"/>
              <a:t> </a:t>
            </a:r>
            <a:r>
              <a:rPr lang="en-US" altLang="zh-CN" sz="2400" dirty="0"/>
              <a:t>to</a:t>
            </a:r>
            <a:r>
              <a:rPr lang="zh-CN" altLang="en-US" sz="2400" dirty="0"/>
              <a:t> </a:t>
            </a:r>
            <a:r>
              <a:rPr lang="en-US" altLang="zh-CN" sz="2400" dirty="0"/>
              <a:t>3</a:t>
            </a:r>
            <a:r>
              <a:rPr lang="zh-CN" altLang="en-US" sz="2400" dirty="0"/>
              <a:t> </a:t>
            </a:r>
            <a:r>
              <a:rPr lang="en-US" altLang="zh-CN" sz="2400" dirty="0"/>
              <a:t>cycles)</a:t>
            </a:r>
            <a:endParaRPr lang="en-US" sz="2400" dirty="0"/>
          </a:p>
        </p:txBody>
      </p:sp>
    </p:spTree>
    <p:extLst>
      <p:ext uri="{BB962C8B-B14F-4D97-AF65-F5344CB8AC3E}">
        <p14:creationId xmlns:p14="http://schemas.microsoft.com/office/powerpoint/2010/main" val="3388527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Title 1">
            <a:extLst>
              <a:ext uri="{FF2B5EF4-FFF2-40B4-BE49-F238E27FC236}">
                <a16:creationId xmlns:a16="http://schemas.microsoft.com/office/drawing/2014/main" id="{6336AB26-917E-FB45-8FC5-496DB7776BAD}"/>
              </a:ext>
            </a:extLst>
          </p:cNvPr>
          <p:cNvSpPr txBox="1">
            <a:spLocks/>
          </p:cNvSpPr>
          <p:nvPr/>
        </p:nvSpPr>
        <p:spPr>
          <a:xfrm>
            <a:off x="-1669817" y="363966"/>
            <a:ext cx="1553163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4800" dirty="0"/>
              <a:t>Improvement</a:t>
            </a:r>
            <a:r>
              <a:rPr lang="zh-CN" altLang="en-US" sz="4800" dirty="0"/>
              <a:t> </a:t>
            </a:r>
            <a:r>
              <a:rPr lang="en-US" altLang="zh-CN" sz="4800" dirty="0"/>
              <a:t>2</a:t>
            </a:r>
            <a:r>
              <a:rPr lang="zh-CN" altLang="en-US" sz="4800" dirty="0"/>
              <a:t> </a:t>
            </a:r>
            <a:r>
              <a:rPr lang="en-US" altLang="zh-CN" sz="4800" dirty="0"/>
              <a:t>:</a:t>
            </a:r>
            <a:r>
              <a:rPr lang="zh-CN" altLang="en-US" sz="4800" dirty="0"/>
              <a:t> </a:t>
            </a:r>
            <a:r>
              <a:rPr lang="en-US" altLang="zh-CN" sz="4800" dirty="0"/>
              <a:t>Decomposition</a:t>
            </a:r>
            <a:r>
              <a:rPr lang="zh-CN" altLang="en-US" sz="4800" dirty="0"/>
              <a:t> </a:t>
            </a:r>
            <a:r>
              <a:rPr lang="en-US" altLang="zh-CN" sz="4800" dirty="0"/>
              <a:t>Speed</a:t>
            </a:r>
            <a:endParaRPr lang="en-US" sz="4800" dirty="0"/>
          </a:p>
          <a:p>
            <a:pPr algn="ctr"/>
            <a:endParaRPr lang="en-US" sz="4500" dirty="0"/>
          </a:p>
        </p:txBody>
      </p:sp>
      <p:sp>
        <p:nvSpPr>
          <p:cNvPr id="209" name="TextBox 208">
            <a:extLst>
              <a:ext uri="{FF2B5EF4-FFF2-40B4-BE49-F238E27FC236}">
                <a16:creationId xmlns:a16="http://schemas.microsoft.com/office/drawing/2014/main" id="{047C14A7-2644-BF40-86A6-C6A24D1F38D8}"/>
              </a:ext>
            </a:extLst>
          </p:cNvPr>
          <p:cNvSpPr txBox="1"/>
          <p:nvPr/>
        </p:nvSpPr>
        <p:spPr>
          <a:xfrm>
            <a:off x="1447348" y="2706246"/>
            <a:ext cx="10089750" cy="4031873"/>
          </a:xfrm>
          <a:prstGeom prst="rect">
            <a:avLst/>
          </a:prstGeom>
          <a:noFill/>
        </p:spPr>
        <p:txBody>
          <a:bodyPr wrap="none" rtlCol="0">
            <a:spAutoFit/>
          </a:bodyPr>
          <a:lstStyle/>
          <a:p>
            <a:pPr marL="285750" indent="-285750">
              <a:buFont typeface="Arial" panose="020B0604020202020204" pitchFamily="34" charset="0"/>
              <a:buChar char="•"/>
            </a:pPr>
            <a:r>
              <a:rPr lang="en-US" sz="3200" dirty="0"/>
              <a:t>RG</a:t>
            </a:r>
            <a:r>
              <a:rPr lang="en-US" altLang="zh-CN" sz="3200" dirty="0"/>
              <a:t>B</a:t>
            </a:r>
            <a:r>
              <a:rPr lang="zh-CN" altLang="en-US" sz="3200" dirty="0"/>
              <a:t> </a:t>
            </a:r>
            <a:r>
              <a:rPr lang="en-US" altLang="zh-CN" sz="3200" dirty="0"/>
              <a:t>space</a:t>
            </a:r>
            <a:r>
              <a:rPr lang="zh-CN" altLang="en-US" sz="3200" dirty="0"/>
              <a:t> </a:t>
            </a:r>
            <a:r>
              <a:rPr lang="en-US" altLang="zh-CN" sz="3200" dirty="0">
                <a:latin typeface="+mj-lt"/>
              </a:rPr>
              <a:t>(Tan</a:t>
            </a:r>
            <a:r>
              <a:rPr lang="zh-CN" altLang="en-US" sz="3200" dirty="0">
                <a:latin typeface="+mj-lt"/>
              </a:rPr>
              <a:t> </a:t>
            </a:r>
            <a:r>
              <a:rPr lang="en-US" altLang="zh-CN" sz="3200" dirty="0">
                <a:latin typeface="+mj-lt"/>
              </a:rPr>
              <a:t>et</a:t>
            </a:r>
            <a:r>
              <a:rPr lang="zh-CN" altLang="en-US" sz="3200" dirty="0">
                <a:latin typeface="+mj-lt"/>
              </a:rPr>
              <a:t> </a:t>
            </a:r>
            <a:r>
              <a:rPr lang="en-US" altLang="zh-CN" sz="3200" dirty="0">
                <a:latin typeface="+mj-lt"/>
              </a:rPr>
              <a:t>al.</a:t>
            </a:r>
            <a:r>
              <a:rPr lang="zh-CN" altLang="en-US" sz="3200" dirty="0">
                <a:latin typeface="+mj-lt"/>
              </a:rPr>
              <a:t> </a:t>
            </a:r>
            <a:r>
              <a:rPr lang="en-US" altLang="zh-CN" sz="3200" dirty="0">
                <a:latin typeface="+mj-lt"/>
              </a:rPr>
              <a:t>2017)</a:t>
            </a:r>
          </a:p>
          <a:p>
            <a:pPr marL="742950" lvl="1" indent="-285750">
              <a:buFont typeface="Arial" panose="020B0604020202020204" pitchFamily="34" charset="0"/>
              <a:buChar char="•"/>
            </a:pPr>
            <a:r>
              <a:rPr lang="en-US" altLang="zh-CN" sz="3200" dirty="0"/>
              <a:t>Optimization</a:t>
            </a:r>
            <a:r>
              <a:rPr lang="zh-CN" altLang="en-US" sz="3200" dirty="0"/>
              <a:t> </a:t>
            </a:r>
            <a:r>
              <a:rPr lang="en-US" altLang="zh-CN" sz="3200" dirty="0"/>
              <a:t>(smooth</a:t>
            </a:r>
            <a:r>
              <a:rPr lang="zh-CN" altLang="en-US" sz="3200" dirty="0"/>
              <a:t> </a:t>
            </a:r>
            <a:r>
              <a:rPr lang="en-US" altLang="zh-CN" sz="3200" dirty="0"/>
              <a:t>but</a:t>
            </a:r>
            <a:r>
              <a:rPr lang="zh-CN" altLang="en-US" sz="3200" dirty="0"/>
              <a:t> </a:t>
            </a:r>
            <a:r>
              <a:rPr lang="en-US" altLang="zh-CN" sz="3200" b="1" u="sng" dirty="0"/>
              <a:t>slow</a:t>
            </a:r>
            <a:r>
              <a:rPr lang="zh-CN" altLang="en-US" sz="3200" dirty="0"/>
              <a:t> </a:t>
            </a:r>
            <a:r>
              <a:rPr lang="en-US" altLang="zh-CN" sz="3200" dirty="0"/>
              <a:t>for</a:t>
            </a:r>
            <a:r>
              <a:rPr lang="zh-CN" altLang="en-US" sz="3200" dirty="0"/>
              <a:t> </a:t>
            </a:r>
            <a:r>
              <a:rPr lang="en-US" altLang="zh-CN" sz="3200" dirty="0"/>
              <a:t>high</a:t>
            </a:r>
            <a:r>
              <a:rPr lang="zh-CN" altLang="en-US" sz="3200" dirty="0"/>
              <a:t> </a:t>
            </a:r>
            <a:r>
              <a:rPr lang="en-US" altLang="zh-CN" sz="3200" dirty="0"/>
              <a:t>resolution)</a:t>
            </a:r>
          </a:p>
          <a:p>
            <a:pPr marL="742950" lvl="1" indent="-285750">
              <a:buFont typeface="Arial" panose="020B0604020202020204" pitchFamily="34" charset="0"/>
              <a:buChar char="•"/>
            </a:pPr>
            <a:r>
              <a:rPr lang="en-US" altLang="zh-CN" sz="3200" dirty="0"/>
              <a:t>Interpolation</a:t>
            </a:r>
            <a:r>
              <a:rPr lang="zh-CN" altLang="en-US" sz="3200" dirty="0"/>
              <a:t> </a:t>
            </a:r>
            <a:r>
              <a:rPr lang="en-US" altLang="zh-CN" sz="3200" dirty="0"/>
              <a:t>(lack</a:t>
            </a:r>
            <a:r>
              <a:rPr lang="zh-CN" altLang="en-US" sz="3200" dirty="0"/>
              <a:t> </a:t>
            </a:r>
            <a:r>
              <a:rPr lang="en-US" altLang="zh-CN" sz="3200" dirty="0"/>
              <a:t>spatial</a:t>
            </a:r>
            <a:r>
              <a:rPr lang="zh-CN" altLang="en-US" sz="3200" dirty="0"/>
              <a:t> </a:t>
            </a:r>
            <a:r>
              <a:rPr lang="en-US" altLang="zh-CN" sz="3200" dirty="0"/>
              <a:t>smoothness)</a:t>
            </a:r>
          </a:p>
          <a:p>
            <a:pPr marL="742950" lvl="1" indent="-285750">
              <a:buFont typeface="Arial" panose="020B0604020202020204" pitchFamily="34" charset="0"/>
              <a:buChar char="•"/>
            </a:pPr>
            <a:endParaRPr lang="en-US" sz="3200" dirty="0"/>
          </a:p>
          <a:p>
            <a:pPr marL="285750" indent="-285750">
              <a:buFont typeface="Arial" panose="020B0604020202020204" pitchFamily="34" charset="0"/>
              <a:buChar char="•"/>
            </a:pPr>
            <a:r>
              <a:rPr lang="en-US" sz="3200" dirty="0"/>
              <a:t>RGBXY</a:t>
            </a:r>
            <a:r>
              <a:rPr lang="zh-CN" altLang="en-US" sz="3200" dirty="0"/>
              <a:t> </a:t>
            </a:r>
            <a:r>
              <a:rPr lang="en-US" altLang="zh-CN" sz="3200" dirty="0"/>
              <a:t>space</a:t>
            </a:r>
            <a:r>
              <a:rPr lang="zh-CN" altLang="en-US" sz="3200" dirty="0"/>
              <a:t> </a:t>
            </a:r>
            <a:r>
              <a:rPr lang="en-US" altLang="zh-CN" sz="3200" dirty="0">
                <a:latin typeface="+mj-lt"/>
              </a:rPr>
              <a:t>(Tan</a:t>
            </a:r>
            <a:r>
              <a:rPr lang="zh-CN" altLang="en-US" sz="3200" dirty="0">
                <a:latin typeface="+mj-lt"/>
              </a:rPr>
              <a:t> </a:t>
            </a:r>
            <a:r>
              <a:rPr lang="en-US" altLang="zh-CN" sz="3200" dirty="0">
                <a:latin typeface="+mj-lt"/>
              </a:rPr>
              <a:t>et</a:t>
            </a:r>
            <a:r>
              <a:rPr lang="zh-CN" altLang="en-US" sz="3200" dirty="0">
                <a:latin typeface="+mj-lt"/>
              </a:rPr>
              <a:t> </a:t>
            </a:r>
            <a:r>
              <a:rPr lang="en-US" altLang="zh-CN" sz="3200" dirty="0">
                <a:latin typeface="+mj-lt"/>
              </a:rPr>
              <a:t>al.</a:t>
            </a:r>
            <a:r>
              <a:rPr lang="zh-CN" altLang="en-US" sz="3200" dirty="0">
                <a:latin typeface="+mj-lt"/>
              </a:rPr>
              <a:t>  </a:t>
            </a:r>
            <a:r>
              <a:rPr lang="en-US" altLang="zh-CN" sz="3200" dirty="0">
                <a:latin typeface="+mj-lt"/>
              </a:rPr>
              <a:t>2018)</a:t>
            </a:r>
          </a:p>
          <a:p>
            <a:pPr marL="742950" lvl="1" indent="-285750">
              <a:buFont typeface="Arial" panose="020B0604020202020204" pitchFamily="34" charset="0"/>
              <a:buChar char="•"/>
            </a:pPr>
            <a:r>
              <a:rPr lang="en-US" altLang="zh-CN" sz="3200" dirty="0"/>
              <a:t>Interpolation</a:t>
            </a:r>
            <a:r>
              <a:rPr lang="zh-CN" altLang="en-US" sz="3200" dirty="0"/>
              <a:t> </a:t>
            </a:r>
            <a:r>
              <a:rPr lang="en-US" altLang="zh-CN" sz="3200" dirty="0"/>
              <a:t>(smooth</a:t>
            </a:r>
            <a:r>
              <a:rPr lang="zh-CN" altLang="en-US" sz="3200" dirty="0"/>
              <a:t> </a:t>
            </a:r>
            <a:r>
              <a:rPr lang="en-US" altLang="zh-CN" sz="3200" dirty="0"/>
              <a:t>but</a:t>
            </a:r>
            <a:r>
              <a:rPr lang="zh-CN" altLang="en-US" sz="3200" dirty="0"/>
              <a:t> </a:t>
            </a:r>
            <a:r>
              <a:rPr lang="en-US" altLang="zh-CN" sz="3200" dirty="0"/>
              <a:t>extra</a:t>
            </a:r>
            <a:r>
              <a:rPr lang="zh-CN" altLang="en-US" sz="3200" dirty="0"/>
              <a:t> </a:t>
            </a:r>
            <a:r>
              <a:rPr lang="en-US" altLang="zh-CN" sz="3200" dirty="0"/>
              <a:t>time for</a:t>
            </a:r>
            <a:r>
              <a:rPr lang="zh-CN" altLang="en-US" sz="3200" dirty="0"/>
              <a:t> </a:t>
            </a:r>
            <a:r>
              <a:rPr lang="en-US" altLang="zh-CN" sz="3200" dirty="0"/>
              <a:t>preprocessing)</a:t>
            </a:r>
          </a:p>
          <a:p>
            <a:pPr marL="742950" lvl="1" indent="-285750">
              <a:buFont typeface="Arial" panose="020B0604020202020204" pitchFamily="34" charset="0"/>
              <a:buChar char="•"/>
            </a:pPr>
            <a:endParaRPr lang="en-US" altLang="zh-CN" sz="3200" dirty="0">
              <a:latin typeface="+mj-lt"/>
            </a:endParaRPr>
          </a:p>
          <a:p>
            <a:pPr marL="285750" indent="-285750">
              <a:buFont typeface="Arial" panose="020B0604020202020204" pitchFamily="34" charset="0"/>
              <a:buChar char="•"/>
            </a:pPr>
            <a:endParaRPr lang="en-US" altLang="zh-CN" sz="3200" dirty="0"/>
          </a:p>
        </p:txBody>
      </p:sp>
      <p:pic>
        <p:nvPicPr>
          <p:cNvPr id="210" name="Picture 209">
            <a:extLst>
              <a:ext uri="{FF2B5EF4-FFF2-40B4-BE49-F238E27FC236}">
                <a16:creationId xmlns:a16="http://schemas.microsoft.com/office/drawing/2014/main" id="{24A0BC9F-0838-554F-AD92-4271629D9D75}"/>
              </a:ext>
            </a:extLst>
          </p:cNvPr>
          <p:cNvPicPr>
            <a:picLocks noChangeAspect="1"/>
          </p:cNvPicPr>
          <p:nvPr/>
        </p:nvPicPr>
        <p:blipFill>
          <a:blip r:embed="rId3"/>
          <a:stretch>
            <a:fillRect/>
          </a:stretch>
        </p:blipFill>
        <p:spPr>
          <a:xfrm>
            <a:off x="4985100" y="1506260"/>
            <a:ext cx="2221799" cy="912525"/>
          </a:xfrm>
          <a:prstGeom prst="rect">
            <a:avLst/>
          </a:prstGeom>
        </p:spPr>
      </p:pic>
      <p:pic>
        <p:nvPicPr>
          <p:cNvPr id="212" name="Picture 211">
            <a:extLst>
              <a:ext uri="{FF2B5EF4-FFF2-40B4-BE49-F238E27FC236}">
                <a16:creationId xmlns:a16="http://schemas.microsoft.com/office/drawing/2014/main" id="{1F4B00BE-B207-6841-93DE-49C65C475C09}"/>
              </a:ext>
            </a:extLst>
          </p:cNvPr>
          <p:cNvPicPr>
            <a:picLocks noChangeAspect="1"/>
          </p:cNvPicPr>
          <p:nvPr/>
        </p:nvPicPr>
        <p:blipFill>
          <a:blip r:embed="rId4"/>
          <a:stretch>
            <a:fillRect/>
          </a:stretch>
        </p:blipFill>
        <p:spPr>
          <a:xfrm>
            <a:off x="5759647" y="1607887"/>
            <a:ext cx="486593" cy="396124"/>
          </a:xfrm>
          <a:prstGeom prst="rect">
            <a:avLst/>
          </a:prstGeom>
        </p:spPr>
      </p:pic>
    </p:spTree>
    <p:extLst>
      <p:ext uri="{BB962C8B-B14F-4D97-AF65-F5344CB8AC3E}">
        <p14:creationId xmlns:p14="http://schemas.microsoft.com/office/powerpoint/2010/main" val="2106282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50B5D-3F49-9A4A-9883-D4B08F709C03}"/>
              </a:ext>
            </a:extLst>
          </p:cNvPr>
          <p:cNvSpPr>
            <a:spLocks noGrp="1"/>
          </p:cNvSpPr>
          <p:nvPr>
            <p:ph type="title"/>
          </p:nvPr>
        </p:nvSpPr>
        <p:spPr>
          <a:xfrm>
            <a:off x="-419100" y="0"/>
            <a:ext cx="13030200" cy="1325563"/>
          </a:xfrm>
        </p:spPr>
        <p:txBody>
          <a:bodyPr>
            <a:normAutofit/>
          </a:bodyPr>
          <a:lstStyle/>
          <a:p>
            <a:pPr algn="ctr"/>
            <a:r>
              <a:rPr lang="en-US" altLang="zh-CN" sz="4500" dirty="0"/>
              <a:t>Our</a:t>
            </a:r>
            <a:r>
              <a:rPr lang="zh-CN" altLang="en-US" sz="4500" dirty="0"/>
              <a:t> </a:t>
            </a:r>
            <a:r>
              <a:rPr lang="en-US" altLang="zh-CN" sz="4500" dirty="0"/>
              <a:t>approach</a:t>
            </a:r>
            <a:r>
              <a:rPr lang="zh-CN" altLang="en-US" sz="4500" dirty="0"/>
              <a:t> </a:t>
            </a:r>
            <a:r>
              <a:rPr lang="en-US" altLang="zh-CN" sz="4500" dirty="0"/>
              <a:t>:</a:t>
            </a:r>
            <a:r>
              <a:rPr lang="zh-CN" altLang="en-US" sz="4500" dirty="0"/>
              <a:t> </a:t>
            </a:r>
            <a:r>
              <a:rPr lang="en-US" altLang="zh-CN" sz="4500" dirty="0"/>
              <a:t>MVC-based</a:t>
            </a:r>
            <a:r>
              <a:rPr lang="zh-CN" altLang="en-US" sz="4500" dirty="0"/>
              <a:t> </a:t>
            </a:r>
            <a:r>
              <a:rPr lang="en-US" altLang="zh-CN" sz="4500" dirty="0"/>
              <a:t>Decomposition</a:t>
            </a:r>
            <a:endParaRPr lang="en-US" sz="4500" dirty="0"/>
          </a:p>
        </p:txBody>
      </p:sp>
      <p:grpSp>
        <p:nvGrpSpPr>
          <p:cNvPr id="3" name="Group 2">
            <a:extLst>
              <a:ext uri="{FF2B5EF4-FFF2-40B4-BE49-F238E27FC236}">
                <a16:creationId xmlns:a16="http://schemas.microsoft.com/office/drawing/2014/main" id="{E11B3EC0-3EBE-154C-8F88-751FC75EFB95}"/>
              </a:ext>
            </a:extLst>
          </p:cNvPr>
          <p:cNvGrpSpPr/>
          <p:nvPr/>
        </p:nvGrpSpPr>
        <p:grpSpPr>
          <a:xfrm>
            <a:off x="3276600" y="4274255"/>
            <a:ext cx="2462698" cy="2006675"/>
            <a:chOff x="3557847" y="1891376"/>
            <a:chExt cx="1371600" cy="1371600"/>
          </a:xfrm>
        </p:grpSpPr>
        <p:pic>
          <p:nvPicPr>
            <p:cNvPr id="8195" name="Picture 3" descr="page2image4982528">
              <a:extLst>
                <a:ext uri="{FF2B5EF4-FFF2-40B4-BE49-F238E27FC236}">
                  <a16:creationId xmlns:a16="http://schemas.microsoft.com/office/drawing/2014/main" id="{7776BF24-870B-1B44-AF68-B65444E0A0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7847" y="1891376"/>
              <a:ext cx="1371600" cy="137160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page2image14221088">
              <a:extLst>
                <a:ext uri="{FF2B5EF4-FFF2-40B4-BE49-F238E27FC236}">
                  <a16:creationId xmlns:a16="http://schemas.microsoft.com/office/drawing/2014/main" id="{09776485-8F68-1049-9FB0-EB0D79740D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3747" y="2577176"/>
              <a:ext cx="939800" cy="4826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a:extLst>
              <a:ext uri="{FF2B5EF4-FFF2-40B4-BE49-F238E27FC236}">
                <a16:creationId xmlns:a16="http://schemas.microsoft.com/office/drawing/2014/main" id="{1921D207-71BC-984E-BE3F-7EAEF9BBF9E5}"/>
              </a:ext>
            </a:extLst>
          </p:cNvPr>
          <p:cNvGrpSpPr/>
          <p:nvPr/>
        </p:nvGrpSpPr>
        <p:grpSpPr>
          <a:xfrm>
            <a:off x="6414766" y="4274254"/>
            <a:ext cx="2462698" cy="2006675"/>
            <a:chOff x="2756701" y="3782752"/>
            <a:chExt cx="2138628" cy="2138628"/>
          </a:xfrm>
        </p:grpSpPr>
        <p:pic>
          <p:nvPicPr>
            <p:cNvPr id="8196" name="Picture 4" descr="page2image7096256">
              <a:extLst>
                <a:ext uri="{FF2B5EF4-FFF2-40B4-BE49-F238E27FC236}">
                  <a16:creationId xmlns:a16="http://schemas.microsoft.com/office/drawing/2014/main" id="{8E5FA86B-1988-C64C-8167-2E12E2F846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6701" y="3782752"/>
              <a:ext cx="2138628" cy="2138628"/>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descr="page2image14221920">
              <a:extLst>
                <a:ext uri="{FF2B5EF4-FFF2-40B4-BE49-F238E27FC236}">
                  <a16:creationId xmlns:a16="http://schemas.microsoft.com/office/drawing/2014/main" id="{82A52752-81F3-A845-AB3E-2EEB673655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49422" y="4275473"/>
              <a:ext cx="1153185" cy="1153185"/>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TextBox 11">
            <a:extLst>
              <a:ext uri="{FF2B5EF4-FFF2-40B4-BE49-F238E27FC236}">
                <a16:creationId xmlns:a16="http://schemas.microsoft.com/office/drawing/2014/main" id="{0C7655EF-3F6C-284F-A4A4-31A67C988A70}"/>
              </a:ext>
            </a:extLst>
          </p:cNvPr>
          <p:cNvSpPr txBox="1"/>
          <p:nvPr/>
        </p:nvSpPr>
        <p:spPr>
          <a:xfrm>
            <a:off x="1698762" y="2747777"/>
            <a:ext cx="9586920" cy="1569660"/>
          </a:xfrm>
          <a:prstGeom prst="rect">
            <a:avLst/>
          </a:prstGeom>
          <a:noFill/>
        </p:spPr>
        <p:txBody>
          <a:bodyPr wrap="none" rtlCol="0">
            <a:spAutoFit/>
          </a:bodyPr>
          <a:lstStyle/>
          <a:p>
            <a:pPr marL="285750" indent="-285750">
              <a:buFont typeface="Arial" panose="020B0604020202020204" pitchFamily="34" charset="0"/>
              <a:buChar char="•"/>
            </a:pPr>
            <a:r>
              <a:rPr lang="en-US" altLang="zh-CN" sz="3200" dirty="0"/>
              <a:t>Interpolation</a:t>
            </a:r>
            <a:r>
              <a:rPr lang="zh-CN" altLang="en-US" sz="3200" dirty="0"/>
              <a:t> </a:t>
            </a:r>
            <a:r>
              <a:rPr lang="en-US" altLang="zh-CN" sz="3200" dirty="0"/>
              <a:t>based</a:t>
            </a:r>
            <a:r>
              <a:rPr lang="zh-CN" altLang="en-US" sz="3200" dirty="0"/>
              <a:t> </a:t>
            </a:r>
            <a:r>
              <a:rPr lang="en-US" altLang="zh-CN" sz="3200" dirty="0"/>
              <a:t>on</a:t>
            </a:r>
            <a:r>
              <a:rPr lang="zh-CN" altLang="en-US" sz="3200" dirty="0"/>
              <a:t> </a:t>
            </a:r>
            <a:r>
              <a:rPr lang="en-US" altLang="zh-CN" sz="3200" dirty="0"/>
              <a:t>MVCs</a:t>
            </a:r>
            <a:r>
              <a:rPr lang="zh-CN" altLang="en-US" sz="3200" dirty="0"/>
              <a:t> </a:t>
            </a:r>
            <a:r>
              <a:rPr lang="en-US" altLang="zh-CN" sz="3200" dirty="0"/>
              <a:t>(Mean</a:t>
            </a:r>
            <a:r>
              <a:rPr lang="zh-CN" altLang="en-US" sz="3200" dirty="0"/>
              <a:t> </a:t>
            </a:r>
            <a:r>
              <a:rPr lang="en-US" altLang="zh-CN" sz="3200" dirty="0"/>
              <a:t>Value</a:t>
            </a:r>
            <a:r>
              <a:rPr lang="zh-CN" altLang="en-US" sz="3200" dirty="0"/>
              <a:t> </a:t>
            </a:r>
            <a:r>
              <a:rPr lang="en-US" altLang="zh-CN" sz="3200" dirty="0"/>
              <a:t>Coordinate)</a:t>
            </a:r>
            <a:endParaRPr lang="en-US" altLang="zh-CN" sz="3200" dirty="0">
              <a:latin typeface="+mj-lt"/>
            </a:endParaRPr>
          </a:p>
          <a:p>
            <a:pPr marL="742950" lvl="1" indent="-285750">
              <a:buFont typeface="Arial" panose="020B0604020202020204" pitchFamily="34" charset="0"/>
              <a:buChar char="•"/>
            </a:pPr>
            <a:r>
              <a:rPr lang="en-US" altLang="zh-CN" sz="3200" dirty="0"/>
              <a:t>Efficient</a:t>
            </a:r>
            <a:r>
              <a:rPr lang="zh-CN" altLang="en-US" sz="3200" dirty="0"/>
              <a:t> </a:t>
            </a:r>
            <a:r>
              <a:rPr lang="en-US" altLang="zh-CN" sz="3200" dirty="0"/>
              <a:t>and</a:t>
            </a:r>
            <a:r>
              <a:rPr lang="zh-CN" altLang="en-US" sz="3200" dirty="0"/>
              <a:t> </a:t>
            </a:r>
            <a:r>
              <a:rPr lang="en-US" altLang="zh-CN" sz="3200" dirty="0"/>
              <a:t>smooth</a:t>
            </a:r>
            <a:endParaRPr lang="en-US" altLang="zh-CN" sz="3200" dirty="0">
              <a:latin typeface="+mj-lt"/>
            </a:endParaRPr>
          </a:p>
          <a:p>
            <a:pPr marL="285750" indent="-285750">
              <a:buFont typeface="Arial" panose="020B0604020202020204" pitchFamily="34" charset="0"/>
              <a:buChar char="•"/>
            </a:pPr>
            <a:endParaRPr lang="en-US" altLang="zh-CN" sz="3200" dirty="0"/>
          </a:p>
        </p:txBody>
      </p:sp>
      <p:pic>
        <p:nvPicPr>
          <p:cNvPr id="13" name="Picture 12">
            <a:extLst>
              <a:ext uri="{FF2B5EF4-FFF2-40B4-BE49-F238E27FC236}">
                <a16:creationId xmlns:a16="http://schemas.microsoft.com/office/drawing/2014/main" id="{303E99DD-B031-2B4C-935A-411904AA76CC}"/>
              </a:ext>
            </a:extLst>
          </p:cNvPr>
          <p:cNvPicPr>
            <a:picLocks noChangeAspect="1"/>
          </p:cNvPicPr>
          <p:nvPr/>
        </p:nvPicPr>
        <p:blipFill>
          <a:blip r:embed="rId7"/>
          <a:stretch>
            <a:fillRect/>
          </a:stretch>
        </p:blipFill>
        <p:spPr>
          <a:xfrm>
            <a:off x="4985100" y="1506260"/>
            <a:ext cx="2221799" cy="912525"/>
          </a:xfrm>
          <a:prstGeom prst="rect">
            <a:avLst/>
          </a:prstGeom>
        </p:spPr>
      </p:pic>
      <p:pic>
        <p:nvPicPr>
          <p:cNvPr id="14" name="Picture 13">
            <a:extLst>
              <a:ext uri="{FF2B5EF4-FFF2-40B4-BE49-F238E27FC236}">
                <a16:creationId xmlns:a16="http://schemas.microsoft.com/office/drawing/2014/main" id="{16715583-95E0-2D4C-B282-CC928949E9AA}"/>
              </a:ext>
            </a:extLst>
          </p:cNvPr>
          <p:cNvPicPr>
            <a:picLocks noChangeAspect="1"/>
          </p:cNvPicPr>
          <p:nvPr/>
        </p:nvPicPr>
        <p:blipFill>
          <a:blip r:embed="rId8"/>
          <a:stretch>
            <a:fillRect/>
          </a:stretch>
        </p:blipFill>
        <p:spPr>
          <a:xfrm>
            <a:off x="5759647" y="1607887"/>
            <a:ext cx="486593" cy="396124"/>
          </a:xfrm>
          <a:prstGeom prst="rect">
            <a:avLst/>
          </a:prstGeom>
        </p:spPr>
      </p:pic>
    </p:spTree>
    <p:extLst>
      <p:ext uri="{BB962C8B-B14F-4D97-AF65-F5344CB8AC3E}">
        <p14:creationId xmlns:p14="http://schemas.microsoft.com/office/powerpoint/2010/main" val="14431159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75E3ED3-66DC-FF4E-B525-54FA3DE0E2F5}"/>
              </a:ext>
            </a:extLst>
          </p:cNvPr>
          <p:cNvSpPr txBox="1">
            <a:spLocks/>
          </p:cNvSpPr>
          <p:nvPr/>
        </p:nvSpPr>
        <p:spPr>
          <a:xfrm>
            <a:off x="-419100" y="2766218"/>
            <a:ext cx="130302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5400" b="1" dirty="0"/>
              <a:t>Results</a:t>
            </a:r>
            <a:r>
              <a:rPr lang="zh-CN" altLang="en-US" sz="5400" b="1" dirty="0"/>
              <a:t> </a:t>
            </a:r>
            <a:r>
              <a:rPr lang="en-US" altLang="zh-CN" sz="5400" b="1" dirty="0"/>
              <a:t>and</a:t>
            </a:r>
            <a:r>
              <a:rPr lang="zh-CN" altLang="en-US" sz="5400" b="1" dirty="0"/>
              <a:t> </a:t>
            </a:r>
            <a:r>
              <a:rPr lang="en-US" altLang="zh-CN" sz="5400" b="1" dirty="0"/>
              <a:t>Comparisons</a:t>
            </a:r>
            <a:endParaRPr lang="en-US" sz="5400" b="1" dirty="0"/>
          </a:p>
        </p:txBody>
      </p:sp>
    </p:spTree>
    <p:extLst>
      <p:ext uri="{BB962C8B-B14F-4D97-AF65-F5344CB8AC3E}">
        <p14:creationId xmlns:p14="http://schemas.microsoft.com/office/powerpoint/2010/main" val="14555444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A7DC00D-381B-1A4A-976C-2F9003324E95}"/>
              </a:ext>
            </a:extLst>
          </p:cNvPr>
          <p:cNvSpPr txBox="1"/>
          <p:nvPr/>
        </p:nvSpPr>
        <p:spPr>
          <a:xfrm>
            <a:off x="4164237" y="6066436"/>
            <a:ext cx="4040658" cy="523220"/>
          </a:xfrm>
          <a:prstGeom prst="rect">
            <a:avLst/>
          </a:prstGeom>
          <a:noFill/>
        </p:spPr>
        <p:txBody>
          <a:bodyPr wrap="none" rtlCol="0">
            <a:spAutoFit/>
          </a:bodyPr>
          <a:lstStyle/>
          <a:p>
            <a:r>
              <a:rPr lang="en-US" altLang="zh-CN" sz="2800" dirty="0"/>
              <a:t>Convex</a:t>
            </a:r>
            <a:r>
              <a:rPr lang="zh-CN" altLang="en-US" sz="2800" dirty="0"/>
              <a:t> </a:t>
            </a:r>
            <a:r>
              <a:rPr lang="en-US" altLang="zh-CN" sz="2800" dirty="0"/>
              <a:t>hull</a:t>
            </a:r>
            <a:r>
              <a:rPr lang="zh-CN" altLang="en-US" sz="2800" dirty="0"/>
              <a:t> </a:t>
            </a:r>
            <a:r>
              <a:rPr lang="en-US" altLang="zh-CN" sz="2800" dirty="0"/>
              <a:t>based</a:t>
            </a:r>
            <a:r>
              <a:rPr lang="zh-CN" altLang="en-US" sz="2800" dirty="0"/>
              <a:t> </a:t>
            </a:r>
            <a:r>
              <a:rPr lang="en-US" altLang="zh-CN" sz="2800" dirty="0"/>
              <a:t>method</a:t>
            </a:r>
            <a:endParaRPr lang="en-US" sz="2800" dirty="0"/>
          </a:p>
        </p:txBody>
      </p:sp>
      <p:sp>
        <p:nvSpPr>
          <p:cNvPr id="5" name="TextBox 4">
            <a:extLst>
              <a:ext uri="{FF2B5EF4-FFF2-40B4-BE49-F238E27FC236}">
                <a16:creationId xmlns:a16="http://schemas.microsoft.com/office/drawing/2014/main" id="{2102E8EF-5113-1540-A9F7-84E78FF79BD1}"/>
              </a:ext>
            </a:extLst>
          </p:cNvPr>
          <p:cNvSpPr txBox="1"/>
          <p:nvPr/>
        </p:nvSpPr>
        <p:spPr>
          <a:xfrm>
            <a:off x="8868139" y="6066436"/>
            <a:ext cx="1989327" cy="523220"/>
          </a:xfrm>
          <a:prstGeom prst="rect">
            <a:avLst/>
          </a:prstGeom>
          <a:noFill/>
        </p:spPr>
        <p:txBody>
          <a:bodyPr wrap="none" rtlCol="0">
            <a:spAutoFit/>
          </a:bodyPr>
          <a:lstStyle/>
          <a:p>
            <a:r>
              <a:rPr lang="en-US" sz="2800" dirty="0"/>
              <a:t>Our</a:t>
            </a:r>
            <a:r>
              <a:rPr lang="zh-CN" altLang="en-US" sz="2800" dirty="0"/>
              <a:t> </a:t>
            </a:r>
            <a:r>
              <a:rPr lang="en-US" altLang="zh-CN" sz="2800" dirty="0"/>
              <a:t>Method</a:t>
            </a:r>
            <a:endParaRPr lang="en-US" sz="2800" dirty="0"/>
          </a:p>
        </p:txBody>
      </p:sp>
      <p:pic>
        <p:nvPicPr>
          <p:cNvPr id="6" name="Picture 5">
            <a:extLst>
              <a:ext uri="{FF2B5EF4-FFF2-40B4-BE49-F238E27FC236}">
                <a16:creationId xmlns:a16="http://schemas.microsoft.com/office/drawing/2014/main" id="{23A4D832-A320-564A-81E6-51E5EA505FDF}"/>
              </a:ext>
            </a:extLst>
          </p:cNvPr>
          <p:cNvPicPr>
            <a:picLocks noChangeAspect="1"/>
          </p:cNvPicPr>
          <p:nvPr/>
        </p:nvPicPr>
        <p:blipFill>
          <a:blip r:embed="rId3"/>
          <a:stretch>
            <a:fillRect/>
          </a:stretch>
        </p:blipFill>
        <p:spPr>
          <a:xfrm>
            <a:off x="513545" y="2212517"/>
            <a:ext cx="3631293" cy="2432966"/>
          </a:xfrm>
          <a:prstGeom prst="rect">
            <a:avLst/>
          </a:prstGeom>
        </p:spPr>
      </p:pic>
      <p:sp>
        <p:nvSpPr>
          <p:cNvPr id="7" name="TextBox 6">
            <a:extLst>
              <a:ext uri="{FF2B5EF4-FFF2-40B4-BE49-F238E27FC236}">
                <a16:creationId xmlns:a16="http://schemas.microsoft.com/office/drawing/2014/main" id="{64A2388A-A5A4-8047-8407-FBF6F587AC32}"/>
              </a:ext>
            </a:extLst>
          </p:cNvPr>
          <p:cNvSpPr txBox="1"/>
          <p:nvPr/>
        </p:nvSpPr>
        <p:spPr>
          <a:xfrm>
            <a:off x="1291696" y="5069416"/>
            <a:ext cx="2294474" cy="523220"/>
          </a:xfrm>
          <a:prstGeom prst="rect">
            <a:avLst/>
          </a:prstGeom>
          <a:noFill/>
        </p:spPr>
        <p:txBody>
          <a:bodyPr wrap="none" rtlCol="0">
            <a:spAutoFit/>
          </a:bodyPr>
          <a:lstStyle/>
          <a:p>
            <a:r>
              <a:rPr lang="en-US" altLang="zh-CN" sz="2800" dirty="0"/>
              <a:t>Original</a:t>
            </a:r>
            <a:r>
              <a:rPr lang="zh-CN" altLang="en-US" sz="2800" dirty="0"/>
              <a:t> </a:t>
            </a:r>
            <a:r>
              <a:rPr lang="en-US" altLang="zh-CN" sz="2800" dirty="0"/>
              <a:t>Image</a:t>
            </a:r>
            <a:endParaRPr lang="en-US" sz="2800" dirty="0"/>
          </a:p>
        </p:txBody>
      </p:sp>
      <p:pic>
        <p:nvPicPr>
          <p:cNvPr id="9" name="Picture 8">
            <a:extLst>
              <a:ext uri="{FF2B5EF4-FFF2-40B4-BE49-F238E27FC236}">
                <a16:creationId xmlns:a16="http://schemas.microsoft.com/office/drawing/2014/main" id="{1EE49C1D-E862-9549-BB59-F055A67BB582}"/>
              </a:ext>
            </a:extLst>
          </p:cNvPr>
          <p:cNvPicPr>
            <a:picLocks noChangeAspect="1"/>
          </p:cNvPicPr>
          <p:nvPr/>
        </p:nvPicPr>
        <p:blipFill>
          <a:blip r:embed="rId4"/>
          <a:stretch>
            <a:fillRect/>
          </a:stretch>
        </p:blipFill>
        <p:spPr>
          <a:xfrm>
            <a:off x="8047157" y="2212517"/>
            <a:ext cx="3631293" cy="2432966"/>
          </a:xfrm>
          <a:prstGeom prst="rect">
            <a:avLst/>
          </a:prstGeom>
        </p:spPr>
      </p:pic>
      <p:pic>
        <p:nvPicPr>
          <p:cNvPr id="13" name="Picture 12">
            <a:extLst>
              <a:ext uri="{FF2B5EF4-FFF2-40B4-BE49-F238E27FC236}">
                <a16:creationId xmlns:a16="http://schemas.microsoft.com/office/drawing/2014/main" id="{20FC52B2-7C72-5E41-97B4-333F07A765CA}"/>
              </a:ext>
            </a:extLst>
          </p:cNvPr>
          <p:cNvPicPr>
            <a:picLocks noChangeAspect="1"/>
          </p:cNvPicPr>
          <p:nvPr/>
        </p:nvPicPr>
        <p:blipFill>
          <a:blip r:embed="rId5"/>
          <a:stretch>
            <a:fillRect/>
          </a:stretch>
        </p:blipFill>
        <p:spPr>
          <a:xfrm>
            <a:off x="4280351" y="2212517"/>
            <a:ext cx="3631293" cy="2432966"/>
          </a:xfrm>
          <a:prstGeom prst="rect">
            <a:avLst/>
          </a:prstGeom>
        </p:spPr>
      </p:pic>
      <p:sp>
        <p:nvSpPr>
          <p:cNvPr id="16" name="Donut 15">
            <a:extLst>
              <a:ext uri="{FF2B5EF4-FFF2-40B4-BE49-F238E27FC236}">
                <a16:creationId xmlns:a16="http://schemas.microsoft.com/office/drawing/2014/main" id="{E280BFF7-1AE8-564E-BB7F-448EBE94CAEE}"/>
              </a:ext>
            </a:extLst>
          </p:cNvPr>
          <p:cNvSpPr/>
          <p:nvPr/>
        </p:nvSpPr>
        <p:spPr>
          <a:xfrm>
            <a:off x="6184566" y="2624667"/>
            <a:ext cx="1879600" cy="1134533"/>
          </a:xfrm>
          <a:prstGeom prst="donut">
            <a:avLst>
              <a:gd name="adj" fmla="val 292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11" name="Picture 10">
            <a:extLst>
              <a:ext uri="{FF2B5EF4-FFF2-40B4-BE49-F238E27FC236}">
                <a16:creationId xmlns:a16="http://schemas.microsoft.com/office/drawing/2014/main" id="{82BEF028-8257-EC49-85BF-939B4FAB3011}"/>
              </a:ext>
            </a:extLst>
          </p:cNvPr>
          <p:cNvPicPr>
            <a:picLocks noChangeAspect="1"/>
          </p:cNvPicPr>
          <p:nvPr/>
        </p:nvPicPr>
        <p:blipFill>
          <a:blip r:embed="rId6"/>
          <a:stretch>
            <a:fillRect/>
          </a:stretch>
        </p:blipFill>
        <p:spPr>
          <a:xfrm>
            <a:off x="4984746" y="4960533"/>
            <a:ext cx="2222500" cy="317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16">
            <a:extLst>
              <a:ext uri="{FF2B5EF4-FFF2-40B4-BE49-F238E27FC236}">
                <a16:creationId xmlns:a16="http://schemas.microsoft.com/office/drawing/2014/main" id="{8613B221-3807-3B49-9C12-C8E28878E86B}"/>
              </a:ext>
            </a:extLst>
          </p:cNvPr>
          <p:cNvPicPr>
            <a:picLocks noChangeAspect="1"/>
          </p:cNvPicPr>
          <p:nvPr/>
        </p:nvPicPr>
        <p:blipFill>
          <a:blip r:embed="rId7"/>
          <a:stretch>
            <a:fillRect/>
          </a:stretch>
        </p:blipFill>
        <p:spPr>
          <a:xfrm>
            <a:off x="4984746" y="5434333"/>
            <a:ext cx="2222500" cy="317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8" name="Frame 17">
            <a:extLst>
              <a:ext uri="{FF2B5EF4-FFF2-40B4-BE49-F238E27FC236}">
                <a16:creationId xmlns:a16="http://schemas.microsoft.com/office/drawing/2014/main" id="{E2BB2E02-1AF2-2A4A-A875-4E6C20DC157E}"/>
              </a:ext>
            </a:extLst>
          </p:cNvPr>
          <p:cNvSpPr/>
          <p:nvPr/>
        </p:nvSpPr>
        <p:spPr>
          <a:xfrm>
            <a:off x="5616000" y="4950986"/>
            <a:ext cx="338400" cy="336594"/>
          </a:xfrm>
          <a:prstGeom prst="frame">
            <a:avLst>
              <a:gd name="adj1" fmla="val 608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Frame 18">
            <a:extLst>
              <a:ext uri="{FF2B5EF4-FFF2-40B4-BE49-F238E27FC236}">
                <a16:creationId xmlns:a16="http://schemas.microsoft.com/office/drawing/2014/main" id="{70340EE8-80B7-AD4F-A4EF-61C3B1DEA71B}"/>
              </a:ext>
            </a:extLst>
          </p:cNvPr>
          <p:cNvSpPr/>
          <p:nvPr/>
        </p:nvSpPr>
        <p:spPr>
          <a:xfrm>
            <a:off x="5616000" y="5424339"/>
            <a:ext cx="338400" cy="336594"/>
          </a:xfrm>
          <a:prstGeom prst="frame">
            <a:avLst>
              <a:gd name="adj1" fmla="val 608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1" name="Straight Arrow Connector 20">
            <a:extLst>
              <a:ext uri="{FF2B5EF4-FFF2-40B4-BE49-F238E27FC236}">
                <a16:creationId xmlns:a16="http://schemas.microsoft.com/office/drawing/2014/main" id="{F95B4BC5-453F-B64B-9B03-1141A1C9A28C}"/>
              </a:ext>
            </a:extLst>
          </p:cNvPr>
          <p:cNvCxnSpPr>
            <a:stCxn id="18" idx="2"/>
            <a:endCxn id="19" idx="0"/>
          </p:cNvCxnSpPr>
          <p:nvPr/>
        </p:nvCxnSpPr>
        <p:spPr>
          <a:xfrm>
            <a:off x="5785200" y="5287580"/>
            <a:ext cx="0" cy="13675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5" name="Picture 24">
            <a:extLst>
              <a:ext uri="{FF2B5EF4-FFF2-40B4-BE49-F238E27FC236}">
                <a16:creationId xmlns:a16="http://schemas.microsoft.com/office/drawing/2014/main" id="{4A4E66A3-0A4B-1E4B-914B-78C3BEFC6F09}"/>
              </a:ext>
            </a:extLst>
          </p:cNvPr>
          <p:cNvPicPr>
            <a:picLocks noChangeAspect="1"/>
          </p:cNvPicPr>
          <p:nvPr/>
        </p:nvPicPr>
        <p:blipFill>
          <a:blip r:embed="rId8"/>
          <a:stretch>
            <a:fillRect/>
          </a:stretch>
        </p:blipFill>
        <p:spPr>
          <a:xfrm>
            <a:off x="8751552" y="4950986"/>
            <a:ext cx="2222500" cy="317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9" name="Picture 28">
            <a:extLst>
              <a:ext uri="{FF2B5EF4-FFF2-40B4-BE49-F238E27FC236}">
                <a16:creationId xmlns:a16="http://schemas.microsoft.com/office/drawing/2014/main" id="{F9E90730-D3DF-0746-B45D-8569D6EAED8C}"/>
              </a:ext>
            </a:extLst>
          </p:cNvPr>
          <p:cNvPicPr>
            <a:picLocks noChangeAspect="1"/>
          </p:cNvPicPr>
          <p:nvPr/>
        </p:nvPicPr>
        <p:blipFill>
          <a:blip r:embed="rId9"/>
          <a:stretch>
            <a:fillRect/>
          </a:stretch>
        </p:blipFill>
        <p:spPr>
          <a:xfrm>
            <a:off x="8751552" y="5443936"/>
            <a:ext cx="2222500" cy="317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0" name="Frame 29">
            <a:extLst>
              <a:ext uri="{FF2B5EF4-FFF2-40B4-BE49-F238E27FC236}">
                <a16:creationId xmlns:a16="http://schemas.microsoft.com/office/drawing/2014/main" id="{1F8158EC-F020-8345-94C0-38E161137208}"/>
              </a:ext>
            </a:extLst>
          </p:cNvPr>
          <p:cNvSpPr/>
          <p:nvPr/>
        </p:nvSpPr>
        <p:spPr>
          <a:xfrm>
            <a:off x="9356988" y="4950986"/>
            <a:ext cx="338400" cy="336594"/>
          </a:xfrm>
          <a:prstGeom prst="frame">
            <a:avLst>
              <a:gd name="adj1" fmla="val 608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Frame 30">
            <a:extLst>
              <a:ext uri="{FF2B5EF4-FFF2-40B4-BE49-F238E27FC236}">
                <a16:creationId xmlns:a16="http://schemas.microsoft.com/office/drawing/2014/main" id="{F0B7B9C9-B44A-BA43-9DBD-354EE1617AEA}"/>
              </a:ext>
            </a:extLst>
          </p:cNvPr>
          <p:cNvSpPr/>
          <p:nvPr/>
        </p:nvSpPr>
        <p:spPr>
          <a:xfrm>
            <a:off x="9356988" y="5424339"/>
            <a:ext cx="338400" cy="336594"/>
          </a:xfrm>
          <a:prstGeom prst="frame">
            <a:avLst>
              <a:gd name="adj1" fmla="val 608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2" name="Straight Arrow Connector 31">
            <a:extLst>
              <a:ext uri="{FF2B5EF4-FFF2-40B4-BE49-F238E27FC236}">
                <a16:creationId xmlns:a16="http://schemas.microsoft.com/office/drawing/2014/main" id="{62ABA3B1-D142-374D-AD2D-7ADF6073EC08}"/>
              </a:ext>
            </a:extLst>
          </p:cNvPr>
          <p:cNvCxnSpPr>
            <a:stCxn id="30" idx="2"/>
            <a:endCxn id="31" idx="0"/>
          </p:cNvCxnSpPr>
          <p:nvPr/>
        </p:nvCxnSpPr>
        <p:spPr>
          <a:xfrm>
            <a:off x="9526188" y="5287580"/>
            <a:ext cx="0" cy="13675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3" name="Title 1">
            <a:extLst>
              <a:ext uri="{FF2B5EF4-FFF2-40B4-BE49-F238E27FC236}">
                <a16:creationId xmlns:a16="http://schemas.microsoft.com/office/drawing/2014/main" id="{E12C0C75-83D0-614E-B1DB-15D447290AE5}"/>
              </a:ext>
            </a:extLst>
          </p:cNvPr>
          <p:cNvSpPr txBox="1">
            <a:spLocks/>
          </p:cNvSpPr>
          <p:nvPr/>
        </p:nvSpPr>
        <p:spPr>
          <a:xfrm>
            <a:off x="-419104" y="440041"/>
            <a:ext cx="130302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4500" dirty="0"/>
              <a:t>Compared</a:t>
            </a:r>
            <a:r>
              <a:rPr lang="zh-CN" altLang="en-US" sz="4500" dirty="0"/>
              <a:t> </a:t>
            </a:r>
            <a:r>
              <a:rPr lang="en-US" altLang="zh-CN" sz="4500" dirty="0"/>
              <a:t>to</a:t>
            </a:r>
            <a:r>
              <a:rPr lang="zh-CN" altLang="en-US" sz="4500" dirty="0"/>
              <a:t> </a:t>
            </a:r>
            <a:r>
              <a:rPr lang="en-US" altLang="zh-CN" sz="4500" dirty="0"/>
              <a:t>results</a:t>
            </a:r>
            <a:r>
              <a:rPr lang="zh-CN" altLang="en-US" sz="4500" dirty="0"/>
              <a:t> </a:t>
            </a:r>
            <a:r>
              <a:rPr lang="en-US" altLang="zh-CN" sz="4500" dirty="0"/>
              <a:t>on</a:t>
            </a:r>
            <a:r>
              <a:rPr lang="zh-CN" altLang="en-US" sz="4500" dirty="0"/>
              <a:t> </a:t>
            </a:r>
            <a:r>
              <a:rPr lang="en-US" altLang="zh-CN" sz="4500" dirty="0"/>
              <a:t>Palette</a:t>
            </a:r>
            <a:r>
              <a:rPr lang="zh-CN" altLang="en-US" sz="4500" dirty="0"/>
              <a:t> </a:t>
            </a:r>
            <a:r>
              <a:rPr lang="en-US" altLang="zh-CN" sz="4500" dirty="0"/>
              <a:t>Extraction</a:t>
            </a:r>
            <a:endParaRPr lang="en-US" sz="4500" dirty="0"/>
          </a:p>
        </p:txBody>
      </p:sp>
    </p:spTree>
    <p:extLst>
      <p:ext uri="{BB962C8B-B14F-4D97-AF65-F5344CB8AC3E}">
        <p14:creationId xmlns:p14="http://schemas.microsoft.com/office/powerpoint/2010/main" val="1794568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07F8F11-1D12-EA47-A4E8-CE16B890174F}"/>
              </a:ext>
            </a:extLst>
          </p:cNvPr>
          <p:cNvPicPr>
            <a:picLocks noChangeAspect="1"/>
          </p:cNvPicPr>
          <p:nvPr/>
        </p:nvPicPr>
        <p:blipFill>
          <a:blip r:embed="rId3"/>
          <a:stretch>
            <a:fillRect/>
          </a:stretch>
        </p:blipFill>
        <p:spPr>
          <a:xfrm>
            <a:off x="5143496" y="4929874"/>
            <a:ext cx="1905000" cy="317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a:extLst>
              <a:ext uri="{FF2B5EF4-FFF2-40B4-BE49-F238E27FC236}">
                <a16:creationId xmlns:a16="http://schemas.microsoft.com/office/drawing/2014/main" id="{ED950B5D-3F49-9A4A-9883-D4B08F709C03}"/>
              </a:ext>
            </a:extLst>
          </p:cNvPr>
          <p:cNvSpPr>
            <a:spLocks noGrp="1"/>
          </p:cNvSpPr>
          <p:nvPr>
            <p:ph type="title"/>
          </p:nvPr>
        </p:nvSpPr>
        <p:spPr>
          <a:xfrm>
            <a:off x="-419104" y="440041"/>
            <a:ext cx="13030200" cy="1325563"/>
          </a:xfrm>
        </p:spPr>
        <p:txBody>
          <a:bodyPr>
            <a:normAutofit/>
          </a:bodyPr>
          <a:lstStyle/>
          <a:p>
            <a:pPr algn="ctr"/>
            <a:r>
              <a:rPr lang="en-US" altLang="zh-CN" sz="4500" dirty="0"/>
              <a:t>Compared</a:t>
            </a:r>
            <a:r>
              <a:rPr lang="zh-CN" altLang="en-US" sz="4500" dirty="0"/>
              <a:t> </a:t>
            </a:r>
            <a:r>
              <a:rPr lang="en-US" altLang="zh-CN" sz="4500" dirty="0"/>
              <a:t>to</a:t>
            </a:r>
            <a:r>
              <a:rPr lang="zh-CN" altLang="en-US" sz="4500" dirty="0"/>
              <a:t> </a:t>
            </a:r>
            <a:r>
              <a:rPr lang="en-US" altLang="zh-CN" sz="4500" dirty="0"/>
              <a:t>results</a:t>
            </a:r>
            <a:r>
              <a:rPr lang="zh-CN" altLang="en-US" sz="4500" dirty="0"/>
              <a:t> </a:t>
            </a:r>
            <a:r>
              <a:rPr lang="en-US" altLang="zh-CN" sz="4500" dirty="0"/>
              <a:t>on</a:t>
            </a:r>
            <a:r>
              <a:rPr lang="zh-CN" altLang="en-US" sz="4500" dirty="0"/>
              <a:t> </a:t>
            </a:r>
            <a:r>
              <a:rPr lang="en-US" altLang="zh-CN" sz="4500" dirty="0"/>
              <a:t>Palette</a:t>
            </a:r>
            <a:r>
              <a:rPr lang="zh-CN" altLang="en-US" sz="4500" dirty="0"/>
              <a:t> </a:t>
            </a:r>
            <a:r>
              <a:rPr lang="en-US" altLang="zh-CN" sz="4500" dirty="0"/>
              <a:t>Extraction</a:t>
            </a:r>
            <a:endParaRPr lang="en-US" sz="4500" dirty="0"/>
          </a:p>
        </p:txBody>
      </p:sp>
      <p:sp>
        <p:nvSpPr>
          <p:cNvPr id="5" name="TextBox 4">
            <a:extLst>
              <a:ext uri="{FF2B5EF4-FFF2-40B4-BE49-F238E27FC236}">
                <a16:creationId xmlns:a16="http://schemas.microsoft.com/office/drawing/2014/main" id="{2102E8EF-5113-1540-A9F7-84E78FF79BD1}"/>
              </a:ext>
            </a:extLst>
          </p:cNvPr>
          <p:cNvSpPr txBox="1"/>
          <p:nvPr/>
        </p:nvSpPr>
        <p:spPr>
          <a:xfrm>
            <a:off x="8868139" y="6066436"/>
            <a:ext cx="1989327" cy="523220"/>
          </a:xfrm>
          <a:prstGeom prst="rect">
            <a:avLst/>
          </a:prstGeom>
          <a:noFill/>
        </p:spPr>
        <p:txBody>
          <a:bodyPr wrap="none" rtlCol="0">
            <a:spAutoFit/>
          </a:bodyPr>
          <a:lstStyle/>
          <a:p>
            <a:r>
              <a:rPr lang="en-US" sz="2800" dirty="0"/>
              <a:t>Our</a:t>
            </a:r>
            <a:r>
              <a:rPr lang="zh-CN" altLang="en-US" sz="2800" dirty="0"/>
              <a:t> </a:t>
            </a:r>
            <a:r>
              <a:rPr lang="en-US" altLang="zh-CN" sz="2800" dirty="0"/>
              <a:t>Method</a:t>
            </a:r>
            <a:endParaRPr lang="en-US" sz="2800" dirty="0"/>
          </a:p>
        </p:txBody>
      </p:sp>
      <p:sp>
        <p:nvSpPr>
          <p:cNvPr id="7" name="TextBox 6">
            <a:extLst>
              <a:ext uri="{FF2B5EF4-FFF2-40B4-BE49-F238E27FC236}">
                <a16:creationId xmlns:a16="http://schemas.microsoft.com/office/drawing/2014/main" id="{64A2388A-A5A4-8047-8407-FBF6F587AC32}"/>
              </a:ext>
            </a:extLst>
          </p:cNvPr>
          <p:cNvSpPr txBox="1"/>
          <p:nvPr/>
        </p:nvSpPr>
        <p:spPr>
          <a:xfrm>
            <a:off x="1291696" y="5069416"/>
            <a:ext cx="2294474" cy="523220"/>
          </a:xfrm>
          <a:prstGeom prst="rect">
            <a:avLst/>
          </a:prstGeom>
          <a:noFill/>
        </p:spPr>
        <p:txBody>
          <a:bodyPr wrap="none" rtlCol="0">
            <a:spAutoFit/>
          </a:bodyPr>
          <a:lstStyle/>
          <a:p>
            <a:r>
              <a:rPr lang="en-US" altLang="zh-CN" sz="2800" dirty="0"/>
              <a:t>Original</a:t>
            </a:r>
            <a:r>
              <a:rPr lang="zh-CN" altLang="en-US" sz="2800" dirty="0"/>
              <a:t> </a:t>
            </a:r>
            <a:r>
              <a:rPr lang="en-US" altLang="zh-CN" sz="2800" dirty="0"/>
              <a:t>Image</a:t>
            </a:r>
            <a:endParaRPr lang="en-US" sz="2800" dirty="0"/>
          </a:p>
        </p:txBody>
      </p:sp>
      <p:sp>
        <p:nvSpPr>
          <p:cNvPr id="18" name="Frame 17">
            <a:extLst>
              <a:ext uri="{FF2B5EF4-FFF2-40B4-BE49-F238E27FC236}">
                <a16:creationId xmlns:a16="http://schemas.microsoft.com/office/drawing/2014/main" id="{E2BB2E02-1AF2-2A4A-A875-4E6C20DC157E}"/>
              </a:ext>
            </a:extLst>
          </p:cNvPr>
          <p:cNvSpPr/>
          <p:nvPr/>
        </p:nvSpPr>
        <p:spPr>
          <a:xfrm>
            <a:off x="6386979" y="4908837"/>
            <a:ext cx="338400" cy="336594"/>
          </a:xfrm>
          <a:prstGeom prst="frame">
            <a:avLst>
              <a:gd name="adj1" fmla="val 608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1" name="Straight Arrow Connector 20">
            <a:extLst>
              <a:ext uri="{FF2B5EF4-FFF2-40B4-BE49-F238E27FC236}">
                <a16:creationId xmlns:a16="http://schemas.microsoft.com/office/drawing/2014/main" id="{F95B4BC5-453F-B64B-9B03-1141A1C9A28C}"/>
              </a:ext>
            </a:extLst>
          </p:cNvPr>
          <p:cNvCxnSpPr>
            <a:cxnSpLocks/>
            <a:stCxn id="18" idx="2"/>
            <a:endCxn id="19" idx="0"/>
          </p:cNvCxnSpPr>
          <p:nvPr/>
        </p:nvCxnSpPr>
        <p:spPr>
          <a:xfrm flipH="1">
            <a:off x="6552530" y="5245431"/>
            <a:ext cx="3649" cy="15677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6" name="Picture 25">
            <a:extLst>
              <a:ext uri="{FF2B5EF4-FFF2-40B4-BE49-F238E27FC236}">
                <a16:creationId xmlns:a16="http://schemas.microsoft.com/office/drawing/2014/main" id="{F6776999-5752-0941-8B16-333C02813EC4}"/>
              </a:ext>
            </a:extLst>
          </p:cNvPr>
          <p:cNvPicPr>
            <a:picLocks noChangeAspect="1"/>
          </p:cNvPicPr>
          <p:nvPr/>
        </p:nvPicPr>
        <p:blipFill>
          <a:blip r:embed="rId4"/>
          <a:stretch>
            <a:fillRect/>
          </a:stretch>
        </p:blipFill>
        <p:spPr>
          <a:xfrm>
            <a:off x="5143496" y="5402202"/>
            <a:ext cx="1905000" cy="317500"/>
          </a:xfrm>
          <a:prstGeom prst="rect">
            <a:avLst/>
          </a:prstGeom>
        </p:spPr>
      </p:pic>
      <p:sp>
        <p:nvSpPr>
          <p:cNvPr id="19" name="Frame 18">
            <a:extLst>
              <a:ext uri="{FF2B5EF4-FFF2-40B4-BE49-F238E27FC236}">
                <a16:creationId xmlns:a16="http://schemas.microsoft.com/office/drawing/2014/main" id="{70340EE8-80B7-AD4F-A4EF-61C3B1DEA71B}"/>
              </a:ext>
            </a:extLst>
          </p:cNvPr>
          <p:cNvSpPr/>
          <p:nvPr/>
        </p:nvSpPr>
        <p:spPr>
          <a:xfrm>
            <a:off x="6383330" y="5402202"/>
            <a:ext cx="338400" cy="336594"/>
          </a:xfrm>
          <a:prstGeom prst="frame">
            <a:avLst>
              <a:gd name="adj1" fmla="val 608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4" name="Picture 33">
            <a:extLst>
              <a:ext uri="{FF2B5EF4-FFF2-40B4-BE49-F238E27FC236}">
                <a16:creationId xmlns:a16="http://schemas.microsoft.com/office/drawing/2014/main" id="{09B59F91-E194-D04D-9195-D4F5664B7538}"/>
              </a:ext>
            </a:extLst>
          </p:cNvPr>
          <p:cNvPicPr>
            <a:picLocks noChangeAspect="1"/>
          </p:cNvPicPr>
          <p:nvPr/>
        </p:nvPicPr>
        <p:blipFill>
          <a:blip r:embed="rId3"/>
          <a:stretch>
            <a:fillRect/>
          </a:stretch>
        </p:blipFill>
        <p:spPr>
          <a:xfrm>
            <a:off x="8952466" y="4929874"/>
            <a:ext cx="1905000" cy="317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5" name="Frame 34">
            <a:extLst>
              <a:ext uri="{FF2B5EF4-FFF2-40B4-BE49-F238E27FC236}">
                <a16:creationId xmlns:a16="http://schemas.microsoft.com/office/drawing/2014/main" id="{2901C846-AACE-0848-8867-EEC4AE65092E}"/>
              </a:ext>
            </a:extLst>
          </p:cNvPr>
          <p:cNvSpPr/>
          <p:nvPr/>
        </p:nvSpPr>
        <p:spPr>
          <a:xfrm>
            <a:off x="10195949" y="4908837"/>
            <a:ext cx="338400" cy="336594"/>
          </a:xfrm>
          <a:prstGeom prst="frame">
            <a:avLst>
              <a:gd name="adj1" fmla="val 608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6" name="Straight Arrow Connector 35">
            <a:extLst>
              <a:ext uri="{FF2B5EF4-FFF2-40B4-BE49-F238E27FC236}">
                <a16:creationId xmlns:a16="http://schemas.microsoft.com/office/drawing/2014/main" id="{A175BC7E-D58B-0745-A24C-CD9CA0053E9A}"/>
              </a:ext>
            </a:extLst>
          </p:cNvPr>
          <p:cNvCxnSpPr>
            <a:cxnSpLocks/>
            <a:stCxn id="35" idx="2"/>
            <a:endCxn id="38" idx="0"/>
          </p:cNvCxnSpPr>
          <p:nvPr/>
        </p:nvCxnSpPr>
        <p:spPr>
          <a:xfrm flipH="1">
            <a:off x="10361500" y="5245431"/>
            <a:ext cx="3649" cy="15677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37" name="Picture 36">
            <a:extLst>
              <a:ext uri="{FF2B5EF4-FFF2-40B4-BE49-F238E27FC236}">
                <a16:creationId xmlns:a16="http://schemas.microsoft.com/office/drawing/2014/main" id="{E8995E19-73B7-7C40-90CD-9BDCDA127A27}"/>
              </a:ext>
            </a:extLst>
          </p:cNvPr>
          <p:cNvPicPr>
            <a:picLocks noChangeAspect="1"/>
          </p:cNvPicPr>
          <p:nvPr/>
        </p:nvPicPr>
        <p:blipFill>
          <a:blip r:embed="rId4"/>
          <a:stretch>
            <a:fillRect/>
          </a:stretch>
        </p:blipFill>
        <p:spPr>
          <a:xfrm>
            <a:off x="8952466" y="5402202"/>
            <a:ext cx="1905000" cy="317500"/>
          </a:xfrm>
          <a:prstGeom prst="rect">
            <a:avLst/>
          </a:prstGeom>
        </p:spPr>
      </p:pic>
      <p:sp>
        <p:nvSpPr>
          <p:cNvPr id="38" name="Frame 37">
            <a:extLst>
              <a:ext uri="{FF2B5EF4-FFF2-40B4-BE49-F238E27FC236}">
                <a16:creationId xmlns:a16="http://schemas.microsoft.com/office/drawing/2014/main" id="{2B50075F-C1C1-8346-930E-891DEC1E6457}"/>
              </a:ext>
            </a:extLst>
          </p:cNvPr>
          <p:cNvSpPr/>
          <p:nvPr/>
        </p:nvSpPr>
        <p:spPr>
          <a:xfrm>
            <a:off x="10192300" y="5402202"/>
            <a:ext cx="338400" cy="336594"/>
          </a:xfrm>
          <a:prstGeom prst="frame">
            <a:avLst>
              <a:gd name="adj1" fmla="val 608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2" name="Picture 41">
            <a:extLst>
              <a:ext uri="{FF2B5EF4-FFF2-40B4-BE49-F238E27FC236}">
                <a16:creationId xmlns:a16="http://schemas.microsoft.com/office/drawing/2014/main" id="{8F9454A3-D83F-A04E-BDA5-A9EF7AAAF2AE}"/>
              </a:ext>
            </a:extLst>
          </p:cNvPr>
          <p:cNvPicPr>
            <a:picLocks noChangeAspect="1"/>
          </p:cNvPicPr>
          <p:nvPr/>
        </p:nvPicPr>
        <p:blipFill>
          <a:blip r:embed="rId5"/>
          <a:stretch>
            <a:fillRect/>
          </a:stretch>
        </p:blipFill>
        <p:spPr>
          <a:xfrm>
            <a:off x="4252238" y="2189537"/>
            <a:ext cx="3687519" cy="2455946"/>
          </a:xfrm>
          <a:prstGeom prst="rect">
            <a:avLst/>
          </a:prstGeom>
        </p:spPr>
      </p:pic>
      <p:pic>
        <p:nvPicPr>
          <p:cNvPr id="44" name="Picture 43">
            <a:extLst>
              <a:ext uri="{FF2B5EF4-FFF2-40B4-BE49-F238E27FC236}">
                <a16:creationId xmlns:a16="http://schemas.microsoft.com/office/drawing/2014/main" id="{83F22DFC-C372-4246-93D7-31098D2949E3}"/>
              </a:ext>
            </a:extLst>
          </p:cNvPr>
          <p:cNvPicPr>
            <a:picLocks noChangeAspect="1"/>
          </p:cNvPicPr>
          <p:nvPr/>
        </p:nvPicPr>
        <p:blipFill>
          <a:blip r:embed="rId6"/>
          <a:stretch>
            <a:fillRect/>
          </a:stretch>
        </p:blipFill>
        <p:spPr>
          <a:xfrm>
            <a:off x="457318" y="2189537"/>
            <a:ext cx="3687520" cy="2455946"/>
          </a:xfrm>
          <a:prstGeom prst="rect">
            <a:avLst/>
          </a:prstGeom>
        </p:spPr>
      </p:pic>
      <p:pic>
        <p:nvPicPr>
          <p:cNvPr id="48" name="Picture 47">
            <a:extLst>
              <a:ext uri="{FF2B5EF4-FFF2-40B4-BE49-F238E27FC236}">
                <a16:creationId xmlns:a16="http://schemas.microsoft.com/office/drawing/2014/main" id="{1069A79F-4B26-3444-9F8D-F45E6562315F}"/>
              </a:ext>
            </a:extLst>
          </p:cNvPr>
          <p:cNvPicPr>
            <a:picLocks noChangeAspect="1"/>
          </p:cNvPicPr>
          <p:nvPr/>
        </p:nvPicPr>
        <p:blipFill>
          <a:blip r:embed="rId7"/>
          <a:stretch>
            <a:fillRect/>
          </a:stretch>
        </p:blipFill>
        <p:spPr>
          <a:xfrm>
            <a:off x="8061206" y="2189537"/>
            <a:ext cx="3687519" cy="2455945"/>
          </a:xfrm>
          <a:prstGeom prst="rect">
            <a:avLst/>
          </a:prstGeom>
        </p:spPr>
      </p:pic>
      <p:sp>
        <p:nvSpPr>
          <p:cNvPr id="20" name="TextBox 19">
            <a:extLst>
              <a:ext uri="{FF2B5EF4-FFF2-40B4-BE49-F238E27FC236}">
                <a16:creationId xmlns:a16="http://schemas.microsoft.com/office/drawing/2014/main" id="{6BD726A3-A0C5-3140-9F46-EB77C035D5AC}"/>
              </a:ext>
            </a:extLst>
          </p:cNvPr>
          <p:cNvSpPr txBox="1"/>
          <p:nvPr/>
        </p:nvSpPr>
        <p:spPr>
          <a:xfrm>
            <a:off x="4164237" y="6066436"/>
            <a:ext cx="4040658" cy="523220"/>
          </a:xfrm>
          <a:prstGeom prst="rect">
            <a:avLst/>
          </a:prstGeom>
          <a:noFill/>
        </p:spPr>
        <p:txBody>
          <a:bodyPr wrap="none" rtlCol="0">
            <a:spAutoFit/>
          </a:bodyPr>
          <a:lstStyle/>
          <a:p>
            <a:r>
              <a:rPr lang="en-US" altLang="zh-CN" sz="2800" dirty="0"/>
              <a:t>Convex</a:t>
            </a:r>
            <a:r>
              <a:rPr lang="zh-CN" altLang="en-US" sz="2800" dirty="0"/>
              <a:t> </a:t>
            </a:r>
            <a:r>
              <a:rPr lang="en-US" altLang="zh-CN" sz="2800" dirty="0"/>
              <a:t>hull</a:t>
            </a:r>
            <a:r>
              <a:rPr lang="zh-CN" altLang="en-US" sz="2800" dirty="0"/>
              <a:t> </a:t>
            </a:r>
            <a:r>
              <a:rPr lang="en-US" altLang="zh-CN" sz="2800" dirty="0"/>
              <a:t>based</a:t>
            </a:r>
            <a:r>
              <a:rPr lang="zh-CN" altLang="en-US" sz="2800" dirty="0"/>
              <a:t> </a:t>
            </a:r>
            <a:r>
              <a:rPr lang="en-US" altLang="zh-CN" sz="2800" dirty="0"/>
              <a:t>method</a:t>
            </a:r>
            <a:endParaRPr lang="en-US" sz="2800" dirty="0"/>
          </a:p>
        </p:txBody>
      </p:sp>
    </p:spTree>
    <p:extLst>
      <p:ext uri="{BB962C8B-B14F-4D97-AF65-F5344CB8AC3E}">
        <p14:creationId xmlns:p14="http://schemas.microsoft.com/office/powerpoint/2010/main" val="19993945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1B81528-A4AA-DC4D-B027-2ABCBB1B6707}"/>
              </a:ext>
            </a:extLst>
          </p:cNvPr>
          <p:cNvSpPr txBox="1"/>
          <p:nvPr/>
        </p:nvSpPr>
        <p:spPr>
          <a:xfrm>
            <a:off x="8181724" y="4830821"/>
            <a:ext cx="3629263" cy="1077218"/>
          </a:xfrm>
          <a:prstGeom prst="rect">
            <a:avLst/>
          </a:prstGeom>
          <a:noFill/>
        </p:spPr>
        <p:txBody>
          <a:bodyPr wrap="none" rtlCol="0">
            <a:spAutoFit/>
          </a:bodyPr>
          <a:lstStyle/>
          <a:p>
            <a:pPr algn="ctr"/>
            <a:r>
              <a:rPr lang="en-US" altLang="zh-CN" sz="2800" dirty="0">
                <a:latin typeface="Calibri Light" panose="020F0302020204030204" pitchFamily="34" charset="0"/>
                <a:cs typeface="Calibri Light" panose="020F0302020204030204" pitchFamily="34" charset="0"/>
              </a:rPr>
              <a:t>Additive </a:t>
            </a:r>
            <a:r>
              <a:rPr lang="en-US" altLang="zh-CN" sz="3200" dirty="0">
                <a:latin typeface="Calibri Light" panose="020F0302020204030204" pitchFamily="34" charset="0"/>
                <a:cs typeface="Calibri Light" panose="020F0302020204030204" pitchFamily="34" charset="0"/>
              </a:rPr>
              <a:t>Layers</a:t>
            </a:r>
            <a:r>
              <a:rPr lang="zh-CN" altLang="en-US" sz="3200" dirty="0">
                <a:latin typeface="Calibri Light" panose="020F0302020204030204" pitchFamily="34" charset="0"/>
                <a:cs typeface="Calibri Light" panose="020F0302020204030204" pitchFamily="34" charset="0"/>
              </a:rPr>
              <a:t> </a:t>
            </a:r>
            <a:r>
              <a:rPr lang="en-US" altLang="zh-CN" sz="3200" b="1" dirty="0"/>
              <a:t>W</a:t>
            </a:r>
          </a:p>
          <a:p>
            <a:r>
              <a:rPr lang="en-US" sz="3200" b="1" dirty="0"/>
              <a:t>	</a:t>
            </a:r>
          </a:p>
        </p:txBody>
      </p:sp>
      <p:pic>
        <p:nvPicPr>
          <p:cNvPr id="4" name="Picture 3">
            <a:extLst>
              <a:ext uri="{FF2B5EF4-FFF2-40B4-BE49-F238E27FC236}">
                <a16:creationId xmlns:a16="http://schemas.microsoft.com/office/drawing/2014/main" id="{1AE9AEB4-1E84-8441-B8FF-2458B6AA6D23}"/>
              </a:ext>
            </a:extLst>
          </p:cNvPr>
          <p:cNvPicPr>
            <a:picLocks noChangeAspect="1"/>
          </p:cNvPicPr>
          <p:nvPr/>
        </p:nvPicPr>
        <p:blipFill>
          <a:blip r:embed="rId3"/>
          <a:stretch>
            <a:fillRect/>
          </a:stretch>
        </p:blipFill>
        <p:spPr>
          <a:xfrm>
            <a:off x="1195128" y="2511311"/>
            <a:ext cx="3114386" cy="1983624"/>
          </a:xfrm>
          <a:prstGeom prst="rect">
            <a:avLst/>
          </a:prstGeom>
        </p:spPr>
      </p:pic>
      <p:pic>
        <p:nvPicPr>
          <p:cNvPr id="11" name="Picture 10">
            <a:extLst>
              <a:ext uri="{FF2B5EF4-FFF2-40B4-BE49-F238E27FC236}">
                <a16:creationId xmlns:a16="http://schemas.microsoft.com/office/drawing/2014/main" id="{5F6A4B4D-B0D7-FC43-A0F3-C646A69E4AED}"/>
              </a:ext>
            </a:extLst>
          </p:cNvPr>
          <p:cNvPicPr>
            <a:picLocks noChangeAspect="1"/>
          </p:cNvPicPr>
          <p:nvPr/>
        </p:nvPicPr>
        <p:blipFill>
          <a:blip r:embed="rId4"/>
          <a:stretch>
            <a:fillRect/>
          </a:stretch>
        </p:blipFill>
        <p:spPr>
          <a:xfrm rot="16200000">
            <a:off x="5782813" y="3309529"/>
            <a:ext cx="2463077" cy="492616"/>
          </a:xfrm>
          <a:prstGeom prst="rect">
            <a:avLst/>
          </a:prstGeom>
          <a:ln>
            <a:noFill/>
          </a:ln>
          <a:effectLst>
            <a:outerShdw blurRad="292100" dist="139700" dir="2700000" algn="tl" rotWithShape="0">
              <a:srgbClr val="333333">
                <a:alpha val="65000"/>
              </a:srgbClr>
            </a:outerShdw>
          </a:effectLst>
        </p:spPr>
      </p:pic>
      <p:sp>
        <p:nvSpPr>
          <p:cNvPr id="12" name="Multiply 11">
            <a:extLst>
              <a:ext uri="{FF2B5EF4-FFF2-40B4-BE49-F238E27FC236}">
                <a16:creationId xmlns:a16="http://schemas.microsoft.com/office/drawing/2014/main" id="{8AFF8524-90C6-304E-9F78-443725447814}"/>
              </a:ext>
            </a:extLst>
          </p:cNvPr>
          <p:cNvSpPr/>
          <p:nvPr/>
        </p:nvSpPr>
        <p:spPr>
          <a:xfrm>
            <a:off x="7834394" y="3272483"/>
            <a:ext cx="457200" cy="464127"/>
          </a:xfrm>
          <a:prstGeom prst="mathMultiply">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86287969-16AF-B544-8BD3-46D26703C08D}"/>
              </a:ext>
            </a:extLst>
          </p:cNvPr>
          <p:cNvPicPr>
            <a:picLocks noChangeAspect="1"/>
          </p:cNvPicPr>
          <p:nvPr/>
        </p:nvPicPr>
        <p:blipFill>
          <a:blip r:embed="rId5"/>
          <a:stretch>
            <a:fillRect/>
          </a:stretch>
        </p:blipFill>
        <p:spPr>
          <a:xfrm>
            <a:off x="8782610" y="2318755"/>
            <a:ext cx="1158976" cy="738178"/>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77245C2C-78BE-B146-BEB0-D23ABD16113B}"/>
              </a:ext>
            </a:extLst>
          </p:cNvPr>
          <p:cNvPicPr>
            <a:picLocks noChangeAspect="1"/>
          </p:cNvPicPr>
          <p:nvPr/>
        </p:nvPicPr>
        <p:blipFill>
          <a:blip r:embed="rId6"/>
          <a:stretch>
            <a:fillRect/>
          </a:stretch>
        </p:blipFill>
        <p:spPr>
          <a:xfrm>
            <a:off x="8782610" y="3200364"/>
            <a:ext cx="1158976" cy="738178"/>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FECC1065-5044-914B-8A65-AA7519D3919E}"/>
              </a:ext>
            </a:extLst>
          </p:cNvPr>
          <p:cNvPicPr>
            <a:picLocks noChangeAspect="1"/>
          </p:cNvPicPr>
          <p:nvPr/>
        </p:nvPicPr>
        <p:blipFill>
          <a:blip r:embed="rId7"/>
          <a:stretch>
            <a:fillRect/>
          </a:stretch>
        </p:blipFill>
        <p:spPr>
          <a:xfrm>
            <a:off x="8782610" y="4081973"/>
            <a:ext cx="1158976" cy="738178"/>
          </a:xfrm>
          <a:prstGeom prst="rect">
            <a:avLst/>
          </a:prstGeom>
          <a:ln>
            <a:noFill/>
          </a:ln>
          <a:effectLst>
            <a:outerShdw blurRad="292100" dist="139700" dir="2700000" algn="tl" rotWithShape="0">
              <a:srgbClr val="333333">
                <a:alpha val="65000"/>
              </a:srgbClr>
            </a:outerShdw>
          </a:effectLst>
        </p:spPr>
      </p:pic>
      <p:pic>
        <p:nvPicPr>
          <p:cNvPr id="23" name="Picture 22">
            <a:extLst>
              <a:ext uri="{FF2B5EF4-FFF2-40B4-BE49-F238E27FC236}">
                <a16:creationId xmlns:a16="http://schemas.microsoft.com/office/drawing/2014/main" id="{2632F6D4-FDBA-6D4F-B0D6-7CBD501173F1}"/>
              </a:ext>
            </a:extLst>
          </p:cNvPr>
          <p:cNvPicPr>
            <a:picLocks noChangeAspect="1"/>
          </p:cNvPicPr>
          <p:nvPr/>
        </p:nvPicPr>
        <p:blipFill>
          <a:blip r:embed="rId8"/>
          <a:stretch>
            <a:fillRect/>
          </a:stretch>
        </p:blipFill>
        <p:spPr>
          <a:xfrm>
            <a:off x="10073756" y="2636576"/>
            <a:ext cx="1158976" cy="738178"/>
          </a:xfrm>
          <a:prstGeom prst="rect">
            <a:avLst/>
          </a:prstGeom>
          <a:ln>
            <a:noFill/>
          </a:ln>
          <a:effectLst>
            <a:outerShdw blurRad="292100" dist="139700" dir="2700000" algn="tl" rotWithShape="0">
              <a:srgbClr val="333333">
                <a:alpha val="65000"/>
              </a:srgbClr>
            </a:outerShdw>
          </a:effectLst>
        </p:spPr>
      </p:pic>
      <p:pic>
        <p:nvPicPr>
          <p:cNvPr id="27" name="Picture 26">
            <a:extLst>
              <a:ext uri="{FF2B5EF4-FFF2-40B4-BE49-F238E27FC236}">
                <a16:creationId xmlns:a16="http://schemas.microsoft.com/office/drawing/2014/main" id="{D3D18308-EC3C-9343-B0A7-06673253C48D}"/>
              </a:ext>
            </a:extLst>
          </p:cNvPr>
          <p:cNvPicPr>
            <a:picLocks noChangeAspect="1"/>
          </p:cNvPicPr>
          <p:nvPr/>
        </p:nvPicPr>
        <p:blipFill>
          <a:blip r:embed="rId9"/>
          <a:stretch>
            <a:fillRect/>
          </a:stretch>
        </p:blipFill>
        <p:spPr>
          <a:xfrm>
            <a:off x="10073756" y="3569453"/>
            <a:ext cx="1158976" cy="738178"/>
          </a:xfrm>
          <a:prstGeom prst="rect">
            <a:avLst/>
          </a:prstGeom>
          <a:ln>
            <a:noFill/>
          </a:ln>
          <a:effectLst>
            <a:outerShdw blurRad="292100" dist="139700" dir="2700000" algn="tl" rotWithShape="0">
              <a:srgbClr val="333333">
                <a:alpha val="65000"/>
              </a:srgbClr>
            </a:outerShdw>
          </a:effectLst>
        </p:spPr>
      </p:pic>
      <p:pic>
        <p:nvPicPr>
          <p:cNvPr id="38" name="Picture 37">
            <a:extLst>
              <a:ext uri="{FF2B5EF4-FFF2-40B4-BE49-F238E27FC236}">
                <a16:creationId xmlns:a16="http://schemas.microsoft.com/office/drawing/2014/main" id="{11114FB1-28B7-5D48-9DFA-4AB140046727}"/>
              </a:ext>
            </a:extLst>
          </p:cNvPr>
          <p:cNvPicPr>
            <a:picLocks noChangeAspect="1"/>
          </p:cNvPicPr>
          <p:nvPr/>
        </p:nvPicPr>
        <p:blipFill>
          <a:blip r:embed="rId10"/>
          <a:stretch>
            <a:fillRect/>
          </a:stretch>
        </p:blipFill>
        <p:spPr>
          <a:xfrm>
            <a:off x="8439162" y="2307836"/>
            <a:ext cx="3114386" cy="1983624"/>
          </a:xfrm>
          <a:prstGeom prst="rect">
            <a:avLst/>
          </a:prstGeom>
        </p:spPr>
      </p:pic>
      <p:pic>
        <p:nvPicPr>
          <p:cNvPr id="40" name="Picture 39">
            <a:extLst>
              <a:ext uri="{FF2B5EF4-FFF2-40B4-BE49-F238E27FC236}">
                <a16:creationId xmlns:a16="http://schemas.microsoft.com/office/drawing/2014/main" id="{2FFCC47A-A1A6-D04E-A876-56A26C6095E6}"/>
              </a:ext>
            </a:extLst>
          </p:cNvPr>
          <p:cNvPicPr>
            <a:picLocks noChangeAspect="1"/>
          </p:cNvPicPr>
          <p:nvPr/>
        </p:nvPicPr>
        <p:blipFill>
          <a:blip r:embed="rId11"/>
          <a:stretch>
            <a:fillRect/>
          </a:stretch>
        </p:blipFill>
        <p:spPr>
          <a:xfrm>
            <a:off x="9338829" y="5019769"/>
            <a:ext cx="1096487" cy="219297"/>
          </a:xfrm>
          <a:prstGeom prst="rect">
            <a:avLst/>
          </a:prstGeom>
          <a:ln>
            <a:noFill/>
          </a:ln>
          <a:effectLst>
            <a:outerShdw blurRad="292100" dist="139700" dir="2700000" algn="tl" rotWithShape="0">
              <a:srgbClr val="333333">
                <a:alpha val="65000"/>
              </a:srgbClr>
            </a:outerShdw>
          </a:effectLst>
        </p:spPr>
      </p:pic>
      <p:pic>
        <p:nvPicPr>
          <p:cNvPr id="41" name="Picture 40">
            <a:extLst>
              <a:ext uri="{FF2B5EF4-FFF2-40B4-BE49-F238E27FC236}">
                <a16:creationId xmlns:a16="http://schemas.microsoft.com/office/drawing/2014/main" id="{06043AE4-ED80-F340-A035-D7C645C18E5C}"/>
              </a:ext>
            </a:extLst>
          </p:cNvPr>
          <p:cNvPicPr>
            <a:picLocks noChangeAspect="1"/>
          </p:cNvPicPr>
          <p:nvPr/>
        </p:nvPicPr>
        <p:blipFill>
          <a:blip r:embed="rId4"/>
          <a:stretch>
            <a:fillRect/>
          </a:stretch>
        </p:blipFill>
        <p:spPr>
          <a:xfrm>
            <a:off x="9338839" y="4625363"/>
            <a:ext cx="1096477" cy="219296"/>
          </a:xfrm>
          <a:prstGeom prst="rect">
            <a:avLst/>
          </a:prstGeom>
          <a:ln>
            <a:noFill/>
          </a:ln>
          <a:effectLst>
            <a:outerShdw blurRad="292100" dist="139700" dir="2700000" algn="tl" rotWithShape="0">
              <a:srgbClr val="333333">
                <a:alpha val="65000"/>
              </a:srgbClr>
            </a:outerShdw>
          </a:effectLst>
        </p:spPr>
      </p:pic>
      <p:sp>
        <p:nvSpPr>
          <p:cNvPr id="42" name="Frame 41">
            <a:extLst>
              <a:ext uri="{FF2B5EF4-FFF2-40B4-BE49-F238E27FC236}">
                <a16:creationId xmlns:a16="http://schemas.microsoft.com/office/drawing/2014/main" id="{CDB67390-151D-0D44-A6E2-75FAFBE5C17B}"/>
              </a:ext>
            </a:extLst>
          </p:cNvPr>
          <p:cNvSpPr/>
          <p:nvPr/>
        </p:nvSpPr>
        <p:spPr>
          <a:xfrm>
            <a:off x="10215540" y="4625363"/>
            <a:ext cx="219776" cy="219297"/>
          </a:xfrm>
          <a:prstGeom prst="frame">
            <a:avLst>
              <a:gd name="adj1" fmla="val 9604"/>
            </a:avLst>
          </a:prstGeom>
        </p:spPr>
        <p:style>
          <a:lnRef idx="1">
            <a:schemeClr val="dk1"/>
          </a:lnRef>
          <a:fillRef idx="3">
            <a:schemeClr val="dk1"/>
          </a:fillRef>
          <a:effectRef idx="2">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43" name="Frame 42">
            <a:extLst>
              <a:ext uri="{FF2B5EF4-FFF2-40B4-BE49-F238E27FC236}">
                <a16:creationId xmlns:a16="http://schemas.microsoft.com/office/drawing/2014/main" id="{B75A32B3-D4C4-8E4D-9C75-5F953C84BF9C}"/>
              </a:ext>
            </a:extLst>
          </p:cNvPr>
          <p:cNvSpPr/>
          <p:nvPr/>
        </p:nvSpPr>
        <p:spPr>
          <a:xfrm>
            <a:off x="10215540" y="5019769"/>
            <a:ext cx="219776" cy="219297"/>
          </a:xfrm>
          <a:prstGeom prst="frame">
            <a:avLst>
              <a:gd name="adj1" fmla="val 9604"/>
            </a:avLst>
          </a:prstGeom>
        </p:spPr>
        <p:style>
          <a:lnRef idx="1">
            <a:schemeClr val="dk1"/>
          </a:lnRef>
          <a:fillRef idx="3">
            <a:schemeClr val="dk1"/>
          </a:fillRef>
          <a:effectRef idx="2">
            <a:schemeClr val="dk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44" name="Curved Left Arrow 43">
            <a:extLst>
              <a:ext uri="{FF2B5EF4-FFF2-40B4-BE49-F238E27FC236}">
                <a16:creationId xmlns:a16="http://schemas.microsoft.com/office/drawing/2014/main" id="{D2BBC8F0-34D9-F944-B79D-818F185A8750}"/>
              </a:ext>
            </a:extLst>
          </p:cNvPr>
          <p:cNvSpPr/>
          <p:nvPr/>
        </p:nvSpPr>
        <p:spPr>
          <a:xfrm>
            <a:off x="10498595" y="4807590"/>
            <a:ext cx="142875" cy="276225"/>
          </a:xfrm>
          <a:prstGeom prst="curved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cxnSp>
        <p:nvCxnSpPr>
          <p:cNvPr id="49" name="Straight Arrow Connector 48">
            <a:extLst>
              <a:ext uri="{FF2B5EF4-FFF2-40B4-BE49-F238E27FC236}">
                <a16:creationId xmlns:a16="http://schemas.microsoft.com/office/drawing/2014/main" id="{390B72F0-F0C4-A34E-B43D-77D71EDE9401}"/>
              </a:ext>
            </a:extLst>
          </p:cNvPr>
          <p:cNvCxnSpPr>
            <a:cxnSpLocks/>
          </p:cNvCxnSpPr>
          <p:nvPr/>
        </p:nvCxnSpPr>
        <p:spPr>
          <a:xfrm>
            <a:off x="4576971" y="3429000"/>
            <a:ext cx="151902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Title 1">
            <a:extLst>
              <a:ext uri="{FF2B5EF4-FFF2-40B4-BE49-F238E27FC236}">
                <a16:creationId xmlns:a16="http://schemas.microsoft.com/office/drawing/2014/main" id="{B00008DD-F580-F24D-B184-B2789035F61E}"/>
              </a:ext>
            </a:extLst>
          </p:cNvPr>
          <p:cNvSpPr>
            <a:spLocks noGrp="1"/>
          </p:cNvSpPr>
          <p:nvPr>
            <p:ph type="title"/>
          </p:nvPr>
        </p:nvSpPr>
        <p:spPr>
          <a:xfrm>
            <a:off x="838200" y="360106"/>
            <a:ext cx="10515600" cy="1325563"/>
          </a:xfrm>
        </p:spPr>
        <p:txBody>
          <a:bodyPr>
            <a:normAutofit/>
          </a:bodyPr>
          <a:lstStyle/>
          <a:p>
            <a:pPr algn="ctr"/>
            <a:r>
              <a:rPr lang="en-US" altLang="zh-CN" sz="4500" b="1" dirty="0"/>
              <a:t>Motivation</a:t>
            </a:r>
            <a:endParaRPr lang="en-US" sz="4500" b="1" dirty="0"/>
          </a:p>
        </p:txBody>
      </p:sp>
      <p:sp>
        <p:nvSpPr>
          <p:cNvPr id="28" name="TextBox 27">
            <a:extLst>
              <a:ext uri="{FF2B5EF4-FFF2-40B4-BE49-F238E27FC236}">
                <a16:creationId xmlns:a16="http://schemas.microsoft.com/office/drawing/2014/main" id="{E2FA1BD0-6C25-3741-8313-AD576A80A25D}"/>
              </a:ext>
            </a:extLst>
          </p:cNvPr>
          <p:cNvSpPr txBox="1"/>
          <p:nvPr/>
        </p:nvSpPr>
        <p:spPr>
          <a:xfrm>
            <a:off x="2212957" y="1794810"/>
            <a:ext cx="982961" cy="523220"/>
          </a:xfrm>
          <a:prstGeom prst="rect">
            <a:avLst/>
          </a:prstGeom>
          <a:noFill/>
        </p:spPr>
        <p:txBody>
          <a:bodyPr wrap="none" rtlCol="0">
            <a:spAutoFit/>
          </a:bodyPr>
          <a:lstStyle/>
          <a:p>
            <a:r>
              <a:rPr lang="en-US" sz="2800" b="1" dirty="0"/>
              <a:t>Input</a:t>
            </a:r>
          </a:p>
        </p:txBody>
      </p:sp>
      <p:sp>
        <p:nvSpPr>
          <p:cNvPr id="34" name="TextBox 33">
            <a:extLst>
              <a:ext uri="{FF2B5EF4-FFF2-40B4-BE49-F238E27FC236}">
                <a16:creationId xmlns:a16="http://schemas.microsoft.com/office/drawing/2014/main" id="{E7C1632E-CE2E-BB4E-8BB7-7EDB963FA7A9}"/>
              </a:ext>
            </a:extLst>
          </p:cNvPr>
          <p:cNvSpPr txBox="1"/>
          <p:nvPr/>
        </p:nvSpPr>
        <p:spPr>
          <a:xfrm>
            <a:off x="7486435" y="1769027"/>
            <a:ext cx="1296175" cy="523220"/>
          </a:xfrm>
          <a:prstGeom prst="rect">
            <a:avLst/>
          </a:prstGeom>
          <a:noFill/>
        </p:spPr>
        <p:txBody>
          <a:bodyPr wrap="square" rtlCol="0">
            <a:spAutoFit/>
          </a:bodyPr>
          <a:lstStyle/>
          <a:p>
            <a:r>
              <a:rPr lang="en-US" altLang="zh-CN" sz="2800" b="1" dirty="0"/>
              <a:t>Output</a:t>
            </a:r>
            <a:endParaRPr lang="en-US" altLang="zh-CN" sz="2800" b="1" dirty="0">
              <a:latin typeface="Calibri Light" panose="020F0302020204030204" pitchFamily="34" charset="0"/>
              <a:cs typeface="Calibri Light" panose="020F0302020204030204" pitchFamily="34" charset="0"/>
            </a:endParaRPr>
          </a:p>
        </p:txBody>
      </p:sp>
      <p:sp>
        <p:nvSpPr>
          <p:cNvPr id="36" name="TextBox 35">
            <a:extLst>
              <a:ext uri="{FF2B5EF4-FFF2-40B4-BE49-F238E27FC236}">
                <a16:creationId xmlns:a16="http://schemas.microsoft.com/office/drawing/2014/main" id="{0E125B6D-BCAF-3B4A-B85E-679CC39F703B}"/>
              </a:ext>
            </a:extLst>
          </p:cNvPr>
          <p:cNvSpPr txBox="1"/>
          <p:nvPr/>
        </p:nvSpPr>
        <p:spPr>
          <a:xfrm>
            <a:off x="5718646" y="4830821"/>
            <a:ext cx="2463078" cy="584775"/>
          </a:xfrm>
          <a:prstGeom prst="rect">
            <a:avLst/>
          </a:prstGeom>
          <a:noFill/>
        </p:spPr>
        <p:txBody>
          <a:bodyPr wrap="square" rtlCol="0">
            <a:spAutoFit/>
          </a:bodyPr>
          <a:lstStyle/>
          <a:p>
            <a:r>
              <a:rPr lang="en-US" altLang="zh-CN" sz="2800" dirty="0">
                <a:latin typeface="Calibri Light" panose="020F0302020204030204" pitchFamily="34" charset="0"/>
                <a:cs typeface="Calibri Light" panose="020F0302020204030204" pitchFamily="34" charset="0"/>
              </a:rPr>
              <a:t>Color</a:t>
            </a:r>
            <a:r>
              <a:rPr lang="zh-CN" altLang="en-US" sz="2800" dirty="0">
                <a:latin typeface="Calibri Light" panose="020F0302020204030204" pitchFamily="34" charset="0"/>
                <a:cs typeface="Calibri Light" panose="020F0302020204030204" pitchFamily="34" charset="0"/>
              </a:rPr>
              <a:t> </a:t>
            </a:r>
            <a:r>
              <a:rPr lang="en-US" altLang="zh-CN" sz="2800" dirty="0">
                <a:latin typeface="Calibri Light" panose="020F0302020204030204" pitchFamily="34" charset="0"/>
                <a:cs typeface="Calibri Light" panose="020F0302020204030204" pitchFamily="34" charset="0"/>
              </a:rPr>
              <a:t>Palette</a:t>
            </a:r>
            <a:r>
              <a:rPr lang="zh-CN" altLang="en-US" sz="2800" dirty="0">
                <a:latin typeface="Calibri Light" panose="020F0302020204030204" pitchFamily="34" charset="0"/>
                <a:cs typeface="Calibri Light" panose="020F0302020204030204" pitchFamily="34" charset="0"/>
              </a:rPr>
              <a:t> </a:t>
            </a:r>
            <a:r>
              <a:rPr lang="en-US" altLang="zh-CN" sz="3200" b="1" dirty="0"/>
              <a:t>V   </a:t>
            </a:r>
            <a:endParaRPr lang="en-US" altLang="zh-CN" sz="2800" b="1" dirty="0">
              <a:latin typeface="Calibri Light" panose="020F0302020204030204" pitchFamily="34" charset="0"/>
              <a:cs typeface="Calibri Light" panose="020F0302020204030204" pitchFamily="34" charset="0"/>
            </a:endParaRPr>
          </a:p>
        </p:txBody>
      </p:sp>
      <p:sp>
        <p:nvSpPr>
          <p:cNvPr id="39" name="TextBox 38">
            <a:extLst>
              <a:ext uri="{FF2B5EF4-FFF2-40B4-BE49-F238E27FC236}">
                <a16:creationId xmlns:a16="http://schemas.microsoft.com/office/drawing/2014/main" id="{4EAF8607-EFCC-0148-95F1-52A922D6E13D}"/>
              </a:ext>
            </a:extLst>
          </p:cNvPr>
          <p:cNvSpPr txBox="1"/>
          <p:nvPr/>
        </p:nvSpPr>
        <p:spPr>
          <a:xfrm>
            <a:off x="1731125" y="4826221"/>
            <a:ext cx="1946623" cy="584775"/>
          </a:xfrm>
          <a:prstGeom prst="rect">
            <a:avLst/>
          </a:prstGeom>
          <a:noFill/>
        </p:spPr>
        <p:txBody>
          <a:bodyPr wrap="none" rtlCol="0">
            <a:spAutoFit/>
          </a:bodyPr>
          <a:lstStyle/>
          <a:p>
            <a:r>
              <a:rPr lang="en-US" altLang="zh-CN" sz="2800" dirty="0">
                <a:latin typeface="Calibri Light" panose="020F0302020204030204" pitchFamily="34" charset="0"/>
                <a:cs typeface="Calibri Light" panose="020F0302020204030204" pitchFamily="34" charset="0"/>
              </a:rPr>
              <a:t>RGB</a:t>
            </a:r>
            <a:r>
              <a:rPr lang="zh-CN" altLang="en-US" sz="2800" dirty="0">
                <a:latin typeface="Calibri Light" panose="020F0302020204030204" pitchFamily="34" charset="0"/>
                <a:cs typeface="Calibri Light" panose="020F0302020204030204" pitchFamily="34" charset="0"/>
              </a:rPr>
              <a:t> </a:t>
            </a:r>
            <a:r>
              <a:rPr lang="en-US" altLang="zh-CN" sz="2800" dirty="0">
                <a:latin typeface="Calibri Light" panose="020F0302020204030204" pitchFamily="34" charset="0"/>
                <a:cs typeface="Calibri Light" panose="020F0302020204030204" pitchFamily="34" charset="0"/>
              </a:rPr>
              <a:t>Image</a:t>
            </a:r>
            <a:r>
              <a:rPr lang="zh-CN" altLang="en-US" sz="2800" dirty="0">
                <a:latin typeface="Calibri Light" panose="020F0302020204030204" pitchFamily="34" charset="0"/>
                <a:cs typeface="Calibri Light" panose="020F0302020204030204" pitchFamily="34" charset="0"/>
              </a:rPr>
              <a:t> </a:t>
            </a:r>
            <a:r>
              <a:rPr lang="en-US" altLang="zh-CN" sz="3200" b="1" dirty="0"/>
              <a:t>I</a:t>
            </a:r>
            <a:endParaRPr lang="en-US" sz="2800" b="1" dirty="0"/>
          </a:p>
        </p:txBody>
      </p:sp>
      <p:cxnSp>
        <p:nvCxnSpPr>
          <p:cNvPr id="46" name="Straight Arrow Connector 45">
            <a:extLst>
              <a:ext uri="{FF2B5EF4-FFF2-40B4-BE49-F238E27FC236}">
                <a16:creationId xmlns:a16="http://schemas.microsoft.com/office/drawing/2014/main" id="{AC6CCA0B-46C5-0649-934F-0CFAA1C3CA5E}"/>
              </a:ext>
            </a:extLst>
          </p:cNvPr>
          <p:cNvCxnSpPr>
            <a:cxnSpLocks/>
          </p:cNvCxnSpPr>
          <p:nvPr/>
        </p:nvCxnSpPr>
        <p:spPr>
          <a:xfrm>
            <a:off x="6615493" y="3421380"/>
            <a:ext cx="151902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8" name="Picture 47">
            <a:extLst>
              <a:ext uri="{FF2B5EF4-FFF2-40B4-BE49-F238E27FC236}">
                <a16:creationId xmlns:a16="http://schemas.microsoft.com/office/drawing/2014/main" id="{716FC612-CFBE-0541-8020-29AF514B137C}"/>
              </a:ext>
            </a:extLst>
          </p:cNvPr>
          <p:cNvPicPr>
            <a:picLocks noChangeAspect="1"/>
          </p:cNvPicPr>
          <p:nvPr/>
        </p:nvPicPr>
        <p:blipFill>
          <a:blip r:embed="rId3"/>
          <a:stretch>
            <a:fillRect/>
          </a:stretch>
        </p:blipFill>
        <p:spPr>
          <a:xfrm>
            <a:off x="8439162" y="2307562"/>
            <a:ext cx="3114386" cy="1983624"/>
          </a:xfrm>
          <a:prstGeom prst="rect">
            <a:avLst/>
          </a:prstGeom>
        </p:spPr>
      </p:pic>
      <p:pic>
        <p:nvPicPr>
          <p:cNvPr id="51" name="Picture 50">
            <a:extLst>
              <a:ext uri="{FF2B5EF4-FFF2-40B4-BE49-F238E27FC236}">
                <a16:creationId xmlns:a16="http://schemas.microsoft.com/office/drawing/2014/main" id="{CE32C761-2615-7343-8630-BE10ABEC2D0B}"/>
              </a:ext>
            </a:extLst>
          </p:cNvPr>
          <p:cNvPicPr>
            <a:picLocks noChangeAspect="1"/>
          </p:cNvPicPr>
          <p:nvPr/>
        </p:nvPicPr>
        <p:blipFill>
          <a:blip r:embed="rId12"/>
          <a:stretch>
            <a:fillRect/>
          </a:stretch>
        </p:blipFill>
        <p:spPr>
          <a:xfrm>
            <a:off x="9585539" y="5547341"/>
            <a:ext cx="1736885" cy="713364"/>
          </a:xfrm>
          <a:prstGeom prst="rect">
            <a:avLst/>
          </a:prstGeom>
        </p:spPr>
      </p:pic>
      <p:pic>
        <p:nvPicPr>
          <p:cNvPr id="52" name="Picture 51">
            <a:extLst>
              <a:ext uri="{FF2B5EF4-FFF2-40B4-BE49-F238E27FC236}">
                <a16:creationId xmlns:a16="http://schemas.microsoft.com/office/drawing/2014/main" id="{38849DA4-8997-DE48-B0E2-85592B30DE52}"/>
              </a:ext>
            </a:extLst>
          </p:cNvPr>
          <p:cNvPicPr>
            <a:picLocks noChangeAspect="1"/>
          </p:cNvPicPr>
          <p:nvPr/>
        </p:nvPicPr>
        <p:blipFill>
          <a:blip r:embed="rId13"/>
          <a:stretch>
            <a:fillRect/>
          </a:stretch>
        </p:blipFill>
        <p:spPr>
          <a:xfrm>
            <a:off x="6442680" y="5717071"/>
            <a:ext cx="817980" cy="243821"/>
          </a:xfrm>
          <a:prstGeom prst="rect">
            <a:avLst/>
          </a:prstGeom>
        </p:spPr>
      </p:pic>
      <p:sp>
        <p:nvSpPr>
          <p:cNvPr id="53" name="Rectangle 52">
            <a:extLst>
              <a:ext uri="{FF2B5EF4-FFF2-40B4-BE49-F238E27FC236}">
                <a16:creationId xmlns:a16="http://schemas.microsoft.com/office/drawing/2014/main" id="{6453A255-C372-1944-A831-106064057732}"/>
              </a:ext>
            </a:extLst>
          </p:cNvPr>
          <p:cNvSpPr/>
          <p:nvPr/>
        </p:nvSpPr>
        <p:spPr>
          <a:xfrm>
            <a:off x="5728189" y="5604210"/>
            <a:ext cx="714491" cy="523220"/>
          </a:xfrm>
          <a:prstGeom prst="rect">
            <a:avLst/>
          </a:prstGeom>
        </p:spPr>
        <p:txBody>
          <a:bodyPr wrap="none">
            <a:spAutoFit/>
          </a:bodyPr>
          <a:lstStyle/>
          <a:p>
            <a:r>
              <a:rPr lang="en-US" sz="2800" dirty="0" err="1"/>
              <a:t>s.t</a:t>
            </a:r>
            <a:r>
              <a:rPr lang="en-US" sz="2800" dirty="0"/>
              <a:t>, </a:t>
            </a:r>
          </a:p>
        </p:txBody>
      </p:sp>
      <p:pic>
        <p:nvPicPr>
          <p:cNvPr id="55" name="Picture 54">
            <a:extLst>
              <a:ext uri="{FF2B5EF4-FFF2-40B4-BE49-F238E27FC236}">
                <a16:creationId xmlns:a16="http://schemas.microsoft.com/office/drawing/2014/main" id="{DFE98928-8E19-2346-A26A-999A7C6FF6FB}"/>
              </a:ext>
            </a:extLst>
          </p:cNvPr>
          <p:cNvPicPr>
            <a:picLocks noChangeAspect="1"/>
          </p:cNvPicPr>
          <p:nvPr/>
        </p:nvPicPr>
        <p:blipFill>
          <a:blip r:embed="rId14"/>
          <a:stretch>
            <a:fillRect/>
          </a:stretch>
        </p:blipFill>
        <p:spPr>
          <a:xfrm>
            <a:off x="7596112" y="5550046"/>
            <a:ext cx="1562117" cy="707955"/>
          </a:xfrm>
          <a:prstGeom prst="rect">
            <a:avLst/>
          </a:prstGeom>
        </p:spPr>
      </p:pic>
      <p:sp>
        <p:nvSpPr>
          <p:cNvPr id="57" name="TextBox 56">
            <a:extLst>
              <a:ext uri="{FF2B5EF4-FFF2-40B4-BE49-F238E27FC236}">
                <a16:creationId xmlns:a16="http://schemas.microsoft.com/office/drawing/2014/main" id="{34B84A01-6E51-F74B-90AB-D48018D5D088}"/>
              </a:ext>
            </a:extLst>
          </p:cNvPr>
          <p:cNvSpPr txBox="1"/>
          <p:nvPr/>
        </p:nvSpPr>
        <p:spPr>
          <a:xfrm>
            <a:off x="8983540" y="1770566"/>
            <a:ext cx="1807064" cy="523220"/>
          </a:xfrm>
          <a:prstGeom prst="rect">
            <a:avLst/>
          </a:prstGeom>
          <a:noFill/>
        </p:spPr>
        <p:txBody>
          <a:bodyPr wrap="square" rtlCol="0">
            <a:spAutoFit/>
          </a:bodyPr>
          <a:lstStyle/>
          <a:p>
            <a:r>
              <a:rPr lang="en-US" altLang="zh-CN" sz="2800" b="1" dirty="0"/>
              <a:t>Recoloring</a:t>
            </a:r>
            <a:endParaRPr lang="en-US" altLang="zh-CN" sz="2800" b="1"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64341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dissolv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dissolve">
                                      <p:cBhvr>
                                        <p:cTn id="15" dur="500"/>
                                        <p:tgtEl>
                                          <p:spTgt spid="39"/>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nodeType="click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box(in)">
                                      <p:cBhvr>
                                        <p:cTn id="20" dur="1000"/>
                                        <p:tgtEl>
                                          <p:spTgt spid="49"/>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dissolve">
                                      <p:cBhvr>
                                        <p:cTn id="25" dur="500"/>
                                        <p:tgtEl>
                                          <p:spTgt spid="34"/>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dissolve">
                                      <p:cBhvr>
                                        <p:cTn id="30" dur="500"/>
                                        <p:tgtEl>
                                          <p:spTgt spid="11"/>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dissolve">
                                      <p:cBhvr>
                                        <p:cTn id="33" dur="500"/>
                                        <p:tgtEl>
                                          <p:spTgt spid="36"/>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dissolve">
                                      <p:cBhvr>
                                        <p:cTn id="38" dur="500"/>
                                        <p:tgtEl>
                                          <p:spTgt spid="12"/>
                                        </p:tgtEl>
                                      </p:cBhvr>
                                    </p:animEffect>
                                  </p:childTnLst>
                                </p:cTn>
                              </p:par>
                              <p:par>
                                <p:cTn id="39" presetID="9" presetClass="entr" presetSubtype="0"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dissolve">
                                      <p:cBhvr>
                                        <p:cTn id="41" dur="500"/>
                                        <p:tgtEl>
                                          <p:spTgt spid="14"/>
                                        </p:tgtEl>
                                      </p:cBhvr>
                                    </p:animEffect>
                                  </p:childTnLst>
                                </p:cTn>
                              </p:par>
                              <p:par>
                                <p:cTn id="42" presetID="9" presetClass="entr" presetSubtype="0"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dissolve">
                                      <p:cBhvr>
                                        <p:cTn id="44" dur="500"/>
                                        <p:tgtEl>
                                          <p:spTgt spid="15"/>
                                        </p:tgtEl>
                                      </p:cBhvr>
                                    </p:animEffect>
                                  </p:childTnLst>
                                </p:cTn>
                              </p:par>
                              <p:par>
                                <p:cTn id="45" presetID="9" presetClass="entr" presetSubtype="0"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dissolve">
                                      <p:cBhvr>
                                        <p:cTn id="47" dur="500"/>
                                        <p:tgtEl>
                                          <p:spTgt spid="23"/>
                                        </p:tgtEl>
                                      </p:cBhvr>
                                    </p:animEffect>
                                  </p:childTnLst>
                                </p:cTn>
                              </p:par>
                              <p:par>
                                <p:cTn id="48" presetID="9" presetClass="entr" presetSubtype="0" fill="hold"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dissolve">
                                      <p:cBhvr>
                                        <p:cTn id="50" dur="500"/>
                                        <p:tgtEl>
                                          <p:spTgt spid="27"/>
                                        </p:tgtEl>
                                      </p:cBhvr>
                                    </p:animEffect>
                                  </p:childTnLst>
                                </p:cTn>
                              </p:par>
                              <p:par>
                                <p:cTn id="51" presetID="9" presetClass="entr" presetSubtype="0" fill="hold"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dissolve">
                                      <p:cBhvr>
                                        <p:cTn id="53" dur="500"/>
                                        <p:tgtEl>
                                          <p:spTgt spid="19"/>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dissolve">
                                      <p:cBhvr>
                                        <p:cTn id="56" dur="500"/>
                                        <p:tgtEl>
                                          <p:spTgt spid="35"/>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51"/>
                                        </p:tgtEl>
                                        <p:attrNameLst>
                                          <p:attrName>style.visibility</p:attrName>
                                        </p:attrNameLst>
                                      </p:cBhvr>
                                      <p:to>
                                        <p:strVal val="visible"/>
                                      </p:to>
                                    </p:set>
                                    <p:animEffect transition="in" filter="fade">
                                      <p:cBhvr>
                                        <p:cTn id="61" dur="500"/>
                                        <p:tgtEl>
                                          <p:spTgt spid="51"/>
                                        </p:tgtEl>
                                      </p:cBhvr>
                                    </p:animEffect>
                                  </p:childTnLst>
                                </p:cTn>
                              </p:par>
                              <p:par>
                                <p:cTn id="62" presetID="10" presetClass="entr" presetSubtype="0" fill="hold" nodeType="withEffect">
                                  <p:stCondLst>
                                    <p:cond delay="0"/>
                                  </p:stCondLst>
                                  <p:childTnLst>
                                    <p:set>
                                      <p:cBhvr>
                                        <p:cTn id="63" dur="1" fill="hold">
                                          <p:stCondLst>
                                            <p:cond delay="0"/>
                                          </p:stCondLst>
                                        </p:cTn>
                                        <p:tgtEl>
                                          <p:spTgt spid="52"/>
                                        </p:tgtEl>
                                        <p:attrNameLst>
                                          <p:attrName>style.visibility</p:attrName>
                                        </p:attrNameLst>
                                      </p:cBhvr>
                                      <p:to>
                                        <p:strVal val="visible"/>
                                      </p:to>
                                    </p:set>
                                    <p:animEffect transition="in" filter="fade">
                                      <p:cBhvr>
                                        <p:cTn id="64" dur="500"/>
                                        <p:tgtEl>
                                          <p:spTgt spid="52"/>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fade">
                                      <p:cBhvr>
                                        <p:cTn id="67" dur="500"/>
                                        <p:tgtEl>
                                          <p:spTgt spid="53"/>
                                        </p:tgtEl>
                                      </p:cBhvr>
                                    </p:animEffect>
                                  </p:childTnLst>
                                </p:cTn>
                              </p:par>
                              <p:par>
                                <p:cTn id="68" presetID="10" presetClass="entr" presetSubtype="0" fill="hold" nodeType="withEffect">
                                  <p:stCondLst>
                                    <p:cond delay="0"/>
                                  </p:stCondLst>
                                  <p:childTnLst>
                                    <p:set>
                                      <p:cBhvr>
                                        <p:cTn id="69" dur="1" fill="hold">
                                          <p:stCondLst>
                                            <p:cond delay="0"/>
                                          </p:stCondLst>
                                        </p:cTn>
                                        <p:tgtEl>
                                          <p:spTgt spid="55"/>
                                        </p:tgtEl>
                                        <p:attrNameLst>
                                          <p:attrName>style.visibility</p:attrName>
                                        </p:attrNameLst>
                                      </p:cBhvr>
                                      <p:to>
                                        <p:strVal val="visible"/>
                                      </p:to>
                                    </p:set>
                                    <p:animEffect transition="in" filter="fade">
                                      <p:cBhvr>
                                        <p:cTn id="70" dur="500"/>
                                        <p:tgtEl>
                                          <p:spTgt spid="55"/>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xit" presetSubtype="4" fill="hold" grpId="1" nodeType="clickEffect">
                                  <p:stCondLst>
                                    <p:cond delay="0"/>
                                  </p:stCondLst>
                                  <p:childTnLst>
                                    <p:animEffect transition="out" filter="wipe(down)">
                                      <p:cBhvr>
                                        <p:cTn id="74" dur="500"/>
                                        <p:tgtEl>
                                          <p:spTgt spid="53"/>
                                        </p:tgtEl>
                                      </p:cBhvr>
                                    </p:animEffect>
                                    <p:set>
                                      <p:cBhvr>
                                        <p:cTn id="75" dur="1" fill="hold">
                                          <p:stCondLst>
                                            <p:cond delay="499"/>
                                          </p:stCondLst>
                                        </p:cTn>
                                        <p:tgtEl>
                                          <p:spTgt spid="53"/>
                                        </p:tgtEl>
                                        <p:attrNameLst>
                                          <p:attrName>style.visibility</p:attrName>
                                        </p:attrNameLst>
                                      </p:cBhvr>
                                      <p:to>
                                        <p:strVal val="hidden"/>
                                      </p:to>
                                    </p:set>
                                  </p:childTnLst>
                                </p:cTn>
                              </p:par>
                              <p:par>
                                <p:cTn id="76" presetID="22" presetClass="exit" presetSubtype="4" fill="hold" nodeType="withEffect">
                                  <p:stCondLst>
                                    <p:cond delay="0"/>
                                  </p:stCondLst>
                                  <p:childTnLst>
                                    <p:animEffect transition="out" filter="wipe(down)">
                                      <p:cBhvr>
                                        <p:cTn id="77" dur="500"/>
                                        <p:tgtEl>
                                          <p:spTgt spid="52"/>
                                        </p:tgtEl>
                                      </p:cBhvr>
                                    </p:animEffect>
                                    <p:set>
                                      <p:cBhvr>
                                        <p:cTn id="78" dur="1" fill="hold">
                                          <p:stCondLst>
                                            <p:cond delay="499"/>
                                          </p:stCondLst>
                                        </p:cTn>
                                        <p:tgtEl>
                                          <p:spTgt spid="52"/>
                                        </p:tgtEl>
                                        <p:attrNameLst>
                                          <p:attrName>style.visibility</p:attrName>
                                        </p:attrNameLst>
                                      </p:cBhvr>
                                      <p:to>
                                        <p:strVal val="hidden"/>
                                      </p:to>
                                    </p:set>
                                  </p:childTnLst>
                                </p:cTn>
                              </p:par>
                              <p:par>
                                <p:cTn id="79" presetID="22" presetClass="exit" presetSubtype="4" fill="hold" nodeType="withEffect">
                                  <p:stCondLst>
                                    <p:cond delay="0"/>
                                  </p:stCondLst>
                                  <p:childTnLst>
                                    <p:animEffect transition="out" filter="wipe(down)">
                                      <p:cBhvr>
                                        <p:cTn id="80" dur="500"/>
                                        <p:tgtEl>
                                          <p:spTgt spid="51"/>
                                        </p:tgtEl>
                                      </p:cBhvr>
                                    </p:animEffect>
                                    <p:set>
                                      <p:cBhvr>
                                        <p:cTn id="81" dur="1" fill="hold">
                                          <p:stCondLst>
                                            <p:cond delay="499"/>
                                          </p:stCondLst>
                                        </p:cTn>
                                        <p:tgtEl>
                                          <p:spTgt spid="51"/>
                                        </p:tgtEl>
                                        <p:attrNameLst>
                                          <p:attrName>style.visibility</p:attrName>
                                        </p:attrNameLst>
                                      </p:cBhvr>
                                      <p:to>
                                        <p:strVal val="hidden"/>
                                      </p:to>
                                    </p:set>
                                  </p:childTnLst>
                                </p:cTn>
                              </p:par>
                              <p:par>
                                <p:cTn id="82" presetID="22" presetClass="exit" presetSubtype="4" fill="hold" nodeType="withEffect">
                                  <p:stCondLst>
                                    <p:cond delay="0"/>
                                  </p:stCondLst>
                                  <p:childTnLst>
                                    <p:animEffect transition="out" filter="wipe(down)">
                                      <p:cBhvr>
                                        <p:cTn id="83" dur="500"/>
                                        <p:tgtEl>
                                          <p:spTgt spid="55"/>
                                        </p:tgtEl>
                                      </p:cBhvr>
                                    </p:animEffect>
                                    <p:set>
                                      <p:cBhvr>
                                        <p:cTn id="84" dur="1" fill="hold">
                                          <p:stCondLst>
                                            <p:cond delay="499"/>
                                          </p:stCondLst>
                                        </p:cTn>
                                        <p:tgtEl>
                                          <p:spTgt spid="55"/>
                                        </p:tgtEl>
                                        <p:attrNameLst>
                                          <p:attrName>style.visibility</p:attrName>
                                        </p:attrNameLst>
                                      </p:cBhvr>
                                      <p:to>
                                        <p:strVal val="hidden"/>
                                      </p:to>
                                    </p:set>
                                  </p:childTnLst>
                                </p:cTn>
                              </p:par>
                              <p:par>
                                <p:cTn id="85" presetID="0" presetClass="path" presetSubtype="0" accel="50000" decel="50000" fill="hold" nodeType="withEffect">
                                  <p:stCondLst>
                                    <p:cond delay="0"/>
                                  </p:stCondLst>
                                  <p:childTnLst>
                                    <p:animMotion origin="layout" path="M 0 0 L -0.44336 0 " pathEditMode="relative" ptsTypes="AA">
                                      <p:cBhvr>
                                        <p:cTn id="86" dur="2000" fill="hold"/>
                                        <p:tgtEl>
                                          <p:spTgt spid="11"/>
                                        </p:tgtEl>
                                        <p:attrNameLst>
                                          <p:attrName>ppt_x</p:attrName>
                                          <p:attrName>ppt_y</p:attrName>
                                        </p:attrNameLst>
                                      </p:cBhvr>
                                    </p:animMotion>
                                  </p:childTnLst>
                                </p:cTn>
                              </p:par>
                              <p:par>
                                <p:cTn id="87" presetID="0" presetClass="path" presetSubtype="0" accel="50000" decel="50000" fill="hold" grpId="1" nodeType="withEffect">
                                  <p:stCondLst>
                                    <p:cond delay="0"/>
                                  </p:stCondLst>
                                  <p:childTnLst>
                                    <p:animMotion origin="layout" path="M 0 0 L -0.44336 0 " pathEditMode="relative" ptsTypes="AA">
                                      <p:cBhvr>
                                        <p:cTn id="88" dur="2000" fill="hold"/>
                                        <p:tgtEl>
                                          <p:spTgt spid="36"/>
                                        </p:tgtEl>
                                        <p:attrNameLst>
                                          <p:attrName>ppt_x</p:attrName>
                                          <p:attrName>ppt_y</p:attrName>
                                        </p:attrNameLst>
                                      </p:cBhvr>
                                    </p:animMotion>
                                  </p:childTnLst>
                                </p:cTn>
                              </p:par>
                              <p:par>
                                <p:cTn id="89" presetID="0" presetClass="path" presetSubtype="0" accel="50000" decel="50000" fill="hold" nodeType="withEffect">
                                  <p:stCondLst>
                                    <p:cond delay="0"/>
                                  </p:stCondLst>
                                  <p:childTnLst>
                                    <p:animMotion origin="layout" path="M 0 0 L -0.44336 0 " pathEditMode="relative" ptsTypes="AA">
                                      <p:cBhvr>
                                        <p:cTn id="90" dur="2000" fill="hold"/>
                                        <p:tgtEl>
                                          <p:spTgt spid="14"/>
                                        </p:tgtEl>
                                        <p:attrNameLst>
                                          <p:attrName>ppt_x</p:attrName>
                                          <p:attrName>ppt_y</p:attrName>
                                        </p:attrNameLst>
                                      </p:cBhvr>
                                    </p:animMotion>
                                  </p:childTnLst>
                                </p:cTn>
                              </p:par>
                              <p:par>
                                <p:cTn id="91" presetID="0" presetClass="path" presetSubtype="0" accel="50000" decel="50000" fill="hold" nodeType="withEffect">
                                  <p:stCondLst>
                                    <p:cond delay="0"/>
                                  </p:stCondLst>
                                  <p:childTnLst>
                                    <p:animMotion origin="layout" path="M 0 0 L -0.44336 0 " pathEditMode="relative" ptsTypes="AA">
                                      <p:cBhvr>
                                        <p:cTn id="92" dur="2000" fill="hold"/>
                                        <p:tgtEl>
                                          <p:spTgt spid="23"/>
                                        </p:tgtEl>
                                        <p:attrNameLst>
                                          <p:attrName>ppt_x</p:attrName>
                                          <p:attrName>ppt_y</p:attrName>
                                        </p:attrNameLst>
                                      </p:cBhvr>
                                    </p:animMotion>
                                  </p:childTnLst>
                                </p:cTn>
                              </p:par>
                              <p:par>
                                <p:cTn id="93" presetID="0" presetClass="path" presetSubtype="0" accel="50000" decel="50000" fill="hold" nodeType="withEffect">
                                  <p:stCondLst>
                                    <p:cond delay="0"/>
                                  </p:stCondLst>
                                  <p:childTnLst>
                                    <p:animMotion origin="layout" path="M 0 0 L -0.44336 0 " pathEditMode="relative" ptsTypes="AA">
                                      <p:cBhvr>
                                        <p:cTn id="94" dur="2000" fill="hold"/>
                                        <p:tgtEl>
                                          <p:spTgt spid="27"/>
                                        </p:tgtEl>
                                        <p:attrNameLst>
                                          <p:attrName>ppt_x</p:attrName>
                                          <p:attrName>ppt_y</p:attrName>
                                        </p:attrNameLst>
                                      </p:cBhvr>
                                    </p:animMotion>
                                  </p:childTnLst>
                                </p:cTn>
                              </p:par>
                              <p:par>
                                <p:cTn id="95" presetID="0" presetClass="path" presetSubtype="0" accel="50000" decel="50000" fill="hold" nodeType="withEffect">
                                  <p:stCondLst>
                                    <p:cond delay="0"/>
                                  </p:stCondLst>
                                  <p:childTnLst>
                                    <p:animMotion origin="layout" path="M 0 0 L -0.44336 0 " pathEditMode="relative" ptsTypes="AA">
                                      <p:cBhvr>
                                        <p:cTn id="96" dur="2000" fill="hold"/>
                                        <p:tgtEl>
                                          <p:spTgt spid="15"/>
                                        </p:tgtEl>
                                        <p:attrNameLst>
                                          <p:attrName>ppt_x</p:attrName>
                                          <p:attrName>ppt_y</p:attrName>
                                        </p:attrNameLst>
                                      </p:cBhvr>
                                    </p:animMotion>
                                  </p:childTnLst>
                                </p:cTn>
                              </p:par>
                              <p:par>
                                <p:cTn id="97" presetID="0" presetClass="path" presetSubtype="0" accel="50000" decel="50000" fill="hold" nodeType="withEffect">
                                  <p:stCondLst>
                                    <p:cond delay="0"/>
                                  </p:stCondLst>
                                  <p:childTnLst>
                                    <p:animMotion origin="layout" path="M 0 0 L -0.44336 0 " pathEditMode="relative" ptsTypes="AA">
                                      <p:cBhvr>
                                        <p:cTn id="98" dur="2000" fill="hold"/>
                                        <p:tgtEl>
                                          <p:spTgt spid="19"/>
                                        </p:tgtEl>
                                        <p:attrNameLst>
                                          <p:attrName>ppt_x</p:attrName>
                                          <p:attrName>ppt_y</p:attrName>
                                        </p:attrNameLst>
                                      </p:cBhvr>
                                    </p:animMotion>
                                  </p:childTnLst>
                                </p:cTn>
                              </p:par>
                              <p:par>
                                <p:cTn id="99" presetID="0" presetClass="path" presetSubtype="0" accel="50000" decel="50000" fill="hold" grpId="1" nodeType="withEffect">
                                  <p:stCondLst>
                                    <p:cond delay="0"/>
                                  </p:stCondLst>
                                  <p:childTnLst>
                                    <p:animMotion origin="layout" path="M 0 0 L -0.44336 0 " pathEditMode="relative" ptsTypes="AA">
                                      <p:cBhvr>
                                        <p:cTn id="100" dur="2000" fill="hold"/>
                                        <p:tgtEl>
                                          <p:spTgt spid="12"/>
                                        </p:tgtEl>
                                        <p:attrNameLst>
                                          <p:attrName>ppt_x</p:attrName>
                                          <p:attrName>ppt_y</p:attrName>
                                        </p:attrNameLst>
                                      </p:cBhvr>
                                    </p:animMotion>
                                  </p:childTnLst>
                                </p:cTn>
                              </p:par>
                              <p:par>
                                <p:cTn id="101" presetID="0" presetClass="path" presetSubtype="0" accel="50000" decel="50000" fill="hold" grpId="1" nodeType="withEffect">
                                  <p:stCondLst>
                                    <p:cond delay="0"/>
                                  </p:stCondLst>
                                  <p:childTnLst>
                                    <p:animMotion origin="layout" path="M 0 0 L -0.44336 0 " pathEditMode="relative" ptsTypes="AA">
                                      <p:cBhvr>
                                        <p:cTn id="102" dur="2000" fill="hold"/>
                                        <p:tgtEl>
                                          <p:spTgt spid="35"/>
                                        </p:tgtEl>
                                        <p:attrNameLst>
                                          <p:attrName>ppt_x</p:attrName>
                                          <p:attrName>ppt_y</p:attrName>
                                        </p:attrNameLst>
                                      </p:cBhvr>
                                    </p:animMotion>
                                  </p:childTnLst>
                                </p:cTn>
                              </p:par>
                              <p:par>
                                <p:cTn id="103" presetID="0" presetClass="path" presetSubtype="0" accel="50000" decel="50000" fill="hold" grpId="1" nodeType="withEffect">
                                  <p:stCondLst>
                                    <p:cond delay="0"/>
                                  </p:stCondLst>
                                  <p:childTnLst>
                                    <p:animMotion origin="layout" path="M 0 0 L -0.44336 0 " pathEditMode="relative" ptsTypes="AA">
                                      <p:cBhvr>
                                        <p:cTn id="104" dur="2000" fill="hold"/>
                                        <p:tgtEl>
                                          <p:spTgt spid="34"/>
                                        </p:tgtEl>
                                        <p:attrNameLst>
                                          <p:attrName>ppt_x</p:attrName>
                                          <p:attrName>ppt_y</p:attrName>
                                        </p:attrNameLst>
                                      </p:cBhvr>
                                    </p:animMotion>
                                  </p:childTnLst>
                                </p:cTn>
                              </p:par>
                              <p:par>
                                <p:cTn id="105" presetID="22" presetClass="exit" presetSubtype="4" fill="hold" grpId="1" nodeType="withEffect">
                                  <p:stCondLst>
                                    <p:cond delay="0"/>
                                  </p:stCondLst>
                                  <p:childTnLst>
                                    <p:animEffect transition="out" filter="wipe(down)">
                                      <p:cBhvr>
                                        <p:cTn id="106" dur="500"/>
                                        <p:tgtEl>
                                          <p:spTgt spid="28"/>
                                        </p:tgtEl>
                                      </p:cBhvr>
                                    </p:animEffect>
                                    <p:set>
                                      <p:cBhvr>
                                        <p:cTn id="107" dur="1" fill="hold">
                                          <p:stCondLst>
                                            <p:cond delay="499"/>
                                          </p:stCondLst>
                                        </p:cTn>
                                        <p:tgtEl>
                                          <p:spTgt spid="28"/>
                                        </p:tgtEl>
                                        <p:attrNameLst>
                                          <p:attrName>style.visibility</p:attrName>
                                        </p:attrNameLst>
                                      </p:cBhvr>
                                      <p:to>
                                        <p:strVal val="hidden"/>
                                      </p:to>
                                    </p:set>
                                  </p:childTnLst>
                                </p:cTn>
                              </p:par>
                              <p:par>
                                <p:cTn id="108" presetID="22" presetClass="exit" presetSubtype="4" fill="hold" nodeType="withEffect">
                                  <p:stCondLst>
                                    <p:cond delay="0"/>
                                  </p:stCondLst>
                                  <p:childTnLst>
                                    <p:animEffect transition="out" filter="wipe(down)">
                                      <p:cBhvr>
                                        <p:cTn id="109" dur="500"/>
                                        <p:tgtEl>
                                          <p:spTgt spid="4"/>
                                        </p:tgtEl>
                                      </p:cBhvr>
                                    </p:animEffect>
                                    <p:set>
                                      <p:cBhvr>
                                        <p:cTn id="110" dur="1" fill="hold">
                                          <p:stCondLst>
                                            <p:cond delay="499"/>
                                          </p:stCondLst>
                                        </p:cTn>
                                        <p:tgtEl>
                                          <p:spTgt spid="4"/>
                                        </p:tgtEl>
                                        <p:attrNameLst>
                                          <p:attrName>style.visibility</p:attrName>
                                        </p:attrNameLst>
                                      </p:cBhvr>
                                      <p:to>
                                        <p:strVal val="hidden"/>
                                      </p:to>
                                    </p:set>
                                  </p:childTnLst>
                                </p:cTn>
                              </p:par>
                              <p:par>
                                <p:cTn id="111" presetID="22" presetClass="exit" presetSubtype="4" fill="hold" grpId="1" nodeType="withEffect">
                                  <p:stCondLst>
                                    <p:cond delay="0"/>
                                  </p:stCondLst>
                                  <p:childTnLst>
                                    <p:animEffect transition="out" filter="wipe(down)">
                                      <p:cBhvr>
                                        <p:cTn id="112" dur="500"/>
                                        <p:tgtEl>
                                          <p:spTgt spid="39"/>
                                        </p:tgtEl>
                                      </p:cBhvr>
                                    </p:animEffect>
                                    <p:set>
                                      <p:cBhvr>
                                        <p:cTn id="113" dur="1" fill="hold">
                                          <p:stCondLst>
                                            <p:cond delay="499"/>
                                          </p:stCondLst>
                                        </p:cTn>
                                        <p:tgtEl>
                                          <p:spTgt spid="39"/>
                                        </p:tgtEl>
                                        <p:attrNameLst>
                                          <p:attrName>style.visibility</p:attrName>
                                        </p:attrNameLst>
                                      </p:cBhvr>
                                      <p:to>
                                        <p:strVal val="hidden"/>
                                      </p:to>
                                    </p:set>
                                  </p:childTnLst>
                                </p:cTn>
                              </p:par>
                              <p:par>
                                <p:cTn id="114" presetID="22" presetClass="exit" presetSubtype="4" fill="hold" nodeType="withEffect">
                                  <p:stCondLst>
                                    <p:cond delay="0"/>
                                  </p:stCondLst>
                                  <p:childTnLst>
                                    <p:animEffect transition="out" filter="wipe(down)">
                                      <p:cBhvr>
                                        <p:cTn id="115" dur="500"/>
                                        <p:tgtEl>
                                          <p:spTgt spid="49"/>
                                        </p:tgtEl>
                                      </p:cBhvr>
                                    </p:animEffect>
                                    <p:set>
                                      <p:cBhvr>
                                        <p:cTn id="116" dur="1" fill="hold">
                                          <p:stCondLst>
                                            <p:cond delay="499"/>
                                          </p:stCondLst>
                                        </p:cTn>
                                        <p:tgtEl>
                                          <p:spTgt spid="49"/>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4" presetClass="entr" presetSubtype="16" fill="hold" nodeType="clickEffect">
                                  <p:stCondLst>
                                    <p:cond delay="0"/>
                                  </p:stCondLst>
                                  <p:childTnLst>
                                    <p:set>
                                      <p:cBhvr>
                                        <p:cTn id="120" dur="1" fill="hold">
                                          <p:stCondLst>
                                            <p:cond delay="0"/>
                                          </p:stCondLst>
                                        </p:cTn>
                                        <p:tgtEl>
                                          <p:spTgt spid="46"/>
                                        </p:tgtEl>
                                        <p:attrNameLst>
                                          <p:attrName>style.visibility</p:attrName>
                                        </p:attrNameLst>
                                      </p:cBhvr>
                                      <p:to>
                                        <p:strVal val="visible"/>
                                      </p:to>
                                    </p:set>
                                    <p:animEffect transition="in" filter="box(in)">
                                      <p:cBhvr>
                                        <p:cTn id="121" dur="500"/>
                                        <p:tgtEl>
                                          <p:spTgt spid="46"/>
                                        </p:tgtEl>
                                      </p:cBhvr>
                                    </p:animEffect>
                                  </p:childTnLst>
                                </p:cTn>
                              </p:par>
                            </p:childTnLst>
                          </p:cTn>
                        </p:par>
                        <p:par>
                          <p:cTn id="122" fill="hold">
                            <p:stCondLst>
                              <p:cond delay="500"/>
                            </p:stCondLst>
                            <p:childTnLst>
                              <p:par>
                                <p:cTn id="123" presetID="1" presetClass="entr" presetSubtype="0" fill="hold" nodeType="afterEffect">
                                  <p:stCondLst>
                                    <p:cond delay="0"/>
                                  </p:stCondLst>
                                  <p:childTnLst>
                                    <p:set>
                                      <p:cBhvr>
                                        <p:cTn id="124" dur="1" fill="hold">
                                          <p:stCondLst>
                                            <p:cond delay="0"/>
                                          </p:stCondLst>
                                        </p:cTn>
                                        <p:tgtEl>
                                          <p:spTgt spid="48"/>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41"/>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42"/>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9" presetClass="entr" presetSubtype="0" fill="hold" grpId="0" nodeType="clickEffect">
                                  <p:stCondLst>
                                    <p:cond delay="0"/>
                                  </p:stCondLst>
                                  <p:childTnLst>
                                    <p:set>
                                      <p:cBhvr>
                                        <p:cTn id="132" dur="1" fill="hold">
                                          <p:stCondLst>
                                            <p:cond delay="0"/>
                                          </p:stCondLst>
                                        </p:cTn>
                                        <p:tgtEl>
                                          <p:spTgt spid="44"/>
                                        </p:tgtEl>
                                        <p:attrNameLst>
                                          <p:attrName>style.visibility</p:attrName>
                                        </p:attrNameLst>
                                      </p:cBhvr>
                                      <p:to>
                                        <p:strVal val="visible"/>
                                      </p:to>
                                    </p:set>
                                    <p:animEffect transition="in" filter="dissolve">
                                      <p:cBhvr>
                                        <p:cTn id="133" dur="500"/>
                                        <p:tgtEl>
                                          <p:spTgt spid="44"/>
                                        </p:tgtEl>
                                      </p:cBhvr>
                                    </p:animEffect>
                                  </p:childTnLst>
                                </p:cTn>
                              </p:par>
                              <p:par>
                                <p:cTn id="134" presetID="9" presetClass="entr" presetSubtype="0" fill="hold" grpId="0" nodeType="withEffect">
                                  <p:stCondLst>
                                    <p:cond delay="0"/>
                                  </p:stCondLst>
                                  <p:childTnLst>
                                    <p:set>
                                      <p:cBhvr>
                                        <p:cTn id="135" dur="1" fill="hold">
                                          <p:stCondLst>
                                            <p:cond delay="0"/>
                                          </p:stCondLst>
                                        </p:cTn>
                                        <p:tgtEl>
                                          <p:spTgt spid="57"/>
                                        </p:tgtEl>
                                        <p:attrNameLst>
                                          <p:attrName>style.visibility</p:attrName>
                                        </p:attrNameLst>
                                      </p:cBhvr>
                                      <p:to>
                                        <p:strVal val="visible"/>
                                      </p:to>
                                    </p:set>
                                    <p:animEffect transition="in" filter="dissolve">
                                      <p:cBhvr>
                                        <p:cTn id="136" dur="500"/>
                                        <p:tgtEl>
                                          <p:spTgt spid="57"/>
                                        </p:tgtEl>
                                      </p:cBhvr>
                                    </p:animEffect>
                                  </p:childTnLst>
                                </p:cTn>
                              </p:par>
                              <p:par>
                                <p:cTn id="137" presetID="1" presetClass="entr" presetSubtype="0" fill="hold" nodeType="withEffect">
                                  <p:stCondLst>
                                    <p:cond delay="0"/>
                                  </p:stCondLst>
                                  <p:childTnLst>
                                    <p:set>
                                      <p:cBhvr>
                                        <p:cTn id="138" dur="1" fill="hold">
                                          <p:stCondLst>
                                            <p:cond delay="0"/>
                                          </p:stCondLst>
                                        </p:cTn>
                                        <p:tgtEl>
                                          <p:spTgt spid="40"/>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43"/>
                                        </p:tgtEl>
                                        <p:attrNameLst>
                                          <p:attrName>style.visibility</p:attrName>
                                        </p:attrNameLst>
                                      </p:cBhvr>
                                      <p:to>
                                        <p:strVal val="visible"/>
                                      </p:to>
                                    </p:set>
                                  </p:childTnLst>
                                </p:cTn>
                              </p:par>
                              <p:par>
                                <p:cTn id="141" presetID="10" presetClass="exit" presetSubtype="0" fill="hold" nodeType="withEffect">
                                  <p:stCondLst>
                                    <p:cond delay="0"/>
                                  </p:stCondLst>
                                  <p:childTnLst>
                                    <p:animEffect transition="out" filter="fade">
                                      <p:cBhvr>
                                        <p:cTn id="142" dur="500"/>
                                        <p:tgtEl>
                                          <p:spTgt spid="48"/>
                                        </p:tgtEl>
                                      </p:cBhvr>
                                    </p:animEffect>
                                    <p:set>
                                      <p:cBhvr>
                                        <p:cTn id="143" dur="1" fill="hold">
                                          <p:stCondLst>
                                            <p:cond delay="499"/>
                                          </p:stCondLst>
                                        </p:cTn>
                                        <p:tgtEl>
                                          <p:spTgt spid="48"/>
                                        </p:tgtEl>
                                        <p:attrNameLst>
                                          <p:attrName>style.visibility</p:attrName>
                                        </p:attrNameLst>
                                      </p:cBhvr>
                                      <p:to>
                                        <p:strVal val="hidden"/>
                                      </p:to>
                                    </p:set>
                                  </p:childTnLst>
                                </p:cTn>
                              </p:par>
                              <p:par>
                                <p:cTn id="144" presetID="10" presetClass="entr" presetSubtype="0" fill="hold" nodeType="withEffect">
                                  <p:stCondLst>
                                    <p:cond delay="0"/>
                                  </p:stCondLst>
                                  <p:childTnLst>
                                    <p:set>
                                      <p:cBhvr>
                                        <p:cTn id="145" dur="1" fill="hold">
                                          <p:stCondLst>
                                            <p:cond delay="0"/>
                                          </p:stCondLst>
                                        </p:cTn>
                                        <p:tgtEl>
                                          <p:spTgt spid="38"/>
                                        </p:tgtEl>
                                        <p:attrNameLst>
                                          <p:attrName>style.visibility</p:attrName>
                                        </p:attrNameLst>
                                      </p:cBhvr>
                                      <p:to>
                                        <p:strVal val="visible"/>
                                      </p:to>
                                    </p:set>
                                    <p:animEffect transition="in" filter="fade">
                                      <p:cBhvr>
                                        <p:cTn id="14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5" grpId="1"/>
      <p:bldP spid="12" grpId="0" animBg="1"/>
      <p:bldP spid="12" grpId="1" animBg="1"/>
      <p:bldP spid="42" grpId="0" animBg="1"/>
      <p:bldP spid="43" grpId="0" animBg="1"/>
      <p:bldP spid="44" grpId="0" animBg="1"/>
      <p:bldP spid="28" grpId="0"/>
      <p:bldP spid="28" grpId="1"/>
      <p:bldP spid="34" grpId="0"/>
      <p:bldP spid="34" grpId="1"/>
      <p:bldP spid="36" grpId="0"/>
      <p:bldP spid="36" grpId="1"/>
      <p:bldP spid="39" grpId="0"/>
      <p:bldP spid="39" grpId="1"/>
      <p:bldP spid="53" grpId="0"/>
      <p:bldP spid="53" grpId="1"/>
      <p:bldP spid="5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50B5D-3F49-9A4A-9883-D4B08F709C03}"/>
              </a:ext>
            </a:extLst>
          </p:cNvPr>
          <p:cNvSpPr>
            <a:spLocks noGrp="1"/>
          </p:cNvSpPr>
          <p:nvPr>
            <p:ph type="title"/>
          </p:nvPr>
        </p:nvSpPr>
        <p:spPr>
          <a:xfrm>
            <a:off x="-288475" y="456422"/>
            <a:ext cx="13030200" cy="1325563"/>
          </a:xfrm>
        </p:spPr>
        <p:txBody>
          <a:bodyPr>
            <a:normAutofit/>
          </a:bodyPr>
          <a:lstStyle/>
          <a:p>
            <a:pPr algn="ctr"/>
            <a:r>
              <a:rPr lang="en-US" altLang="zh-CN" sz="4500" dirty="0"/>
              <a:t>Compared</a:t>
            </a:r>
            <a:r>
              <a:rPr lang="zh-CN" altLang="en-US" sz="4500" dirty="0"/>
              <a:t> </a:t>
            </a:r>
            <a:r>
              <a:rPr lang="en-US" altLang="zh-CN" sz="4500" dirty="0"/>
              <a:t>to</a:t>
            </a:r>
            <a:r>
              <a:rPr lang="zh-CN" altLang="en-US" sz="4500" dirty="0"/>
              <a:t> </a:t>
            </a:r>
            <a:r>
              <a:rPr lang="en-US" altLang="zh-CN" sz="4500" dirty="0"/>
              <a:t>results</a:t>
            </a:r>
            <a:r>
              <a:rPr lang="zh-CN" altLang="en-US" sz="4500" dirty="0"/>
              <a:t> </a:t>
            </a:r>
            <a:r>
              <a:rPr lang="en-US" altLang="zh-CN" sz="4500" dirty="0"/>
              <a:t>on</a:t>
            </a:r>
            <a:r>
              <a:rPr lang="zh-CN" altLang="en-US" sz="4500" dirty="0"/>
              <a:t> </a:t>
            </a:r>
            <a:r>
              <a:rPr lang="en-US" altLang="zh-CN" sz="4500" dirty="0"/>
              <a:t>Layer</a:t>
            </a:r>
            <a:r>
              <a:rPr lang="zh-CN" altLang="en-US" sz="4500" dirty="0"/>
              <a:t> </a:t>
            </a:r>
            <a:r>
              <a:rPr lang="en-US" altLang="zh-CN" sz="4500" dirty="0"/>
              <a:t>Decomposition</a:t>
            </a:r>
            <a:endParaRPr lang="en-US" sz="4500" dirty="0"/>
          </a:p>
        </p:txBody>
      </p:sp>
      <p:sp>
        <p:nvSpPr>
          <p:cNvPr id="4" name="TextBox 3">
            <a:extLst>
              <a:ext uri="{FF2B5EF4-FFF2-40B4-BE49-F238E27FC236}">
                <a16:creationId xmlns:a16="http://schemas.microsoft.com/office/drawing/2014/main" id="{1A7DC00D-381B-1A4A-976C-2F9003324E95}"/>
              </a:ext>
            </a:extLst>
          </p:cNvPr>
          <p:cNvSpPr txBox="1"/>
          <p:nvPr/>
        </p:nvSpPr>
        <p:spPr>
          <a:xfrm>
            <a:off x="1507134" y="5313509"/>
            <a:ext cx="4036939" cy="954107"/>
          </a:xfrm>
          <a:prstGeom prst="rect">
            <a:avLst/>
          </a:prstGeom>
          <a:noFill/>
        </p:spPr>
        <p:txBody>
          <a:bodyPr wrap="none" rtlCol="0">
            <a:spAutoFit/>
          </a:bodyPr>
          <a:lstStyle/>
          <a:p>
            <a:r>
              <a:rPr lang="en-US" altLang="zh-CN" sz="2800" dirty="0"/>
              <a:t>RGB</a:t>
            </a:r>
            <a:r>
              <a:rPr lang="zh-CN" altLang="en-US" sz="2800" dirty="0"/>
              <a:t> </a:t>
            </a:r>
            <a:r>
              <a:rPr lang="en-US" altLang="zh-CN" sz="2800" dirty="0"/>
              <a:t>Interpolation</a:t>
            </a:r>
            <a:r>
              <a:rPr lang="zh-CN" altLang="en-US" sz="2800" dirty="0"/>
              <a:t> </a:t>
            </a:r>
            <a:r>
              <a:rPr lang="en-US" altLang="zh-CN" sz="2800" dirty="0"/>
              <a:t>Method</a:t>
            </a:r>
          </a:p>
          <a:p>
            <a:pPr algn="ctr"/>
            <a:r>
              <a:rPr lang="en-US" altLang="zh-CN" sz="2800" i="1" dirty="0">
                <a:latin typeface="+mj-lt"/>
              </a:rPr>
              <a:t>(Tan</a:t>
            </a:r>
            <a:r>
              <a:rPr lang="zh-CN" altLang="en-US" sz="2800" i="1" dirty="0">
                <a:latin typeface="+mj-lt"/>
              </a:rPr>
              <a:t> </a:t>
            </a:r>
            <a:r>
              <a:rPr lang="en-US" altLang="zh-CN" sz="2800" i="1" dirty="0">
                <a:latin typeface="+mj-lt"/>
              </a:rPr>
              <a:t>et</a:t>
            </a:r>
            <a:r>
              <a:rPr lang="zh-CN" altLang="en-US" sz="2800" i="1" dirty="0">
                <a:latin typeface="+mj-lt"/>
              </a:rPr>
              <a:t> </a:t>
            </a:r>
            <a:r>
              <a:rPr lang="en-US" altLang="zh-CN" sz="2800" i="1" dirty="0">
                <a:latin typeface="+mj-lt"/>
              </a:rPr>
              <a:t>al.</a:t>
            </a:r>
            <a:r>
              <a:rPr lang="zh-CN" altLang="en-US" sz="2800" i="1" dirty="0">
                <a:latin typeface="+mj-lt"/>
              </a:rPr>
              <a:t> </a:t>
            </a:r>
            <a:r>
              <a:rPr lang="en-US" altLang="zh-CN" sz="2800" i="1" dirty="0">
                <a:latin typeface="+mj-lt"/>
              </a:rPr>
              <a:t>2017)</a:t>
            </a:r>
          </a:p>
        </p:txBody>
      </p:sp>
      <p:sp>
        <p:nvSpPr>
          <p:cNvPr id="5" name="TextBox 4">
            <a:extLst>
              <a:ext uri="{FF2B5EF4-FFF2-40B4-BE49-F238E27FC236}">
                <a16:creationId xmlns:a16="http://schemas.microsoft.com/office/drawing/2014/main" id="{2102E8EF-5113-1540-A9F7-84E78FF79BD1}"/>
              </a:ext>
            </a:extLst>
          </p:cNvPr>
          <p:cNvSpPr txBox="1"/>
          <p:nvPr/>
        </p:nvSpPr>
        <p:spPr>
          <a:xfrm>
            <a:off x="7281368" y="5313509"/>
            <a:ext cx="2770054" cy="523220"/>
          </a:xfrm>
          <a:prstGeom prst="rect">
            <a:avLst/>
          </a:prstGeom>
          <a:noFill/>
        </p:spPr>
        <p:txBody>
          <a:bodyPr wrap="none" rtlCol="0">
            <a:spAutoFit/>
          </a:bodyPr>
          <a:lstStyle/>
          <a:p>
            <a:r>
              <a:rPr lang="en-US" sz="2800" dirty="0"/>
              <a:t>Our</a:t>
            </a:r>
            <a:r>
              <a:rPr lang="zh-CN" altLang="en-US" sz="2800" dirty="0"/>
              <a:t> </a:t>
            </a:r>
            <a:r>
              <a:rPr lang="en-US" altLang="zh-CN" sz="2800" dirty="0"/>
              <a:t>MVC</a:t>
            </a:r>
            <a:r>
              <a:rPr lang="zh-CN" altLang="en-US" sz="2800" dirty="0"/>
              <a:t> </a:t>
            </a:r>
            <a:r>
              <a:rPr lang="en-US" altLang="zh-CN" sz="2800" dirty="0"/>
              <a:t>Method</a:t>
            </a:r>
            <a:endParaRPr lang="en-US" sz="2800" dirty="0"/>
          </a:p>
        </p:txBody>
      </p:sp>
      <p:pic>
        <p:nvPicPr>
          <p:cNvPr id="32" name="Picture 31">
            <a:extLst>
              <a:ext uri="{FF2B5EF4-FFF2-40B4-BE49-F238E27FC236}">
                <a16:creationId xmlns:a16="http://schemas.microsoft.com/office/drawing/2014/main" id="{09475B0C-C73B-7348-ACB7-0592A00B22E5}"/>
              </a:ext>
            </a:extLst>
          </p:cNvPr>
          <p:cNvPicPr>
            <a:picLocks noChangeAspect="1"/>
          </p:cNvPicPr>
          <p:nvPr/>
        </p:nvPicPr>
        <p:blipFill>
          <a:blip r:embed="rId3"/>
          <a:stretch>
            <a:fillRect/>
          </a:stretch>
        </p:blipFill>
        <p:spPr>
          <a:xfrm>
            <a:off x="1275322" y="1954552"/>
            <a:ext cx="4500565" cy="3121464"/>
          </a:xfrm>
          <a:prstGeom prst="rect">
            <a:avLst/>
          </a:prstGeom>
        </p:spPr>
      </p:pic>
      <p:sp>
        <p:nvSpPr>
          <p:cNvPr id="41" name="Frame 40">
            <a:extLst>
              <a:ext uri="{FF2B5EF4-FFF2-40B4-BE49-F238E27FC236}">
                <a16:creationId xmlns:a16="http://schemas.microsoft.com/office/drawing/2014/main" id="{F2216489-1387-774D-8F91-67727233A40D}"/>
              </a:ext>
            </a:extLst>
          </p:cNvPr>
          <p:cNvSpPr/>
          <p:nvPr/>
        </p:nvSpPr>
        <p:spPr>
          <a:xfrm>
            <a:off x="1017025" y="1818251"/>
            <a:ext cx="1566714" cy="1191585"/>
          </a:xfrm>
          <a:prstGeom prst="frame">
            <a:avLst>
              <a:gd name="adj1" fmla="val 5093"/>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7" name="Picture 46">
            <a:extLst>
              <a:ext uri="{FF2B5EF4-FFF2-40B4-BE49-F238E27FC236}">
                <a16:creationId xmlns:a16="http://schemas.microsoft.com/office/drawing/2014/main" id="{2802F41B-D4A4-E54A-9C10-6C4A53CB224F}"/>
              </a:ext>
            </a:extLst>
          </p:cNvPr>
          <p:cNvPicPr>
            <a:picLocks noChangeAspect="1"/>
          </p:cNvPicPr>
          <p:nvPr/>
        </p:nvPicPr>
        <p:blipFill>
          <a:blip r:embed="rId4"/>
          <a:stretch>
            <a:fillRect/>
          </a:stretch>
        </p:blipFill>
        <p:spPr>
          <a:xfrm>
            <a:off x="6416112" y="1954552"/>
            <a:ext cx="4500566" cy="3121464"/>
          </a:xfrm>
          <a:prstGeom prst="rect">
            <a:avLst/>
          </a:prstGeom>
        </p:spPr>
      </p:pic>
    </p:spTree>
    <p:extLst>
      <p:ext uri="{BB962C8B-B14F-4D97-AF65-F5344CB8AC3E}">
        <p14:creationId xmlns:p14="http://schemas.microsoft.com/office/powerpoint/2010/main" val="4211314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50B5D-3F49-9A4A-9883-D4B08F709C03}"/>
              </a:ext>
            </a:extLst>
          </p:cNvPr>
          <p:cNvSpPr>
            <a:spLocks noGrp="1"/>
          </p:cNvSpPr>
          <p:nvPr>
            <p:ph type="title"/>
          </p:nvPr>
        </p:nvSpPr>
        <p:spPr>
          <a:xfrm>
            <a:off x="-288475" y="456422"/>
            <a:ext cx="13030200" cy="1325563"/>
          </a:xfrm>
        </p:spPr>
        <p:txBody>
          <a:bodyPr>
            <a:normAutofit/>
          </a:bodyPr>
          <a:lstStyle/>
          <a:p>
            <a:pPr algn="ctr"/>
            <a:r>
              <a:rPr lang="en-US" altLang="zh-CN" sz="4500" dirty="0"/>
              <a:t>Compared</a:t>
            </a:r>
            <a:r>
              <a:rPr lang="zh-CN" altLang="en-US" sz="4500" dirty="0"/>
              <a:t> </a:t>
            </a:r>
            <a:r>
              <a:rPr lang="en-US" altLang="zh-CN" sz="4500" dirty="0"/>
              <a:t>to</a:t>
            </a:r>
            <a:r>
              <a:rPr lang="zh-CN" altLang="en-US" sz="4500" dirty="0"/>
              <a:t> </a:t>
            </a:r>
            <a:r>
              <a:rPr lang="en-US" altLang="zh-CN" sz="4500" dirty="0"/>
              <a:t>results</a:t>
            </a:r>
            <a:r>
              <a:rPr lang="zh-CN" altLang="en-US" sz="4500" dirty="0"/>
              <a:t> </a:t>
            </a:r>
            <a:r>
              <a:rPr lang="en-US" altLang="zh-CN" sz="4500" dirty="0"/>
              <a:t>on</a:t>
            </a:r>
            <a:r>
              <a:rPr lang="zh-CN" altLang="en-US" sz="4500" dirty="0"/>
              <a:t> </a:t>
            </a:r>
            <a:r>
              <a:rPr lang="en-US" altLang="zh-CN" sz="4500" dirty="0"/>
              <a:t>Layer</a:t>
            </a:r>
            <a:r>
              <a:rPr lang="zh-CN" altLang="en-US" sz="4500" dirty="0"/>
              <a:t> </a:t>
            </a:r>
            <a:r>
              <a:rPr lang="en-US" altLang="zh-CN" sz="4500" dirty="0"/>
              <a:t>Decomposition</a:t>
            </a:r>
            <a:endParaRPr lang="en-US" sz="4500" dirty="0"/>
          </a:p>
        </p:txBody>
      </p:sp>
      <p:sp>
        <p:nvSpPr>
          <p:cNvPr id="4" name="TextBox 3">
            <a:extLst>
              <a:ext uri="{FF2B5EF4-FFF2-40B4-BE49-F238E27FC236}">
                <a16:creationId xmlns:a16="http://schemas.microsoft.com/office/drawing/2014/main" id="{1A7DC00D-381B-1A4A-976C-2F9003324E95}"/>
              </a:ext>
            </a:extLst>
          </p:cNvPr>
          <p:cNvSpPr txBox="1"/>
          <p:nvPr/>
        </p:nvSpPr>
        <p:spPr>
          <a:xfrm>
            <a:off x="1519349" y="5313509"/>
            <a:ext cx="4012509" cy="954107"/>
          </a:xfrm>
          <a:prstGeom prst="rect">
            <a:avLst/>
          </a:prstGeom>
          <a:noFill/>
        </p:spPr>
        <p:txBody>
          <a:bodyPr wrap="none" rtlCol="0">
            <a:spAutoFit/>
          </a:bodyPr>
          <a:lstStyle/>
          <a:p>
            <a:r>
              <a:rPr lang="en-US" altLang="zh-CN" sz="2800" dirty="0"/>
              <a:t>RGB</a:t>
            </a:r>
            <a:r>
              <a:rPr lang="zh-CN" altLang="en-US" sz="2800" dirty="0"/>
              <a:t> </a:t>
            </a:r>
            <a:r>
              <a:rPr lang="en-US" altLang="zh-CN" sz="2800" dirty="0"/>
              <a:t>Optimization</a:t>
            </a:r>
            <a:r>
              <a:rPr lang="zh-CN" altLang="en-US" sz="2800" dirty="0"/>
              <a:t> </a:t>
            </a:r>
            <a:r>
              <a:rPr lang="en-US" altLang="zh-CN" sz="2800" dirty="0"/>
              <a:t>Method</a:t>
            </a:r>
          </a:p>
          <a:p>
            <a:pPr algn="ctr"/>
            <a:r>
              <a:rPr lang="en-US" altLang="zh-CN" sz="2800" i="1" dirty="0">
                <a:latin typeface="+mj-lt"/>
              </a:rPr>
              <a:t>(Tan</a:t>
            </a:r>
            <a:r>
              <a:rPr lang="zh-CN" altLang="en-US" sz="2800" i="1" dirty="0">
                <a:latin typeface="+mj-lt"/>
              </a:rPr>
              <a:t> </a:t>
            </a:r>
            <a:r>
              <a:rPr lang="en-US" altLang="zh-CN" sz="2800" i="1" dirty="0">
                <a:latin typeface="+mj-lt"/>
              </a:rPr>
              <a:t>et</a:t>
            </a:r>
            <a:r>
              <a:rPr lang="zh-CN" altLang="en-US" sz="2800" i="1" dirty="0">
                <a:latin typeface="+mj-lt"/>
              </a:rPr>
              <a:t> </a:t>
            </a:r>
            <a:r>
              <a:rPr lang="en-US" altLang="zh-CN" sz="2800" i="1" dirty="0">
                <a:latin typeface="+mj-lt"/>
              </a:rPr>
              <a:t>al.</a:t>
            </a:r>
            <a:r>
              <a:rPr lang="zh-CN" altLang="en-US" sz="2800" i="1" dirty="0">
                <a:latin typeface="+mj-lt"/>
              </a:rPr>
              <a:t> </a:t>
            </a:r>
            <a:r>
              <a:rPr lang="en-US" altLang="zh-CN" sz="2800" i="1" dirty="0">
                <a:latin typeface="+mj-lt"/>
              </a:rPr>
              <a:t>2017)</a:t>
            </a:r>
          </a:p>
        </p:txBody>
      </p:sp>
      <p:pic>
        <p:nvPicPr>
          <p:cNvPr id="6" name="Picture 5">
            <a:extLst>
              <a:ext uri="{FF2B5EF4-FFF2-40B4-BE49-F238E27FC236}">
                <a16:creationId xmlns:a16="http://schemas.microsoft.com/office/drawing/2014/main" id="{23FD0B12-FB40-7244-85D7-1D5434AC658C}"/>
              </a:ext>
            </a:extLst>
          </p:cNvPr>
          <p:cNvPicPr>
            <a:picLocks noChangeAspect="1"/>
          </p:cNvPicPr>
          <p:nvPr/>
        </p:nvPicPr>
        <p:blipFill>
          <a:blip r:embed="rId3"/>
          <a:stretch>
            <a:fillRect/>
          </a:stretch>
        </p:blipFill>
        <p:spPr>
          <a:xfrm>
            <a:off x="1177986" y="1954552"/>
            <a:ext cx="4695234" cy="3121463"/>
          </a:xfrm>
          <a:prstGeom prst="rect">
            <a:avLst/>
          </a:prstGeom>
        </p:spPr>
      </p:pic>
      <p:pic>
        <p:nvPicPr>
          <p:cNvPr id="12" name="Picture 11">
            <a:extLst>
              <a:ext uri="{FF2B5EF4-FFF2-40B4-BE49-F238E27FC236}">
                <a16:creationId xmlns:a16="http://schemas.microsoft.com/office/drawing/2014/main" id="{5C724A6A-333C-9943-986F-4A53FFC82C07}"/>
              </a:ext>
            </a:extLst>
          </p:cNvPr>
          <p:cNvPicPr>
            <a:picLocks noChangeAspect="1"/>
          </p:cNvPicPr>
          <p:nvPr/>
        </p:nvPicPr>
        <p:blipFill>
          <a:blip r:embed="rId4"/>
          <a:stretch>
            <a:fillRect/>
          </a:stretch>
        </p:blipFill>
        <p:spPr>
          <a:xfrm>
            <a:off x="6318782" y="1954552"/>
            <a:ext cx="4695234" cy="3121463"/>
          </a:xfrm>
          <a:prstGeom prst="rect">
            <a:avLst/>
          </a:prstGeom>
        </p:spPr>
      </p:pic>
      <p:sp>
        <p:nvSpPr>
          <p:cNvPr id="19" name="Down Arrow 18">
            <a:extLst>
              <a:ext uri="{FF2B5EF4-FFF2-40B4-BE49-F238E27FC236}">
                <a16:creationId xmlns:a16="http://schemas.microsoft.com/office/drawing/2014/main" id="{2FD889D9-ED26-564E-AFE6-CEDE93A44287}"/>
              </a:ext>
            </a:extLst>
          </p:cNvPr>
          <p:cNvSpPr/>
          <p:nvPr/>
        </p:nvSpPr>
        <p:spPr>
          <a:xfrm rot="12469013" flipH="1">
            <a:off x="3628462" y="2915045"/>
            <a:ext cx="211249" cy="493159"/>
          </a:xfrm>
          <a:prstGeom prst="downArrow">
            <a:avLst>
              <a:gd name="adj1" fmla="val 21486"/>
              <a:gd name="adj2" fmla="val 6815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BE71873-23CD-7D4D-B198-D3623A6014F9}"/>
              </a:ext>
            </a:extLst>
          </p:cNvPr>
          <p:cNvSpPr txBox="1"/>
          <p:nvPr/>
        </p:nvSpPr>
        <p:spPr>
          <a:xfrm>
            <a:off x="7281368" y="5313509"/>
            <a:ext cx="2770054" cy="523220"/>
          </a:xfrm>
          <a:prstGeom prst="rect">
            <a:avLst/>
          </a:prstGeom>
          <a:noFill/>
        </p:spPr>
        <p:txBody>
          <a:bodyPr wrap="none" rtlCol="0">
            <a:spAutoFit/>
          </a:bodyPr>
          <a:lstStyle/>
          <a:p>
            <a:r>
              <a:rPr lang="en-US" sz="2800" dirty="0"/>
              <a:t>Our</a:t>
            </a:r>
            <a:r>
              <a:rPr lang="zh-CN" altLang="en-US" sz="2800" dirty="0"/>
              <a:t> </a:t>
            </a:r>
            <a:r>
              <a:rPr lang="en-US" altLang="zh-CN" sz="2800" dirty="0"/>
              <a:t>MVC</a:t>
            </a:r>
            <a:r>
              <a:rPr lang="zh-CN" altLang="en-US" sz="2800" dirty="0"/>
              <a:t> </a:t>
            </a:r>
            <a:r>
              <a:rPr lang="en-US" altLang="zh-CN" sz="2800" dirty="0"/>
              <a:t>Method</a:t>
            </a:r>
            <a:endParaRPr lang="en-US" sz="2800" dirty="0"/>
          </a:p>
        </p:txBody>
      </p:sp>
    </p:spTree>
    <p:extLst>
      <p:ext uri="{BB962C8B-B14F-4D97-AF65-F5344CB8AC3E}">
        <p14:creationId xmlns:p14="http://schemas.microsoft.com/office/powerpoint/2010/main" val="204857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50B5D-3F49-9A4A-9883-D4B08F709C03}"/>
              </a:ext>
            </a:extLst>
          </p:cNvPr>
          <p:cNvSpPr>
            <a:spLocks noGrp="1"/>
          </p:cNvSpPr>
          <p:nvPr>
            <p:ph type="title"/>
          </p:nvPr>
        </p:nvSpPr>
        <p:spPr>
          <a:xfrm>
            <a:off x="-288475" y="456422"/>
            <a:ext cx="13030200" cy="1325563"/>
          </a:xfrm>
        </p:spPr>
        <p:txBody>
          <a:bodyPr>
            <a:normAutofit/>
          </a:bodyPr>
          <a:lstStyle/>
          <a:p>
            <a:pPr algn="ctr"/>
            <a:r>
              <a:rPr lang="en-US" altLang="zh-CN" sz="4500" dirty="0"/>
              <a:t>Compared</a:t>
            </a:r>
            <a:r>
              <a:rPr lang="zh-CN" altLang="en-US" sz="4500" dirty="0"/>
              <a:t> </a:t>
            </a:r>
            <a:r>
              <a:rPr lang="en-US" altLang="zh-CN" sz="4500" dirty="0"/>
              <a:t>to</a:t>
            </a:r>
            <a:r>
              <a:rPr lang="zh-CN" altLang="en-US" sz="4500" dirty="0"/>
              <a:t> </a:t>
            </a:r>
            <a:r>
              <a:rPr lang="en-US" altLang="zh-CN" sz="4500" dirty="0"/>
              <a:t>results</a:t>
            </a:r>
            <a:r>
              <a:rPr lang="zh-CN" altLang="en-US" sz="4500" dirty="0"/>
              <a:t> </a:t>
            </a:r>
            <a:r>
              <a:rPr lang="en-US" altLang="zh-CN" sz="4500" dirty="0"/>
              <a:t>on</a:t>
            </a:r>
            <a:r>
              <a:rPr lang="zh-CN" altLang="en-US" sz="4500" dirty="0"/>
              <a:t> </a:t>
            </a:r>
            <a:r>
              <a:rPr lang="en-US" altLang="zh-CN" sz="4500" dirty="0"/>
              <a:t>Layer</a:t>
            </a:r>
            <a:r>
              <a:rPr lang="zh-CN" altLang="en-US" sz="4500" dirty="0"/>
              <a:t> </a:t>
            </a:r>
            <a:r>
              <a:rPr lang="en-US" altLang="zh-CN" sz="4500" dirty="0"/>
              <a:t>Decomposition</a:t>
            </a:r>
            <a:endParaRPr lang="en-US" sz="4500" dirty="0"/>
          </a:p>
        </p:txBody>
      </p:sp>
      <p:sp>
        <p:nvSpPr>
          <p:cNvPr id="4" name="TextBox 3">
            <a:extLst>
              <a:ext uri="{FF2B5EF4-FFF2-40B4-BE49-F238E27FC236}">
                <a16:creationId xmlns:a16="http://schemas.microsoft.com/office/drawing/2014/main" id="{1A7DC00D-381B-1A4A-976C-2F9003324E95}"/>
              </a:ext>
            </a:extLst>
          </p:cNvPr>
          <p:cNvSpPr txBox="1"/>
          <p:nvPr/>
        </p:nvSpPr>
        <p:spPr>
          <a:xfrm>
            <a:off x="1330643" y="5305510"/>
            <a:ext cx="4389920" cy="954107"/>
          </a:xfrm>
          <a:prstGeom prst="rect">
            <a:avLst/>
          </a:prstGeom>
          <a:noFill/>
        </p:spPr>
        <p:txBody>
          <a:bodyPr wrap="none" rtlCol="0">
            <a:spAutoFit/>
          </a:bodyPr>
          <a:lstStyle/>
          <a:p>
            <a:r>
              <a:rPr lang="en-US" altLang="zh-CN" sz="2800" dirty="0"/>
              <a:t>RGBXY Interpolation</a:t>
            </a:r>
            <a:r>
              <a:rPr lang="zh-CN" altLang="en-US" sz="2800" dirty="0"/>
              <a:t> </a:t>
            </a:r>
            <a:r>
              <a:rPr lang="en-US" altLang="zh-CN" sz="2800" dirty="0"/>
              <a:t>Method</a:t>
            </a:r>
          </a:p>
          <a:p>
            <a:pPr algn="ctr"/>
            <a:r>
              <a:rPr lang="en-US" altLang="zh-CN" sz="2800" i="1" dirty="0">
                <a:latin typeface="+mj-lt"/>
              </a:rPr>
              <a:t>(Tan</a:t>
            </a:r>
            <a:r>
              <a:rPr lang="zh-CN" altLang="en-US" sz="2800" i="1" dirty="0">
                <a:latin typeface="+mj-lt"/>
              </a:rPr>
              <a:t> </a:t>
            </a:r>
            <a:r>
              <a:rPr lang="en-US" altLang="zh-CN" sz="2800" i="1" dirty="0">
                <a:latin typeface="+mj-lt"/>
              </a:rPr>
              <a:t>et</a:t>
            </a:r>
            <a:r>
              <a:rPr lang="zh-CN" altLang="en-US" sz="2800" i="1" dirty="0">
                <a:latin typeface="+mj-lt"/>
              </a:rPr>
              <a:t> </a:t>
            </a:r>
            <a:r>
              <a:rPr lang="en-US" altLang="zh-CN" sz="2800" i="1" dirty="0">
                <a:latin typeface="+mj-lt"/>
              </a:rPr>
              <a:t>al.</a:t>
            </a:r>
            <a:r>
              <a:rPr lang="zh-CN" altLang="en-US" sz="2800" i="1" dirty="0">
                <a:latin typeface="+mj-lt"/>
              </a:rPr>
              <a:t> </a:t>
            </a:r>
            <a:r>
              <a:rPr lang="en-US" altLang="zh-CN" sz="2800" i="1" dirty="0">
                <a:latin typeface="+mj-lt"/>
              </a:rPr>
              <a:t>2018)</a:t>
            </a:r>
          </a:p>
        </p:txBody>
      </p:sp>
      <p:pic>
        <p:nvPicPr>
          <p:cNvPr id="9" name="Picture 8">
            <a:extLst>
              <a:ext uri="{FF2B5EF4-FFF2-40B4-BE49-F238E27FC236}">
                <a16:creationId xmlns:a16="http://schemas.microsoft.com/office/drawing/2014/main" id="{BC606648-5FCD-E14C-BA4B-299617218DF1}"/>
              </a:ext>
            </a:extLst>
          </p:cNvPr>
          <p:cNvPicPr>
            <a:picLocks noChangeAspect="1"/>
          </p:cNvPicPr>
          <p:nvPr/>
        </p:nvPicPr>
        <p:blipFill>
          <a:blip r:embed="rId3"/>
          <a:stretch>
            <a:fillRect/>
          </a:stretch>
        </p:blipFill>
        <p:spPr>
          <a:xfrm>
            <a:off x="6318777" y="1859590"/>
            <a:ext cx="4695234" cy="3138820"/>
          </a:xfrm>
          <a:prstGeom prst="rect">
            <a:avLst/>
          </a:prstGeom>
        </p:spPr>
      </p:pic>
      <p:pic>
        <p:nvPicPr>
          <p:cNvPr id="14" name="Picture 13">
            <a:extLst>
              <a:ext uri="{FF2B5EF4-FFF2-40B4-BE49-F238E27FC236}">
                <a16:creationId xmlns:a16="http://schemas.microsoft.com/office/drawing/2014/main" id="{38D40CFE-1730-5641-ACAB-AEFC41DD236A}"/>
              </a:ext>
            </a:extLst>
          </p:cNvPr>
          <p:cNvPicPr>
            <a:picLocks noChangeAspect="1"/>
          </p:cNvPicPr>
          <p:nvPr/>
        </p:nvPicPr>
        <p:blipFill>
          <a:blip r:embed="rId4"/>
          <a:stretch>
            <a:fillRect/>
          </a:stretch>
        </p:blipFill>
        <p:spPr>
          <a:xfrm>
            <a:off x="1177986" y="1859590"/>
            <a:ext cx="4695234" cy="3138820"/>
          </a:xfrm>
          <a:prstGeom prst="rect">
            <a:avLst/>
          </a:prstGeom>
        </p:spPr>
      </p:pic>
      <p:sp>
        <p:nvSpPr>
          <p:cNvPr id="16" name="Frame 15">
            <a:extLst>
              <a:ext uri="{FF2B5EF4-FFF2-40B4-BE49-F238E27FC236}">
                <a16:creationId xmlns:a16="http://schemas.microsoft.com/office/drawing/2014/main" id="{D749A1AC-0B42-4940-AA4A-1DDDE1131803}"/>
              </a:ext>
            </a:extLst>
          </p:cNvPr>
          <p:cNvSpPr/>
          <p:nvPr/>
        </p:nvSpPr>
        <p:spPr>
          <a:xfrm>
            <a:off x="3150974" y="4192135"/>
            <a:ext cx="2631989" cy="642550"/>
          </a:xfrm>
          <a:prstGeom prst="frame">
            <a:avLst>
              <a:gd name="adj1" fmla="val 577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5873835F-F1CF-E344-AB37-93C9D5D6DB26}"/>
              </a:ext>
            </a:extLst>
          </p:cNvPr>
          <p:cNvSpPr txBox="1"/>
          <p:nvPr/>
        </p:nvSpPr>
        <p:spPr>
          <a:xfrm>
            <a:off x="7281368" y="5313509"/>
            <a:ext cx="2770054" cy="523220"/>
          </a:xfrm>
          <a:prstGeom prst="rect">
            <a:avLst/>
          </a:prstGeom>
          <a:noFill/>
        </p:spPr>
        <p:txBody>
          <a:bodyPr wrap="none" rtlCol="0">
            <a:spAutoFit/>
          </a:bodyPr>
          <a:lstStyle/>
          <a:p>
            <a:r>
              <a:rPr lang="en-US" sz="2800" dirty="0"/>
              <a:t>Our</a:t>
            </a:r>
            <a:r>
              <a:rPr lang="zh-CN" altLang="en-US" sz="2800" dirty="0"/>
              <a:t> </a:t>
            </a:r>
            <a:r>
              <a:rPr lang="en-US" altLang="zh-CN" sz="2800" dirty="0"/>
              <a:t>MVC</a:t>
            </a:r>
            <a:r>
              <a:rPr lang="zh-CN" altLang="en-US" sz="2800" dirty="0"/>
              <a:t> </a:t>
            </a:r>
            <a:r>
              <a:rPr lang="en-US" altLang="zh-CN" sz="2800" dirty="0"/>
              <a:t>Method</a:t>
            </a:r>
            <a:endParaRPr lang="en-US" sz="2800" dirty="0"/>
          </a:p>
        </p:txBody>
      </p:sp>
    </p:spTree>
    <p:extLst>
      <p:ext uri="{BB962C8B-B14F-4D97-AF65-F5344CB8AC3E}">
        <p14:creationId xmlns:p14="http://schemas.microsoft.com/office/powerpoint/2010/main" val="4248430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50B5D-3F49-9A4A-9883-D4B08F709C03}"/>
              </a:ext>
            </a:extLst>
          </p:cNvPr>
          <p:cNvSpPr>
            <a:spLocks noGrp="1"/>
          </p:cNvSpPr>
          <p:nvPr>
            <p:ph type="title"/>
          </p:nvPr>
        </p:nvSpPr>
        <p:spPr>
          <a:xfrm>
            <a:off x="-419100" y="0"/>
            <a:ext cx="13030200" cy="1325563"/>
          </a:xfrm>
        </p:spPr>
        <p:txBody>
          <a:bodyPr>
            <a:normAutofit/>
          </a:bodyPr>
          <a:lstStyle/>
          <a:p>
            <a:pPr algn="ctr"/>
            <a:r>
              <a:rPr lang="en-US" altLang="zh-CN" sz="4500" dirty="0"/>
              <a:t>Compared</a:t>
            </a:r>
            <a:r>
              <a:rPr lang="zh-CN" altLang="en-US" sz="4500" dirty="0"/>
              <a:t> </a:t>
            </a:r>
            <a:r>
              <a:rPr lang="en-US" altLang="zh-CN" sz="4500" dirty="0"/>
              <a:t>to</a:t>
            </a:r>
            <a:r>
              <a:rPr lang="zh-CN" altLang="en-US" sz="4500" dirty="0"/>
              <a:t> </a:t>
            </a:r>
            <a:r>
              <a:rPr lang="en-US" altLang="zh-CN" sz="4500" dirty="0"/>
              <a:t>results</a:t>
            </a:r>
            <a:r>
              <a:rPr lang="zh-CN" altLang="en-US" sz="4500" dirty="0"/>
              <a:t> </a:t>
            </a:r>
            <a:r>
              <a:rPr lang="en-US" altLang="zh-CN" sz="4500" dirty="0"/>
              <a:t>for</a:t>
            </a:r>
            <a:r>
              <a:rPr lang="zh-CN" altLang="en-US" sz="4500" dirty="0"/>
              <a:t> </a:t>
            </a:r>
            <a:r>
              <a:rPr lang="en-US" altLang="zh-CN" sz="4500" dirty="0"/>
              <a:t>the</a:t>
            </a:r>
            <a:r>
              <a:rPr lang="zh-CN" altLang="en-US" sz="4500" dirty="0"/>
              <a:t> </a:t>
            </a:r>
            <a:r>
              <a:rPr lang="en-US" altLang="zh-CN" sz="4500" dirty="0"/>
              <a:t>whole</a:t>
            </a:r>
            <a:r>
              <a:rPr lang="zh-CN" altLang="en-US" sz="4500" dirty="0"/>
              <a:t> </a:t>
            </a:r>
            <a:r>
              <a:rPr lang="en-US" altLang="zh-CN" sz="4500" dirty="0"/>
              <a:t>pipeline</a:t>
            </a:r>
            <a:endParaRPr lang="en-US" sz="4500" dirty="0"/>
          </a:p>
        </p:txBody>
      </p:sp>
      <p:sp>
        <p:nvSpPr>
          <p:cNvPr id="4" name="TextBox 3">
            <a:extLst>
              <a:ext uri="{FF2B5EF4-FFF2-40B4-BE49-F238E27FC236}">
                <a16:creationId xmlns:a16="http://schemas.microsoft.com/office/drawing/2014/main" id="{F3AA0A0D-1F87-744A-90B2-A817FA27CF4F}"/>
              </a:ext>
            </a:extLst>
          </p:cNvPr>
          <p:cNvSpPr txBox="1"/>
          <p:nvPr/>
        </p:nvSpPr>
        <p:spPr>
          <a:xfrm>
            <a:off x="4785889" y="4847304"/>
            <a:ext cx="2792431" cy="523220"/>
          </a:xfrm>
          <a:prstGeom prst="rect">
            <a:avLst/>
          </a:prstGeom>
          <a:noFill/>
        </p:spPr>
        <p:txBody>
          <a:bodyPr wrap="none" rtlCol="0">
            <a:spAutoFit/>
          </a:bodyPr>
          <a:lstStyle/>
          <a:p>
            <a:r>
              <a:rPr lang="en-US" altLang="zh-CN" sz="2800" dirty="0"/>
              <a:t>Chang</a:t>
            </a:r>
            <a:r>
              <a:rPr lang="zh-CN" altLang="en-US" sz="2800" dirty="0"/>
              <a:t> </a:t>
            </a:r>
            <a:r>
              <a:rPr lang="en-US" altLang="zh-CN" sz="2800" dirty="0"/>
              <a:t>et</a:t>
            </a:r>
            <a:r>
              <a:rPr lang="zh-CN" altLang="en-US" sz="2800" dirty="0"/>
              <a:t> </a:t>
            </a:r>
            <a:r>
              <a:rPr lang="en-US" altLang="zh-CN" sz="2800" dirty="0"/>
              <a:t>al.</a:t>
            </a:r>
            <a:r>
              <a:rPr lang="zh-CN" altLang="en-US" sz="2800" dirty="0"/>
              <a:t> </a:t>
            </a:r>
            <a:r>
              <a:rPr lang="en-US" altLang="zh-CN" sz="2800" dirty="0"/>
              <a:t>2015 </a:t>
            </a:r>
            <a:endParaRPr lang="en-US" sz="2800" dirty="0"/>
          </a:p>
        </p:txBody>
      </p:sp>
      <p:sp>
        <p:nvSpPr>
          <p:cNvPr id="5" name="TextBox 4">
            <a:extLst>
              <a:ext uri="{FF2B5EF4-FFF2-40B4-BE49-F238E27FC236}">
                <a16:creationId xmlns:a16="http://schemas.microsoft.com/office/drawing/2014/main" id="{49BED530-8AE6-1A4C-8A3C-3A71B2BBB431}"/>
              </a:ext>
            </a:extLst>
          </p:cNvPr>
          <p:cNvSpPr txBox="1"/>
          <p:nvPr/>
        </p:nvSpPr>
        <p:spPr>
          <a:xfrm>
            <a:off x="9579918" y="4852528"/>
            <a:ext cx="871008" cy="523220"/>
          </a:xfrm>
          <a:prstGeom prst="rect">
            <a:avLst/>
          </a:prstGeom>
          <a:noFill/>
        </p:spPr>
        <p:txBody>
          <a:bodyPr wrap="none" rtlCol="0">
            <a:spAutoFit/>
          </a:bodyPr>
          <a:lstStyle/>
          <a:p>
            <a:r>
              <a:rPr lang="en-US" sz="2800" dirty="0"/>
              <a:t>Our</a:t>
            </a:r>
            <a:r>
              <a:rPr lang="en-US" altLang="zh-CN" sz="2800" dirty="0"/>
              <a:t>s</a:t>
            </a:r>
            <a:endParaRPr lang="en-US" sz="2800" dirty="0"/>
          </a:p>
        </p:txBody>
      </p:sp>
      <p:pic>
        <p:nvPicPr>
          <p:cNvPr id="8" name="Picture 7">
            <a:extLst>
              <a:ext uri="{FF2B5EF4-FFF2-40B4-BE49-F238E27FC236}">
                <a16:creationId xmlns:a16="http://schemas.microsoft.com/office/drawing/2014/main" id="{415E69AE-D143-814A-BC31-7A5AEB3AA036}"/>
              </a:ext>
            </a:extLst>
          </p:cNvPr>
          <p:cNvPicPr>
            <a:picLocks noChangeAspect="1"/>
          </p:cNvPicPr>
          <p:nvPr/>
        </p:nvPicPr>
        <p:blipFill>
          <a:blip r:embed="rId3"/>
          <a:stretch>
            <a:fillRect/>
          </a:stretch>
        </p:blipFill>
        <p:spPr>
          <a:xfrm>
            <a:off x="332821" y="2121479"/>
            <a:ext cx="3859725" cy="2458348"/>
          </a:xfrm>
          <a:prstGeom prst="rect">
            <a:avLst/>
          </a:prstGeom>
        </p:spPr>
      </p:pic>
      <p:pic>
        <p:nvPicPr>
          <p:cNvPr id="14" name="Picture 13">
            <a:extLst>
              <a:ext uri="{FF2B5EF4-FFF2-40B4-BE49-F238E27FC236}">
                <a16:creationId xmlns:a16="http://schemas.microsoft.com/office/drawing/2014/main" id="{F581E93E-7020-C241-A35A-EC341CC32310}"/>
              </a:ext>
            </a:extLst>
          </p:cNvPr>
          <p:cNvPicPr>
            <a:picLocks noChangeAspect="1"/>
          </p:cNvPicPr>
          <p:nvPr/>
        </p:nvPicPr>
        <p:blipFill>
          <a:blip r:embed="rId4"/>
          <a:stretch>
            <a:fillRect/>
          </a:stretch>
        </p:blipFill>
        <p:spPr>
          <a:xfrm>
            <a:off x="4252243" y="2121792"/>
            <a:ext cx="3859725" cy="2458035"/>
          </a:xfrm>
          <a:prstGeom prst="rect">
            <a:avLst/>
          </a:prstGeom>
        </p:spPr>
      </p:pic>
      <p:pic>
        <p:nvPicPr>
          <p:cNvPr id="19" name="Picture 18">
            <a:extLst>
              <a:ext uri="{FF2B5EF4-FFF2-40B4-BE49-F238E27FC236}">
                <a16:creationId xmlns:a16="http://schemas.microsoft.com/office/drawing/2014/main" id="{11728064-88BA-C44A-A8BE-50D54A036284}"/>
              </a:ext>
            </a:extLst>
          </p:cNvPr>
          <p:cNvPicPr>
            <a:picLocks noChangeAspect="1"/>
          </p:cNvPicPr>
          <p:nvPr/>
        </p:nvPicPr>
        <p:blipFill>
          <a:blip r:embed="rId5"/>
          <a:stretch>
            <a:fillRect/>
          </a:stretch>
        </p:blipFill>
        <p:spPr>
          <a:xfrm>
            <a:off x="8171665" y="2121479"/>
            <a:ext cx="3859723" cy="2458347"/>
          </a:xfrm>
          <a:prstGeom prst="rect">
            <a:avLst/>
          </a:prstGeom>
        </p:spPr>
      </p:pic>
      <p:sp>
        <p:nvSpPr>
          <p:cNvPr id="20" name="Down Arrow 19">
            <a:extLst>
              <a:ext uri="{FF2B5EF4-FFF2-40B4-BE49-F238E27FC236}">
                <a16:creationId xmlns:a16="http://schemas.microsoft.com/office/drawing/2014/main" id="{09C5C07A-2E36-5745-ABA9-82C8552B202A}"/>
              </a:ext>
            </a:extLst>
          </p:cNvPr>
          <p:cNvSpPr/>
          <p:nvPr/>
        </p:nvSpPr>
        <p:spPr>
          <a:xfrm rot="18231447" flipH="1">
            <a:off x="4454731" y="2891000"/>
            <a:ext cx="211249" cy="493159"/>
          </a:xfrm>
          <a:prstGeom prst="downArrow">
            <a:avLst>
              <a:gd name="adj1" fmla="val 21486"/>
              <a:gd name="adj2" fmla="val 6815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6115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50B5D-3F49-9A4A-9883-D4B08F709C03}"/>
              </a:ext>
            </a:extLst>
          </p:cNvPr>
          <p:cNvSpPr>
            <a:spLocks noGrp="1"/>
          </p:cNvSpPr>
          <p:nvPr>
            <p:ph type="title"/>
          </p:nvPr>
        </p:nvSpPr>
        <p:spPr>
          <a:xfrm>
            <a:off x="-419100" y="0"/>
            <a:ext cx="13030200" cy="1325563"/>
          </a:xfrm>
        </p:spPr>
        <p:txBody>
          <a:bodyPr>
            <a:normAutofit/>
          </a:bodyPr>
          <a:lstStyle/>
          <a:p>
            <a:pPr algn="ctr"/>
            <a:r>
              <a:rPr lang="en-US" altLang="zh-CN" sz="4500" dirty="0"/>
              <a:t>Compared</a:t>
            </a:r>
            <a:r>
              <a:rPr lang="zh-CN" altLang="en-US" sz="4500" dirty="0"/>
              <a:t> </a:t>
            </a:r>
            <a:r>
              <a:rPr lang="en-US" altLang="zh-CN" sz="4500" dirty="0"/>
              <a:t>to</a:t>
            </a:r>
            <a:r>
              <a:rPr lang="zh-CN" altLang="en-US" sz="4500" dirty="0"/>
              <a:t> </a:t>
            </a:r>
            <a:r>
              <a:rPr lang="en-US" altLang="zh-CN" sz="4500" dirty="0"/>
              <a:t>results</a:t>
            </a:r>
            <a:r>
              <a:rPr lang="zh-CN" altLang="en-US" sz="4500" dirty="0"/>
              <a:t> </a:t>
            </a:r>
            <a:r>
              <a:rPr lang="en-US" altLang="zh-CN" sz="4500" dirty="0"/>
              <a:t>for</a:t>
            </a:r>
            <a:r>
              <a:rPr lang="zh-CN" altLang="en-US" sz="4500" dirty="0"/>
              <a:t> </a:t>
            </a:r>
            <a:r>
              <a:rPr lang="en-US" altLang="zh-CN" sz="4500" dirty="0"/>
              <a:t>the</a:t>
            </a:r>
            <a:r>
              <a:rPr lang="zh-CN" altLang="en-US" sz="4500" dirty="0"/>
              <a:t> </a:t>
            </a:r>
            <a:r>
              <a:rPr lang="en-US" altLang="zh-CN" sz="4500" dirty="0"/>
              <a:t>whole</a:t>
            </a:r>
            <a:r>
              <a:rPr lang="zh-CN" altLang="en-US" sz="4500" dirty="0"/>
              <a:t> </a:t>
            </a:r>
            <a:r>
              <a:rPr lang="en-US" altLang="zh-CN" sz="4500" dirty="0"/>
              <a:t>pipeline</a:t>
            </a:r>
            <a:endParaRPr lang="en-US" sz="4500" dirty="0"/>
          </a:p>
        </p:txBody>
      </p:sp>
      <p:sp>
        <p:nvSpPr>
          <p:cNvPr id="4" name="TextBox 3">
            <a:extLst>
              <a:ext uri="{FF2B5EF4-FFF2-40B4-BE49-F238E27FC236}">
                <a16:creationId xmlns:a16="http://schemas.microsoft.com/office/drawing/2014/main" id="{F3AA0A0D-1F87-744A-90B2-A817FA27CF4F}"/>
              </a:ext>
            </a:extLst>
          </p:cNvPr>
          <p:cNvSpPr txBox="1"/>
          <p:nvPr/>
        </p:nvSpPr>
        <p:spPr>
          <a:xfrm>
            <a:off x="4496960" y="4852528"/>
            <a:ext cx="2742289" cy="523220"/>
          </a:xfrm>
          <a:prstGeom prst="rect">
            <a:avLst/>
          </a:prstGeom>
          <a:noFill/>
        </p:spPr>
        <p:txBody>
          <a:bodyPr wrap="square" rtlCol="0">
            <a:spAutoFit/>
          </a:bodyPr>
          <a:lstStyle/>
          <a:p>
            <a:r>
              <a:rPr lang="en-US" altLang="zh-CN" sz="2800" dirty="0"/>
              <a:t>Aksoy</a:t>
            </a:r>
            <a:r>
              <a:rPr lang="zh-CN" altLang="en-US" sz="2800" dirty="0"/>
              <a:t> </a:t>
            </a:r>
            <a:r>
              <a:rPr lang="en-US" altLang="zh-CN" sz="2800" dirty="0"/>
              <a:t>et</a:t>
            </a:r>
            <a:r>
              <a:rPr lang="zh-CN" altLang="en-US" sz="2800" dirty="0"/>
              <a:t> </a:t>
            </a:r>
            <a:r>
              <a:rPr lang="en-US" altLang="zh-CN" sz="2800" dirty="0"/>
              <a:t>al.</a:t>
            </a:r>
            <a:r>
              <a:rPr lang="zh-CN" altLang="en-US" sz="2800" dirty="0"/>
              <a:t> </a:t>
            </a:r>
            <a:r>
              <a:rPr lang="en-US" altLang="zh-CN" sz="2800" dirty="0"/>
              <a:t>2017 </a:t>
            </a:r>
            <a:endParaRPr lang="en-US" sz="2800" dirty="0"/>
          </a:p>
        </p:txBody>
      </p:sp>
      <p:sp>
        <p:nvSpPr>
          <p:cNvPr id="5" name="TextBox 4">
            <a:extLst>
              <a:ext uri="{FF2B5EF4-FFF2-40B4-BE49-F238E27FC236}">
                <a16:creationId xmlns:a16="http://schemas.microsoft.com/office/drawing/2014/main" id="{49BED530-8AE6-1A4C-8A3C-3A71B2BBB431}"/>
              </a:ext>
            </a:extLst>
          </p:cNvPr>
          <p:cNvSpPr txBox="1"/>
          <p:nvPr/>
        </p:nvSpPr>
        <p:spPr>
          <a:xfrm>
            <a:off x="9579918" y="4852528"/>
            <a:ext cx="871008" cy="523220"/>
          </a:xfrm>
          <a:prstGeom prst="rect">
            <a:avLst/>
          </a:prstGeom>
          <a:noFill/>
        </p:spPr>
        <p:txBody>
          <a:bodyPr wrap="square" rtlCol="0">
            <a:spAutoFit/>
          </a:bodyPr>
          <a:lstStyle/>
          <a:p>
            <a:r>
              <a:rPr lang="en-US" sz="2800" dirty="0"/>
              <a:t>Our</a:t>
            </a:r>
            <a:r>
              <a:rPr lang="en-US" altLang="zh-CN" sz="2800" dirty="0"/>
              <a:t>s</a:t>
            </a:r>
            <a:endParaRPr lang="en-US" sz="2800" dirty="0"/>
          </a:p>
        </p:txBody>
      </p:sp>
      <p:pic>
        <p:nvPicPr>
          <p:cNvPr id="9" name="Picture 8">
            <a:extLst>
              <a:ext uri="{FF2B5EF4-FFF2-40B4-BE49-F238E27FC236}">
                <a16:creationId xmlns:a16="http://schemas.microsoft.com/office/drawing/2014/main" id="{1A0C85FF-894D-1B41-A698-F593CE1A1B90}"/>
              </a:ext>
            </a:extLst>
          </p:cNvPr>
          <p:cNvPicPr>
            <a:picLocks noChangeAspect="1"/>
          </p:cNvPicPr>
          <p:nvPr/>
        </p:nvPicPr>
        <p:blipFill>
          <a:blip r:embed="rId3"/>
          <a:stretch>
            <a:fillRect/>
          </a:stretch>
        </p:blipFill>
        <p:spPr>
          <a:xfrm>
            <a:off x="4252243" y="2121485"/>
            <a:ext cx="3687514" cy="2458342"/>
          </a:xfrm>
          <a:prstGeom prst="rect">
            <a:avLst/>
          </a:prstGeom>
        </p:spPr>
      </p:pic>
      <p:pic>
        <p:nvPicPr>
          <p:cNvPr id="13" name="Picture 12">
            <a:extLst>
              <a:ext uri="{FF2B5EF4-FFF2-40B4-BE49-F238E27FC236}">
                <a16:creationId xmlns:a16="http://schemas.microsoft.com/office/drawing/2014/main" id="{1C5D5B90-48E7-704E-B123-EC646BE7F213}"/>
              </a:ext>
            </a:extLst>
          </p:cNvPr>
          <p:cNvPicPr>
            <a:picLocks noChangeAspect="1"/>
          </p:cNvPicPr>
          <p:nvPr/>
        </p:nvPicPr>
        <p:blipFill>
          <a:blip r:embed="rId4"/>
          <a:stretch>
            <a:fillRect/>
          </a:stretch>
        </p:blipFill>
        <p:spPr>
          <a:xfrm>
            <a:off x="8171665" y="2121484"/>
            <a:ext cx="3687514" cy="2458343"/>
          </a:xfrm>
          <a:prstGeom prst="rect">
            <a:avLst/>
          </a:prstGeom>
        </p:spPr>
      </p:pic>
      <p:pic>
        <p:nvPicPr>
          <p:cNvPr id="17" name="Picture 16">
            <a:extLst>
              <a:ext uri="{FF2B5EF4-FFF2-40B4-BE49-F238E27FC236}">
                <a16:creationId xmlns:a16="http://schemas.microsoft.com/office/drawing/2014/main" id="{E56BEDE2-1E3C-2145-9638-DCA7BD5BBD1D}"/>
              </a:ext>
            </a:extLst>
          </p:cNvPr>
          <p:cNvPicPr>
            <a:picLocks noChangeAspect="1"/>
          </p:cNvPicPr>
          <p:nvPr/>
        </p:nvPicPr>
        <p:blipFill>
          <a:blip r:embed="rId5"/>
          <a:stretch>
            <a:fillRect/>
          </a:stretch>
        </p:blipFill>
        <p:spPr>
          <a:xfrm>
            <a:off x="329975" y="2109680"/>
            <a:ext cx="3687520" cy="2458347"/>
          </a:xfrm>
          <a:prstGeom prst="rect">
            <a:avLst/>
          </a:prstGeom>
        </p:spPr>
      </p:pic>
      <p:sp>
        <p:nvSpPr>
          <p:cNvPr id="24" name="Down Arrow 23">
            <a:extLst>
              <a:ext uri="{FF2B5EF4-FFF2-40B4-BE49-F238E27FC236}">
                <a16:creationId xmlns:a16="http://schemas.microsoft.com/office/drawing/2014/main" id="{DF622C13-437E-5542-9560-FCE008EC9D3E}"/>
              </a:ext>
            </a:extLst>
          </p:cNvPr>
          <p:cNvSpPr/>
          <p:nvPr/>
        </p:nvSpPr>
        <p:spPr>
          <a:xfrm rot="12864337" flipH="1">
            <a:off x="5536004" y="3681833"/>
            <a:ext cx="211249" cy="493159"/>
          </a:xfrm>
          <a:prstGeom prst="downArrow">
            <a:avLst>
              <a:gd name="adj1" fmla="val 21486"/>
              <a:gd name="adj2" fmla="val 6815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4556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50B5D-3F49-9A4A-9883-D4B08F709C03}"/>
              </a:ext>
            </a:extLst>
          </p:cNvPr>
          <p:cNvSpPr>
            <a:spLocks noGrp="1"/>
          </p:cNvSpPr>
          <p:nvPr>
            <p:ph type="title"/>
          </p:nvPr>
        </p:nvSpPr>
        <p:spPr>
          <a:xfrm>
            <a:off x="-419100" y="0"/>
            <a:ext cx="13030200" cy="1325563"/>
          </a:xfrm>
        </p:spPr>
        <p:txBody>
          <a:bodyPr>
            <a:normAutofit/>
          </a:bodyPr>
          <a:lstStyle/>
          <a:p>
            <a:pPr algn="ctr"/>
            <a:r>
              <a:rPr lang="en-US" altLang="zh-CN" sz="4500" dirty="0"/>
              <a:t>Compared</a:t>
            </a:r>
            <a:r>
              <a:rPr lang="zh-CN" altLang="en-US" sz="4500" dirty="0"/>
              <a:t> </a:t>
            </a:r>
            <a:r>
              <a:rPr lang="en-US" altLang="zh-CN" sz="4500" dirty="0"/>
              <a:t>to</a:t>
            </a:r>
            <a:r>
              <a:rPr lang="zh-CN" altLang="en-US" sz="4500" dirty="0"/>
              <a:t> </a:t>
            </a:r>
            <a:r>
              <a:rPr lang="en-US" altLang="zh-CN" sz="4500" dirty="0"/>
              <a:t>results</a:t>
            </a:r>
            <a:r>
              <a:rPr lang="zh-CN" altLang="en-US" sz="4500" dirty="0"/>
              <a:t> </a:t>
            </a:r>
            <a:r>
              <a:rPr lang="en-US" altLang="zh-CN" sz="4500" dirty="0"/>
              <a:t>for</a:t>
            </a:r>
            <a:r>
              <a:rPr lang="zh-CN" altLang="en-US" sz="4500" dirty="0"/>
              <a:t> </a:t>
            </a:r>
            <a:r>
              <a:rPr lang="en-US" altLang="zh-CN" sz="4500" dirty="0"/>
              <a:t>the</a:t>
            </a:r>
            <a:r>
              <a:rPr lang="zh-CN" altLang="en-US" sz="4500" dirty="0"/>
              <a:t> </a:t>
            </a:r>
            <a:r>
              <a:rPr lang="en-US" altLang="zh-CN" sz="4500" dirty="0"/>
              <a:t>whole</a:t>
            </a:r>
            <a:r>
              <a:rPr lang="zh-CN" altLang="en-US" sz="4500" dirty="0"/>
              <a:t> </a:t>
            </a:r>
            <a:r>
              <a:rPr lang="en-US" altLang="zh-CN" sz="4500" dirty="0"/>
              <a:t>pipeline</a:t>
            </a:r>
            <a:endParaRPr lang="en-US" sz="4500" dirty="0"/>
          </a:p>
        </p:txBody>
      </p:sp>
      <p:sp>
        <p:nvSpPr>
          <p:cNvPr id="4" name="TextBox 3">
            <a:extLst>
              <a:ext uri="{FF2B5EF4-FFF2-40B4-BE49-F238E27FC236}">
                <a16:creationId xmlns:a16="http://schemas.microsoft.com/office/drawing/2014/main" id="{F3AA0A0D-1F87-744A-90B2-A817FA27CF4F}"/>
              </a:ext>
            </a:extLst>
          </p:cNvPr>
          <p:cNvSpPr txBox="1"/>
          <p:nvPr/>
        </p:nvSpPr>
        <p:spPr>
          <a:xfrm>
            <a:off x="4791572" y="4852528"/>
            <a:ext cx="2472600" cy="523220"/>
          </a:xfrm>
          <a:prstGeom prst="rect">
            <a:avLst/>
          </a:prstGeom>
          <a:noFill/>
        </p:spPr>
        <p:txBody>
          <a:bodyPr wrap="none" rtlCol="0">
            <a:spAutoFit/>
          </a:bodyPr>
          <a:lstStyle/>
          <a:p>
            <a:r>
              <a:rPr lang="en-US" altLang="ja-JP" sz="2800" dirty="0"/>
              <a:t>Ta</a:t>
            </a:r>
            <a:r>
              <a:rPr lang="en-US" altLang="zh-CN" sz="2800" dirty="0"/>
              <a:t>n</a:t>
            </a:r>
            <a:r>
              <a:rPr lang="zh-CN" altLang="en-US" sz="2800" dirty="0"/>
              <a:t> </a:t>
            </a:r>
            <a:r>
              <a:rPr lang="en-US" altLang="zh-CN" sz="2800" dirty="0"/>
              <a:t>et</a:t>
            </a:r>
            <a:r>
              <a:rPr lang="zh-CN" altLang="en-US" sz="2800" dirty="0"/>
              <a:t> </a:t>
            </a:r>
            <a:r>
              <a:rPr lang="en-US" altLang="zh-CN" sz="2800" dirty="0"/>
              <a:t>al.</a:t>
            </a:r>
            <a:r>
              <a:rPr lang="zh-CN" altLang="en-US" sz="2800" dirty="0"/>
              <a:t> </a:t>
            </a:r>
            <a:r>
              <a:rPr lang="en-US" altLang="zh-CN" sz="2800" dirty="0"/>
              <a:t>2018 </a:t>
            </a:r>
            <a:endParaRPr lang="en-US" sz="2800" dirty="0"/>
          </a:p>
        </p:txBody>
      </p:sp>
      <p:sp>
        <p:nvSpPr>
          <p:cNvPr id="5" name="TextBox 4">
            <a:extLst>
              <a:ext uri="{FF2B5EF4-FFF2-40B4-BE49-F238E27FC236}">
                <a16:creationId xmlns:a16="http://schemas.microsoft.com/office/drawing/2014/main" id="{49BED530-8AE6-1A4C-8A3C-3A71B2BBB431}"/>
              </a:ext>
            </a:extLst>
          </p:cNvPr>
          <p:cNvSpPr txBox="1"/>
          <p:nvPr/>
        </p:nvSpPr>
        <p:spPr>
          <a:xfrm>
            <a:off x="9579918" y="4852528"/>
            <a:ext cx="871008" cy="523220"/>
          </a:xfrm>
          <a:prstGeom prst="rect">
            <a:avLst/>
          </a:prstGeom>
          <a:noFill/>
        </p:spPr>
        <p:txBody>
          <a:bodyPr wrap="none" rtlCol="0">
            <a:spAutoFit/>
          </a:bodyPr>
          <a:lstStyle/>
          <a:p>
            <a:r>
              <a:rPr lang="en-US" sz="2800" dirty="0"/>
              <a:t>Our</a:t>
            </a:r>
            <a:r>
              <a:rPr lang="en-US" altLang="zh-CN" sz="2800" dirty="0"/>
              <a:t>s</a:t>
            </a:r>
            <a:endParaRPr lang="en-US" sz="2800" dirty="0"/>
          </a:p>
        </p:txBody>
      </p:sp>
      <p:sp>
        <p:nvSpPr>
          <p:cNvPr id="22" name="TextBox 21">
            <a:extLst>
              <a:ext uri="{FF2B5EF4-FFF2-40B4-BE49-F238E27FC236}">
                <a16:creationId xmlns:a16="http://schemas.microsoft.com/office/drawing/2014/main" id="{374BA7BF-398D-C84F-AF48-86F9598FA171}"/>
              </a:ext>
            </a:extLst>
          </p:cNvPr>
          <p:cNvSpPr txBox="1"/>
          <p:nvPr/>
        </p:nvSpPr>
        <p:spPr>
          <a:xfrm>
            <a:off x="1026498" y="4852528"/>
            <a:ext cx="2294474" cy="523220"/>
          </a:xfrm>
          <a:prstGeom prst="rect">
            <a:avLst/>
          </a:prstGeom>
          <a:noFill/>
        </p:spPr>
        <p:txBody>
          <a:bodyPr wrap="none" rtlCol="0">
            <a:spAutoFit/>
          </a:bodyPr>
          <a:lstStyle/>
          <a:p>
            <a:r>
              <a:rPr lang="en-US" altLang="zh-CN" sz="2800" dirty="0"/>
              <a:t>Original</a:t>
            </a:r>
            <a:r>
              <a:rPr lang="zh-CN" altLang="en-US" sz="2800" dirty="0"/>
              <a:t> </a:t>
            </a:r>
            <a:r>
              <a:rPr lang="en-US" altLang="zh-CN" sz="2800" dirty="0"/>
              <a:t>Image</a:t>
            </a:r>
            <a:endParaRPr lang="en-US" sz="2800" dirty="0"/>
          </a:p>
        </p:txBody>
      </p:sp>
      <p:pic>
        <p:nvPicPr>
          <p:cNvPr id="8" name="Picture 7">
            <a:extLst>
              <a:ext uri="{FF2B5EF4-FFF2-40B4-BE49-F238E27FC236}">
                <a16:creationId xmlns:a16="http://schemas.microsoft.com/office/drawing/2014/main" id="{02754812-B7A2-EE43-B6A9-9979DCE0BB3C}"/>
              </a:ext>
            </a:extLst>
          </p:cNvPr>
          <p:cNvPicPr>
            <a:picLocks noChangeAspect="1"/>
          </p:cNvPicPr>
          <p:nvPr/>
        </p:nvPicPr>
        <p:blipFill>
          <a:blip r:embed="rId3"/>
          <a:stretch>
            <a:fillRect/>
          </a:stretch>
        </p:blipFill>
        <p:spPr>
          <a:xfrm>
            <a:off x="306835" y="2121484"/>
            <a:ext cx="3733800" cy="2489200"/>
          </a:xfrm>
          <a:prstGeom prst="rect">
            <a:avLst/>
          </a:prstGeom>
        </p:spPr>
      </p:pic>
      <p:pic>
        <p:nvPicPr>
          <p:cNvPr id="19" name="Picture 18">
            <a:extLst>
              <a:ext uri="{FF2B5EF4-FFF2-40B4-BE49-F238E27FC236}">
                <a16:creationId xmlns:a16="http://schemas.microsoft.com/office/drawing/2014/main" id="{520CEA59-B786-B344-BE5F-97668A149DDF}"/>
              </a:ext>
            </a:extLst>
          </p:cNvPr>
          <p:cNvPicPr>
            <a:picLocks noChangeAspect="1"/>
          </p:cNvPicPr>
          <p:nvPr/>
        </p:nvPicPr>
        <p:blipFill>
          <a:blip r:embed="rId4"/>
          <a:stretch>
            <a:fillRect/>
          </a:stretch>
        </p:blipFill>
        <p:spPr>
          <a:xfrm>
            <a:off x="8148522" y="2121484"/>
            <a:ext cx="3733800" cy="2489200"/>
          </a:xfrm>
          <a:prstGeom prst="rect">
            <a:avLst/>
          </a:prstGeom>
        </p:spPr>
      </p:pic>
      <p:pic>
        <p:nvPicPr>
          <p:cNvPr id="24" name="Picture 23">
            <a:extLst>
              <a:ext uri="{FF2B5EF4-FFF2-40B4-BE49-F238E27FC236}">
                <a16:creationId xmlns:a16="http://schemas.microsoft.com/office/drawing/2014/main" id="{F3B7BB28-7663-C946-9E7A-48E729D79C73}"/>
              </a:ext>
            </a:extLst>
          </p:cNvPr>
          <p:cNvPicPr>
            <a:picLocks noChangeAspect="1"/>
          </p:cNvPicPr>
          <p:nvPr/>
        </p:nvPicPr>
        <p:blipFill>
          <a:blip r:embed="rId5"/>
          <a:stretch>
            <a:fillRect/>
          </a:stretch>
        </p:blipFill>
        <p:spPr>
          <a:xfrm>
            <a:off x="4229100" y="2121484"/>
            <a:ext cx="3733800" cy="2489200"/>
          </a:xfrm>
          <a:prstGeom prst="rect">
            <a:avLst/>
          </a:prstGeom>
        </p:spPr>
      </p:pic>
      <p:sp>
        <p:nvSpPr>
          <p:cNvPr id="25" name="Donut 24">
            <a:extLst>
              <a:ext uri="{FF2B5EF4-FFF2-40B4-BE49-F238E27FC236}">
                <a16:creationId xmlns:a16="http://schemas.microsoft.com/office/drawing/2014/main" id="{FF7E26A0-C8BA-2341-B209-2817338EAE6A}"/>
              </a:ext>
            </a:extLst>
          </p:cNvPr>
          <p:cNvSpPr/>
          <p:nvPr/>
        </p:nvSpPr>
        <p:spPr>
          <a:xfrm rot="20765524">
            <a:off x="5316651" y="3669485"/>
            <a:ext cx="2864632" cy="1001252"/>
          </a:xfrm>
          <a:prstGeom prst="donut">
            <a:avLst>
              <a:gd name="adj" fmla="val 7043"/>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2096990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50B5D-3F49-9A4A-9883-D4B08F709C03}"/>
              </a:ext>
            </a:extLst>
          </p:cNvPr>
          <p:cNvSpPr>
            <a:spLocks noGrp="1"/>
          </p:cNvSpPr>
          <p:nvPr>
            <p:ph type="title"/>
          </p:nvPr>
        </p:nvSpPr>
        <p:spPr>
          <a:xfrm>
            <a:off x="-419100" y="423333"/>
            <a:ext cx="13030200" cy="1325563"/>
          </a:xfrm>
        </p:spPr>
        <p:txBody>
          <a:bodyPr>
            <a:normAutofit/>
          </a:bodyPr>
          <a:lstStyle/>
          <a:p>
            <a:pPr algn="ctr"/>
            <a:r>
              <a:rPr lang="en-US" altLang="zh-CN" sz="4500" dirty="0"/>
              <a:t>Conclusion</a:t>
            </a:r>
            <a:endParaRPr lang="en-US" sz="4500" dirty="0"/>
          </a:p>
        </p:txBody>
      </p:sp>
      <p:sp>
        <p:nvSpPr>
          <p:cNvPr id="3" name="TextBox 2">
            <a:extLst>
              <a:ext uri="{FF2B5EF4-FFF2-40B4-BE49-F238E27FC236}">
                <a16:creationId xmlns:a16="http://schemas.microsoft.com/office/drawing/2014/main" id="{640A53A7-9F22-7349-BA6A-F648A51B120D}"/>
              </a:ext>
            </a:extLst>
          </p:cNvPr>
          <p:cNvSpPr txBox="1"/>
          <p:nvPr/>
        </p:nvSpPr>
        <p:spPr>
          <a:xfrm>
            <a:off x="968141" y="1520885"/>
            <a:ext cx="10817459" cy="4524315"/>
          </a:xfrm>
          <a:prstGeom prst="rect">
            <a:avLst/>
          </a:prstGeom>
          <a:noFill/>
        </p:spPr>
        <p:txBody>
          <a:bodyPr wrap="square" rtlCol="0">
            <a:spAutoFit/>
          </a:bodyPr>
          <a:lstStyle/>
          <a:p>
            <a:endParaRPr lang="en-US" sz="3200" dirty="0">
              <a:latin typeface="+mj-lt"/>
            </a:endParaRPr>
          </a:p>
          <a:p>
            <a:pPr marL="285750" indent="-285750">
              <a:buFont typeface="Arial" panose="020B0604020202020204" pitchFamily="34" charset="0"/>
              <a:buChar char="•"/>
            </a:pPr>
            <a:r>
              <a:rPr lang="en-US" altLang="zh-CN" sz="3200" dirty="0">
                <a:latin typeface="+mj-lt"/>
              </a:rPr>
              <a:t>I</a:t>
            </a:r>
            <a:r>
              <a:rPr lang="en-US" sz="3200" dirty="0">
                <a:latin typeface="+mj-lt"/>
              </a:rPr>
              <a:t>ntroduced an improved geometric approach for color palette extraction</a:t>
            </a:r>
            <a:r>
              <a:rPr lang="en-US" altLang="zh-CN" sz="3200" dirty="0">
                <a:latin typeface="+mj-lt"/>
              </a:rPr>
              <a:t>,</a:t>
            </a:r>
            <a:r>
              <a:rPr lang="zh-CN" altLang="en-US" sz="3200" dirty="0">
                <a:latin typeface="+mj-lt"/>
              </a:rPr>
              <a:t> </a:t>
            </a:r>
            <a:r>
              <a:rPr lang="en-US" altLang="zh-CN" sz="3200" dirty="0">
                <a:latin typeface="+mj-lt"/>
              </a:rPr>
              <a:t>which</a:t>
            </a:r>
            <a:r>
              <a:rPr lang="zh-CN" altLang="en-US" sz="3200" dirty="0">
                <a:latin typeface="+mj-lt"/>
              </a:rPr>
              <a:t> </a:t>
            </a:r>
            <a:r>
              <a:rPr lang="en-US" sz="3200" dirty="0">
                <a:latin typeface="+mj-lt"/>
              </a:rPr>
              <a:t>Increase representativeness</a:t>
            </a:r>
          </a:p>
          <a:p>
            <a:pPr lvl="1"/>
            <a:endParaRPr lang="en-US" sz="3200" dirty="0">
              <a:latin typeface="+mj-lt"/>
            </a:endParaRPr>
          </a:p>
          <a:p>
            <a:pPr marL="285750" indent="-285750">
              <a:buFont typeface="Arial" panose="020B0604020202020204" pitchFamily="34" charset="0"/>
              <a:buChar char="•"/>
            </a:pPr>
            <a:r>
              <a:rPr lang="en-US" altLang="zh-CN" sz="3200" dirty="0">
                <a:latin typeface="+mj-lt"/>
              </a:rPr>
              <a:t>P</a:t>
            </a:r>
            <a:r>
              <a:rPr lang="en-US" sz="3200" dirty="0">
                <a:latin typeface="+mj-lt"/>
              </a:rPr>
              <a:t>rovided a simple MVC based layer decomposition scheme</a:t>
            </a:r>
            <a:r>
              <a:rPr lang="zh-CN" altLang="en-US" sz="3200" dirty="0">
                <a:latin typeface="+mj-lt"/>
              </a:rPr>
              <a:t> </a:t>
            </a:r>
            <a:r>
              <a:rPr lang="en-US" altLang="zh-CN" sz="3200" dirty="0">
                <a:latin typeface="+mj-lt"/>
              </a:rPr>
              <a:t>which</a:t>
            </a:r>
            <a:r>
              <a:rPr lang="zh-CN" altLang="en-US" sz="3200" dirty="0">
                <a:latin typeface="+mj-lt"/>
              </a:rPr>
              <a:t> </a:t>
            </a:r>
            <a:r>
              <a:rPr lang="en-US" altLang="zh-CN" sz="3200" dirty="0">
                <a:latin typeface="+mj-lt"/>
              </a:rPr>
              <a:t>produce</a:t>
            </a:r>
            <a:r>
              <a:rPr lang="zh-CN" altLang="en-US" sz="3200" dirty="0">
                <a:latin typeface="+mj-lt"/>
              </a:rPr>
              <a:t> </a:t>
            </a:r>
            <a:r>
              <a:rPr lang="en-US" altLang="zh-CN" sz="3200" dirty="0">
                <a:latin typeface="+mj-lt"/>
              </a:rPr>
              <a:t>spatially</a:t>
            </a:r>
            <a:r>
              <a:rPr lang="zh-CN" altLang="en-US" sz="3200" dirty="0">
                <a:latin typeface="+mj-lt"/>
              </a:rPr>
              <a:t> </a:t>
            </a:r>
            <a:r>
              <a:rPr lang="en-US" altLang="zh-CN" sz="3200" dirty="0">
                <a:latin typeface="+mj-lt"/>
              </a:rPr>
              <a:t>smoother</a:t>
            </a:r>
            <a:r>
              <a:rPr lang="zh-CN" altLang="en-US" sz="3200" dirty="0">
                <a:latin typeface="+mj-lt"/>
              </a:rPr>
              <a:t> </a:t>
            </a:r>
            <a:r>
              <a:rPr lang="en-US" altLang="zh-CN" sz="3200" dirty="0">
                <a:latin typeface="+mj-lt"/>
              </a:rPr>
              <a:t>layers</a:t>
            </a:r>
            <a:endParaRPr lang="en-US" sz="3200" dirty="0">
              <a:latin typeface="+mj-lt"/>
            </a:endParaRPr>
          </a:p>
          <a:p>
            <a:pPr marL="742950" lvl="1" indent="-285750">
              <a:buFont typeface="Arial" panose="020B0604020202020204" pitchFamily="34" charset="0"/>
              <a:buChar char="•"/>
            </a:pPr>
            <a:r>
              <a:rPr lang="en-US" sz="3200" dirty="0">
                <a:latin typeface="+mj-lt"/>
              </a:rPr>
              <a:t>Efficient</a:t>
            </a:r>
          </a:p>
          <a:p>
            <a:pPr marL="742950" lvl="1" indent="-285750">
              <a:buFont typeface="Arial" panose="020B0604020202020204" pitchFamily="34" charset="0"/>
              <a:buChar char="•"/>
            </a:pPr>
            <a:r>
              <a:rPr lang="en-US" sz="3200" dirty="0">
                <a:latin typeface="+mj-lt"/>
              </a:rPr>
              <a:t>Spatially smoother</a:t>
            </a:r>
          </a:p>
          <a:p>
            <a:pPr marL="285750" indent="-285750">
              <a:buFont typeface="Arial" panose="020B0604020202020204" pitchFamily="34" charset="0"/>
              <a:buChar char="•"/>
            </a:pPr>
            <a:endParaRPr lang="en-US" sz="3200" dirty="0">
              <a:latin typeface="+mj-lt"/>
            </a:endParaRPr>
          </a:p>
        </p:txBody>
      </p:sp>
    </p:spTree>
    <p:extLst>
      <p:ext uri="{BB962C8B-B14F-4D97-AF65-F5344CB8AC3E}">
        <p14:creationId xmlns:p14="http://schemas.microsoft.com/office/powerpoint/2010/main" val="3470420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dissolve">
                                      <p:cBhvr>
                                        <p:cTn id="12" dur="500"/>
                                        <p:tgtEl>
                                          <p:spTgt spid="3">
                                            <p:txEl>
                                              <p:pRg st="3" end="3"/>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dissolve">
                                      <p:cBhvr>
                                        <p:cTn id="15" dur="500"/>
                                        <p:tgtEl>
                                          <p:spTgt spid="3">
                                            <p:txEl>
                                              <p:pRg st="4" end="4"/>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dissolve">
                                      <p:cBhvr>
                                        <p:cTn id="1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8C9E3E0-BEBE-C741-94E6-B22B654E8EBA}"/>
              </a:ext>
            </a:extLst>
          </p:cNvPr>
          <p:cNvSpPr txBox="1">
            <a:spLocks/>
          </p:cNvSpPr>
          <p:nvPr/>
        </p:nvSpPr>
        <p:spPr>
          <a:xfrm>
            <a:off x="-419100" y="423333"/>
            <a:ext cx="130302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4500" dirty="0"/>
              <a:t>Limitation</a:t>
            </a:r>
            <a:r>
              <a:rPr lang="zh-CN" altLang="en-US" sz="4500" dirty="0"/>
              <a:t> </a:t>
            </a:r>
            <a:r>
              <a:rPr lang="en-US" altLang="zh-CN" sz="4500" dirty="0"/>
              <a:t>and</a:t>
            </a:r>
            <a:r>
              <a:rPr lang="zh-CN" altLang="en-US" sz="4500" dirty="0"/>
              <a:t> </a:t>
            </a:r>
            <a:r>
              <a:rPr lang="en-US" altLang="zh-CN" sz="4500" dirty="0"/>
              <a:t>Future</a:t>
            </a:r>
            <a:r>
              <a:rPr lang="zh-CN" altLang="en-US" sz="4500" dirty="0"/>
              <a:t> </a:t>
            </a:r>
            <a:r>
              <a:rPr lang="en-US" altLang="zh-CN" sz="4500" dirty="0"/>
              <a:t>Work</a:t>
            </a:r>
            <a:endParaRPr lang="en-US" sz="4500" dirty="0"/>
          </a:p>
        </p:txBody>
      </p:sp>
      <p:sp>
        <p:nvSpPr>
          <p:cNvPr id="3" name="TextBox 2">
            <a:extLst>
              <a:ext uri="{FF2B5EF4-FFF2-40B4-BE49-F238E27FC236}">
                <a16:creationId xmlns:a16="http://schemas.microsoft.com/office/drawing/2014/main" id="{81EA84BB-13FA-1C4C-8A08-453E5BFD7F85}"/>
              </a:ext>
            </a:extLst>
          </p:cNvPr>
          <p:cNvSpPr txBox="1"/>
          <p:nvPr/>
        </p:nvSpPr>
        <p:spPr>
          <a:xfrm>
            <a:off x="968141" y="1969166"/>
            <a:ext cx="8895907" cy="3046988"/>
          </a:xfrm>
          <a:prstGeom prst="rect">
            <a:avLst/>
          </a:prstGeom>
          <a:noFill/>
        </p:spPr>
        <p:txBody>
          <a:bodyPr wrap="square" rtlCol="0">
            <a:spAutoFit/>
          </a:bodyPr>
          <a:lstStyle/>
          <a:p>
            <a:pPr marL="285750" indent="-285750">
              <a:buFont typeface="Arial" panose="020B0604020202020204" pitchFamily="34" charset="0"/>
              <a:buChar char="•"/>
            </a:pPr>
            <a:r>
              <a:rPr lang="en-US" sz="3200" dirty="0">
                <a:latin typeface="+mj-lt"/>
              </a:rPr>
              <a:t>The polyhedron topology does not change </a:t>
            </a:r>
          </a:p>
          <a:p>
            <a:pPr marL="742950" lvl="1" indent="-285750">
              <a:buFont typeface="Arial" panose="020B0604020202020204" pitchFamily="34" charset="0"/>
              <a:buChar char="•"/>
            </a:pPr>
            <a:r>
              <a:rPr lang="en-US" altLang="zh-CN" sz="3200" dirty="0">
                <a:latin typeface="+mj-lt"/>
              </a:rPr>
              <a:t>I</a:t>
            </a:r>
            <a:r>
              <a:rPr lang="en-US" sz="3200" dirty="0">
                <a:latin typeface="+mj-lt"/>
              </a:rPr>
              <a:t>nvestigate algorithms that simultaneously optimize for vertex positions and polyhedron topology</a:t>
            </a:r>
          </a:p>
          <a:p>
            <a:pPr lvl="1"/>
            <a:endParaRPr lang="en-US" sz="3200" dirty="0">
              <a:latin typeface="+mj-lt"/>
            </a:endParaRPr>
          </a:p>
          <a:p>
            <a:pPr marL="285750" indent="-285750">
              <a:buFont typeface="Arial" panose="020B0604020202020204" pitchFamily="34" charset="0"/>
              <a:buChar char="•"/>
            </a:pPr>
            <a:r>
              <a:rPr lang="en-US" sz="3200" dirty="0">
                <a:latin typeface="+mj-lt"/>
              </a:rPr>
              <a:t>Extend to videos</a:t>
            </a:r>
          </a:p>
        </p:txBody>
      </p:sp>
    </p:spTree>
    <p:extLst>
      <p:ext uri="{BB962C8B-B14F-4D97-AF65-F5344CB8AC3E}">
        <p14:creationId xmlns:p14="http://schemas.microsoft.com/office/powerpoint/2010/main" val="27181544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50B5D-3F49-9A4A-9883-D4B08F709C03}"/>
              </a:ext>
            </a:extLst>
          </p:cNvPr>
          <p:cNvSpPr>
            <a:spLocks noGrp="1"/>
          </p:cNvSpPr>
          <p:nvPr>
            <p:ph type="title"/>
          </p:nvPr>
        </p:nvSpPr>
        <p:spPr>
          <a:xfrm>
            <a:off x="2093383" y="423332"/>
            <a:ext cx="8005233" cy="1325563"/>
          </a:xfrm>
        </p:spPr>
        <p:txBody>
          <a:bodyPr>
            <a:normAutofit/>
          </a:bodyPr>
          <a:lstStyle/>
          <a:p>
            <a:pPr algn="ctr"/>
            <a:r>
              <a:rPr lang="en-US" altLang="zh-CN" sz="6000" dirty="0"/>
              <a:t>Thank</a:t>
            </a:r>
            <a:r>
              <a:rPr lang="zh-CN" altLang="en-US" sz="6000" dirty="0"/>
              <a:t> </a:t>
            </a:r>
            <a:r>
              <a:rPr lang="en-US" altLang="zh-CN" sz="6000" dirty="0"/>
              <a:t>You!</a:t>
            </a:r>
            <a:endParaRPr lang="en-US" sz="6000" dirty="0"/>
          </a:p>
        </p:txBody>
      </p:sp>
      <p:sp>
        <p:nvSpPr>
          <p:cNvPr id="4" name="TextBox 3">
            <a:extLst>
              <a:ext uri="{FF2B5EF4-FFF2-40B4-BE49-F238E27FC236}">
                <a16:creationId xmlns:a16="http://schemas.microsoft.com/office/drawing/2014/main" id="{2E0159ED-1305-B941-9A63-43A09B5392C3}"/>
              </a:ext>
            </a:extLst>
          </p:cNvPr>
          <p:cNvSpPr txBox="1"/>
          <p:nvPr/>
        </p:nvSpPr>
        <p:spPr>
          <a:xfrm>
            <a:off x="1950274" y="1943689"/>
            <a:ext cx="10241726" cy="2970621"/>
          </a:xfrm>
          <a:prstGeom prst="rect">
            <a:avLst/>
          </a:prstGeom>
          <a:noFill/>
        </p:spPr>
        <p:txBody>
          <a:bodyPr wrap="square" rtlCol="0">
            <a:spAutoFit/>
          </a:bodyPr>
          <a:lstStyle/>
          <a:p>
            <a:pPr>
              <a:lnSpc>
                <a:spcPct val="150000"/>
              </a:lnSpc>
            </a:pPr>
            <a:r>
              <a:rPr lang="en-US" altLang="zh-CN" sz="3200" b="1" dirty="0"/>
              <a:t>Contact</a:t>
            </a:r>
            <a:r>
              <a:rPr lang="zh-CN" altLang="en-US" sz="3200" b="1" dirty="0"/>
              <a:t> </a:t>
            </a:r>
            <a:r>
              <a:rPr lang="en-US" altLang="zh-CN" sz="3200" b="1" dirty="0"/>
              <a:t>Information</a:t>
            </a:r>
            <a:endParaRPr lang="en-US" sz="3200" b="1" dirty="0"/>
          </a:p>
          <a:p>
            <a:pPr marL="742950" lvl="1" indent="-285750">
              <a:lnSpc>
                <a:spcPct val="150000"/>
              </a:lnSpc>
              <a:buFont typeface="Arial" panose="020B0604020202020204" pitchFamily="34" charset="0"/>
              <a:buChar char="•"/>
            </a:pPr>
            <a:r>
              <a:rPr lang="en-US" altLang="zh-CN" sz="3200" dirty="0" err="1">
                <a:latin typeface="+mj-lt"/>
              </a:rPr>
              <a:t>Yili</a:t>
            </a:r>
            <a:r>
              <a:rPr lang="zh-CN" altLang="en-US" sz="3200" dirty="0">
                <a:latin typeface="+mj-lt"/>
              </a:rPr>
              <a:t> </a:t>
            </a:r>
            <a:r>
              <a:rPr lang="en-US" altLang="zh-CN" sz="3200" dirty="0">
                <a:latin typeface="+mj-lt"/>
              </a:rPr>
              <a:t>Wang:</a:t>
            </a:r>
            <a:r>
              <a:rPr lang="zh-CN" altLang="en-US" sz="3200" dirty="0">
                <a:latin typeface="+mj-lt"/>
              </a:rPr>
              <a:t> </a:t>
            </a:r>
            <a:r>
              <a:rPr lang="en-US" altLang="zh-CN" sz="3200" dirty="0">
                <a:latin typeface="+mj-lt"/>
                <a:hlinkClick r:id="rId3"/>
              </a:rPr>
              <a:t>wangyili16@mails.tsinghua.edu.cn</a:t>
            </a:r>
            <a:endParaRPr lang="en-US" altLang="zh-CN" sz="3200" dirty="0">
              <a:latin typeface="+mj-lt"/>
            </a:endParaRPr>
          </a:p>
          <a:p>
            <a:pPr marL="742950" lvl="1" indent="-285750">
              <a:lnSpc>
                <a:spcPct val="150000"/>
              </a:lnSpc>
              <a:buFont typeface="Arial" panose="020B0604020202020204" pitchFamily="34" charset="0"/>
              <a:buChar char="•"/>
            </a:pPr>
            <a:r>
              <a:rPr lang="en-US" altLang="zh-CN" sz="3200" dirty="0" err="1">
                <a:latin typeface="+mj-lt"/>
              </a:rPr>
              <a:t>Yifan</a:t>
            </a:r>
            <a:r>
              <a:rPr lang="zh-CN" altLang="en-US" sz="3200" dirty="0">
                <a:latin typeface="+mj-lt"/>
              </a:rPr>
              <a:t> </a:t>
            </a:r>
            <a:r>
              <a:rPr lang="en-US" altLang="zh-CN" sz="3200" dirty="0">
                <a:latin typeface="+mj-lt"/>
              </a:rPr>
              <a:t>Liu:</a:t>
            </a:r>
            <a:r>
              <a:rPr lang="zh-CN" altLang="en-US" sz="3200" dirty="0">
                <a:latin typeface="+mj-lt"/>
              </a:rPr>
              <a:t>  </a:t>
            </a:r>
            <a:r>
              <a:rPr lang="en-US" altLang="zh-CN" sz="3200" dirty="0">
                <a:latin typeface="+mj-lt"/>
                <a:hlinkClick r:id="rId4"/>
              </a:rPr>
              <a:t>yf-liu17@mails.tsinghua.edu.cn</a:t>
            </a:r>
            <a:endParaRPr lang="en-US" altLang="zh-CN" sz="3200" dirty="0">
              <a:latin typeface="+mj-lt"/>
            </a:endParaRPr>
          </a:p>
          <a:p>
            <a:pPr marL="742950" lvl="1" indent="-285750">
              <a:lnSpc>
                <a:spcPct val="150000"/>
              </a:lnSpc>
              <a:buFont typeface="Arial" panose="020B0604020202020204" pitchFamily="34" charset="0"/>
              <a:buChar char="•"/>
            </a:pPr>
            <a:r>
              <a:rPr lang="en-US" altLang="zh-CN" sz="3200" dirty="0" err="1">
                <a:latin typeface="+mj-lt"/>
              </a:rPr>
              <a:t>Kun</a:t>
            </a:r>
            <a:r>
              <a:rPr lang="zh-CN" altLang="en-US" sz="3200" dirty="0">
                <a:latin typeface="+mj-lt"/>
              </a:rPr>
              <a:t> </a:t>
            </a:r>
            <a:r>
              <a:rPr lang="en-US" altLang="zh-CN" sz="3200" dirty="0">
                <a:latin typeface="+mj-lt"/>
              </a:rPr>
              <a:t>Xu:</a:t>
            </a:r>
            <a:r>
              <a:rPr lang="zh-CN" altLang="en-US" sz="3200" dirty="0">
                <a:latin typeface="+mj-lt"/>
              </a:rPr>
              <a:t>    </a:t>
            </a:r>
            <a:r>
              <a:rPr lang="en-US" altLang="zh-CN" sz="3200" dirty="0">
                <a:latin typeface="+mj-lt"/>
                <a:hlinkClick r:id="rId5"/>
              </a:rPr>
              <a:t>xukun@tsinghua.edu.cn</a:t>
            </a:r>
            <a:endParaRPr lang="en-US" altLang="zh-CN" sz="3200" dirty="0">
              <a:latin typeface="+mj-lt"/>
            </a:endParaRPr>
          </a:p>
        </p:txBody>
      </p:sp>
    </p:spTree>
    <p:extLst>
      <p:ext uri="{BB962C8B-B14F-4D97-AF65-F5344CB8AC3E}">
        <p14:creationId xmlns:p14="http://schemas.microsoft.com/office/powerpoint/2010/main" val="22327928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E9AEB4-1E84-8441-B8FF-2458B6AA6D23}"/>
              </a:ext>
            </a:extLst>
          </p:cNvPr>
          <p:cNvPicPr>
            <a:picLocks noChangeAspect="1"/>
          </p:cNvPicPr>
          <p:nvPr/>
        </p:nvPicPr>
        <p:blipFill>
          <a:blip r:embed="rId3"/>
          <a:stretch>
            <a:fillRect/>
          </a:stretch>
        </p:blipFill>
        <p:spPr>
          <a:xfrm>
            <a:off x="1195128" y="2511311"/>
            <a:ext cx="3114386" cy="1983624"/>
          </a:xfrm>
          <a:prstGeom prst="rect">
            <a:avLst/>
          </a:prstGeom>
        </p:spPr>
      </p:pic>
      <p:pic>
        <p:nvPicPr>
          <p:cNvPr id="11" name="Picture 10">
            <a:extLst>
              <a:ext uri="{FF2B5EF4-FFF2-40B4-BE49-F238E27FC236}">
                <a16:creationId xmlns:a16="http://schemas.microsoft.com/office/drawing/2014/main" id="{5F6A4B4D-B0D7-FC43-A0F3-C646A69E4AED}"/>
              </a:ext>
            </a:extLst>
          </p:cNvPr>
          <p:cNvPicPr>
            <a:picLocks noChangeAspect="1"/>
          </p:cNvPicPr>
          <p:nvPr/>
        </p:nvPicPr>
        <p:blipFill>
          <a:blip r:embed="rId4"/>
          <a:stretch>
            <a:fillRect/>
          </a:stretch>
        </p:blipFill>
        <p:spPr>
          <a:xfrm rot="16200000">
            <a:off x="5058924" y="3303985"/>
            <a:ext cx="2463077" cy="492616"/>
          </a:xfrm>
          <a:prstGeom prst="rect">
            <a:avLst/>
          </a:prstGeom>
          <a:ln>
            <a:noFill/>
          </a:ln>
          <a:effectLst>
            <a:outerShdw blurRad="292100" dist="139700" dir="2700000" algn="tl" rotWithShape="0">
              <a:srgbClr val="333333">
                <a:alpha val="65000"/>
              </a:srgbClr>
            </a:outerShdw>
          </a:effectLst>
        </p:spPr>
      </p:pic>
      <p:sp>
        <p:nvSpPr>
          <p:cNvPr id="12" name="Multiply 11">
            <a:extLst>
              <a:ext uri="{FF2B5EF4-FFF2-40B4-BE49-F238E27FC236}">
                <a16:creationId xmlns:a16="http://schemas.microsoft.com/office/drawing/2014/main" id="{8AFF8524-90C6-304E-9F78-443725447814}"/>
              </a:ext>
            </a:extLst>
          </p:cNvPr>
          <p:cNvSpPr/>
          <p:nvPr/>
        </p:nvSpPr>
        <p:spPr>
          <a:xfrm>
            <a:off x="7600782" y="3271059"/>
            <a:ext cx="457200" cy="464127"/>
          </a:xfrm>
          <a:prstGeom prst="mathMultiply">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86287969-16AF-B544-8BD3-46D26703C08D}"/>
              </a:ext>
            </a:extLst>
          </p:cNvPr>
          <p:cNvPicPr>
            <a:picLocks noChangeAspect="1"/>
          </p:cNvPicPr>
          <p:nvPr/>
        </p:nvPicPr>
        <p:blipFill>
          <a:blip r:embed="rId5"/>
          <a:stretch>
            <a:fillRect/>
          </a:stretch>
        </p:blipFill>
        <p:spPr>
          <a:xfrm>
            <a:off x="8782610" y="2318755"/>
            <a:ext cx="1158976" cy="738178"/>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77245C2C-78BE-B146-BEB0-D23ABD16113B}"/>
              </a:ext>
            </a:extLst>
          </p:cNvPr>
          <p:cNvPicPr>
            <a:picLocks noChangeAspect="1"/>
          </p:cNvPicPr>
          <p:nvPr/>
        </p:nvPicPr>
        <p:blipFill>
          <a:blip r:embed="rId6"/>
          <a:stretch>
            <a:fillRect/>
          </a:stretch>
        </p:blipFill>
        <p:spPr>
          <a:xfrm>
            <a:off x="8782610" y="3200364"/>
            <a:ext cx="1158976" cy="738178"/>
          </a:xfrm>
          <a:prstGeom prst="rect">
            <a:avLst/>
          </a:prstGeom>
          <a:ln>
            <a:noFill/>
          </a:ln>
          <a:effectLst>
            <a:outerShdw blurRad="292100" dist="139700" dir="2700000" algn="tl" rotWithShape="0">
              <a:srgbClr val="333333">
                <a:alpha val="65000"/>
              </a:srgbClr>
            </a:outerShdw>
          </a:effectLst>
        </p:spPr>
      </p:pic>
      <p:pic>
        <p:nvPicPr>
          <p:cNvPr id="19" name="Picture 18">
            <a:extLst>
              <a:ext uri="{FF2B5EF4-FFF2-40B4-BE49-F238E27FC236}">
                <a16:creationId xmlns:a16="http://schemas.microsoft.com/office/drawing/2014/main" id="{FECC1065-5044-914B-8A65-AA7519D3919E}"/>
              </a:ext>
            </a:extLst>
          </p:cNvPr>
          <p:cNvPicPr>
            <a:picLocks noChangeAspect="1"/>
          </p:cNvPicPr>
          <p:nvPr/>
        </p:nvPicPr>
        <p:blipFill>
          <a:blip r:embed="rId7"/>
          <a:stretch>
            <a:fillRect/>
          </a:stretch>
        </p:blipFill>
        <p:spPr>
          <a:xfrm>
            <a:off x="8782610" y="4081973"/>
            <a:ext cx="1158976" cy="738178"/>
          </a:xfrm>
          <a:prstGeom prst="rect">
            <a:avLst/>
          </a:prstGeom>
          <a:ln>
            <a:noFill/>
          </a:ln>
          <a:effectLst>
            <a:outerShdw blurRad="292100" dist="139700" dir="2700000" algn="tl" rotWithShape="0">
              <a:srgbClr val="333333">
                <a:alpha val="65000"/>
              </a:srgbClr>
            </a:outerShdw>
          </a:effectLst>
        </p:spPr>
      </p:pic>
      <p:pic>
        <p:nvPicPr>
          <p:cNvPr id="23" name="Picture 22">
            <a:extLst>
              <a:ext uri="{FF2B5EF4-FFF2-40B4-BE49-F238E27FC236}">
                <a16:creationId xmlns:a16="http://schemas.microsoft.com/office/drawing/2014/main" id="{2632F6D4-FDBA-6D4F-B0D6-7CBD501173F1}"/>
              </a:ext>
            </a:extLst>
          </p:cNvPr>
          <p:cNvPicPr>
            <a:picLocks noChangeAspect="1"/>
          </p:cNvPicPr>
          <p:nvPr/>
        </p:nvPicPr>
        <p:blipFill>
          <a:blip r:embed="rId8"/>
          <a:stretch>
            <a:fillRect/>
          </a:stretch>
        </p:blipFill>
        <p:spPr>
          <a:xfrm>
            <a:off x="10073756" y="2636576"/>
            <a:ext cx="1158976" cy="738178"/>
          </a:xfrm>
          <a:prstGeom prst="rect">
            <a:avLst/>
          </a:prstGeom>
          <a:ln>
            <a:noFill/>
          </a:ln>
          <a:effectLst>
            <a:outerShdw blurRad="292100" dist="139700" dir="2700000" algn="tl" rotWithShape="0">
              <a:srgbClr val="333333">
                <a:alpha val="65000"/>
              </a:srgbClr>
            </a:outerShdw>
          </a:effectLst>
        </p:spPr>
      </p:pic>
      <p:pic>
        <p:nvPicPr>
          <p:cNvPr id="27" name="Picture 26">
            <a:extLst>
              <a:ext uri="{FF2B5EF4-FFF2-40B4-BE49-F238E27FC236}">
                <a16:creationId xmlns:a16="http://schemas.microsoft.com/office/drawing/2014/main" id="{D3D18308-EC3C-9343-B0A7-06673253C48D}"/>
              </a:ext>
            </a:extLst>
          </p:cNvPr>
          <p:cNvPicPr>
            <a:picLocks noChangeAspect="1"/>
          </p:cNvPicPr>
          <p:nvPr/>
        </p:nvPicPr>
        <p:blipFill>
          <a:blip r:embed="rId9"/>
          <a:stretch>
            <a:fillRect/>
          </a:stretch>
        </p:blipFill>
        <p:spPr>
          <a:xfrm>
            <a:off x="10073756" y="3569453"/>
            <a:ext cx="1158976" cy="738178"/>
          </a:xfrm>
          <a:prstGeom prst="rect">
            <a:avLst/>
          </a:prstGeom>
          <a:ln>
            <a:noFill/>
          </a:ln>
          <a:effectLst>
            <a:outerShdw blurRad="292100" dist="139700" dir="2700000" algn="tl" rotWithShape="0">
              <a:srgbClr val="333333">
                <a:alpha val="65000"/>
              </a:srgbClr>
            </a:outerShdw>
          </a:effectLst>
        </p:spPr>
      </p:pic>
      <p:cxnSp>
        <p:nvCxnSpPr>
          <p:cNvPr id="49" name="Straight Arrow Connector 48">
            <a:extLst>
              <a:ext uri="{FF2B5EF4-FFF2-40B4-BE49-F238E27FC236}">
                <a16:creationId xmlns:a16="http://schemas.microsoft.com/office/drawing/2014/main" id="{390B72F0-F0C4-A34E-B43D-77D71EDE9401}"/>
              </a:ext>
            </a:extLst>
          </p:cNvPr>
          <p:cNvCxnSpPr>
            <a:cxnSpLocks/>
          </p:cNvCxnSpPr>
          <p:nvPr/>
        </p:nvCxnSpPr>
        <p:spPr>
          <a:xfrm>
            <a:off x="4576971" y="3429000"/>
            <a:ext cx="81798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1" name="Picture 50">
            <a:extLst>
              <a:ext uri="{FF2B5EF4-FFF2-40B4-BE49-F238E27FC236}">
                <a16:creationId xmlns:a16="http://schemas.microsoft.com/office/drawing/2014/main" id="{CE32C761-2615-7343-8630-BE10ABEC2D0B}"/>
              </a:ext>
            </a:extLst>
          </p:cNvPr>
          <p:cNvPicPr>
            <a:picLocks noChangeAspect="1"/>
          </p:cNvPicPr>
          <p:nvPr/>
        </p:nvPicPr>
        <p:blipFill>
          <a:blip r:embed="rId10"/>
          <a:stretch>
            <a:fillRect/>
          </a:stretch>
        </p:blipFill>
        <p:spPr>
          <a:xfrm>
            <a:off x="4624478" y="5343369"/>
            <a:ext cx="2943044" cy="1208751"/>
          </a:xfrm>
          <a:prstGeom prst="rect">
            <a:avLst/>
          </a:prstGeom>
        </p:spPr>
      </p:pic>
      <p:sp>
        <p:nvSpPr>
          <p:cNvPr id="3" name="Frame 2">
            <a:extLst>
              <a:ext uri="{FF2B5EF4-FFF2-40B4-BE49-F238E27FC236}">
                <a16:creationId xmlns:a16="http://schemas.microsoft.com/office/drawing/2014/main" id="{34F4823F-DC69-8E48-BA43-343626427133}"/>
              </a:ext>
            </a:extLst>
          </p:cNvPr>
          <p:cNvSpPr/>
          <p:nvPr/>
        </p:nvSpPr>
        <p:spPr>
          <a:xfrm>
            <a:off x="1177910" y="1831198"/>
            <a:ext cx="5618519" cy="3375854"/>
          </a:xfrm>
          <a:prstGeom prst="frame">
            <a:avLst>
              <a:gd name="adj1" fmla="val 2234"/>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itle 5">
            <a:extLst>
              <a:ext uri="{FF2B5EF4-FFF2-40B4-BE49-F238E27FC236}">
                <a16:creationId xmlns:a16="http://schemas.microsoft.com/office/drawing/2014/main" id="{70D27243-1577-F148-B3FA-BF0DDB4A2F06}"/>
              </a:ext>
            </a:extLst>
          </p:cNvPr>
          <p:cNvSpPr>
            <a:spLocks noGrp="1"/>
          </p:cNvSpPr>
          <p:nvPr>
            <p:ph type="title"/>
          </p:nvPr>
        </p:nvSpPr>
        <p:spPr>
          <a:xfrm>
            <a:off x="1671864" y="851147"/>
            <a:ext cx="5526741" cy="1325563"/>
          </a:xfrm>
        </p:spPr>
        <p:txBody>
          <a:bodyPr>
            <a:normAutofit/>
          </a:bodyPr>
          <a:lstStyle/>
          <a:p>
            <a:r>
              <a:rPr lang="en-US" sz="3600" dirty="0"/>
              <a:t>Colo</a:t>
            </a:r>
            <a:r>
              <a:rPr lang="en-US" altLang="zh-CN" sz="3600" dirty="0"/>
              <a:t>r</a:t>
            </a:r>
            <a:r>
              <a:rPr lang="zh-CN" altLang="en-US" sz="3600" dirty="0"/>
              <a:t> </a:t>
            </a:r>
            <a:r>
              <a:rPr lang="en-US" altLang="zh-CN" sz="3600" dirty="0"/>
              <a:t>Palette</a:t>
            </a:r>
            <a:r>
              <a:rPr lang="zh-CN" altLang="en-US" sz="3600" dirty="0"/>
              <a:t> </a:t>
            </a:r>
            <a:r>
              <a:rPr lang="en-US" altLang="zh-CN" sz="3600" dirty="0"/>
              <a:t>Extraction</a:t>
            </a:r>
            <a:endParaRPr lang="en-US" sz="3600" dirty="0"/>
          </a:p>
        </p:txBody>
      </p:sp>
      <p:sp>
        <p:nvSpPr>
          <p:cNvPr id="33" name="Title 5">
            <a:extLst>
              <a:ext uri="{FF2B5EF4-FFF2-40B4-BE49-F238E27FC236}">
                <a16:creationId xmlns:a16="http://schemas.microsoft.com/office/drawing/2014/main" id="{86285208-024A-DB42-B733-D2630F93157E}"/>
              </a:ext>
            </a:extLst>
          </p:cNvPr>
          <p:cNvSpPr txBox="1">
            <a:spLocks/>
          </p:cNvSpPr>
          <p:nvPr/>
        </p:nvSpPr>
        <p:spPr>
          <a:xfrm>
            <a:off x="6497041" y="849760"/>
            <a:ext cx="552674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Layer Decomposition</a:t>
            </a:r>
          </a:p>
        </p:txBody>
      </p:sp>
      <p:pic>
        <p:nvPicPr>
          <p:cNvPr id="10" name="Picture 9">
            <a:extLst>
              <a:ext uri="{FF2B5EF4-FFF2-40B4-BE49-F238E27FC236}">
                <a16:creationId xmlns:a16="http://schemas.microsoft.com/office/drawing/2014/main" id="{A66005F2-3366-4648-AD73-5DF6E7AA80FD}"/>
              </a:ext>
            </a:extLst>
          </p:cNvPr>
          <p:cNvPicPr>
            <a:picLocks noChangeAspect="1"/>
          </p:cNvPicPr>
          <p:nvPr/>
        </p:nvPicPr>
        <p:blipFill>
          <a:blip r:embed="rId11"/>
          <a:stretch>
            <a:fillRect/>
          </a:stretch>
        </p:blipFill>
        <p:spPr>
          <a:xfrm>
            <a:off x="5658368" y="5472753"/>
            <a:ext cx="642161" cy="534100"/>
          </a:xfrm>
          <a:prstGeom prst="rect">
            <a:avLst/>
          </a:prstGeom>
        </p:spPr>
      </p:pic>
      <p:pic>
        <p:nvPicPr>
          <p:cNvPr id="13" name="Picture 12">
            <a:extLst>
              <a:ext uri="{FF2B5EF4-FFF2-40B4-BE49-F238E27FC236}">
                <a16:creationId xmlns:a16="http://schemas.microsoft.com/office/drawing/2014/main" id="{09EF37CC-04CC-4149-AAEF-B67F4B28FE4A}"/>
              </a:ext>
            </a:extLst>
          </p:cNvPr>
          <p:cNvPicPr>
            <a:picLocks noChangeAspect="1"/>
          </p:cNvPicPr>
          <p:nvPr/>
        </p:nvPicPr>
        <p:blipFill>
          <a:blip r:embed="rId12"/>
          <a:stretch>
            <a:fillRect/>
          </a:stretch>
        </p:blipFill>
        <p:spPr>
          <a:xfrm>
            <a:off x="6331930" y="5604358"/>
            <a:ext cx="330222" cy="260701"/>
          </a:xfrm>
          <a:prstGeom prst="rect">
            <a:avLst/>
          </a:prstGeom>
        </p:spPr>
      </p:pic>
    </p:spTree>
    <p:extLst>
      <p:ext uri="{BB962C8B-B14F-4D97-AF65-F5344CB8AC3E}">
        <p14:creationId xmlns:p14="http://schemas.microsoft.com/office/powerpoint/2010/main" val="2772283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9"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dissolve">
                                      <p:cBhvr>
                                        <p:cTn id="9" dur="500"/>
                                        <p:tgtEl>
                                          <p:spTgt spid="13"/>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0" presetClass="path" presetSubtype="0" accel="50000" decel="50000" fill="hold" grpId="1" nodeType="clickEffect">
                                  <p:stCondLst>
                                    <p:cond delay="0"/>
                                  </p:stCondLst>
                                  <p:childTnLst>
                                    <p:animMotion origin="layout" path="M -3.125E-6 -4.44444E-6 L 0.38256 -4.44444E-6 " pathEditMode="relative" rAng="0" ptsTypes="AA">
                                      <p:cBhvr>
                                        <p:cTn id="15" dur="2000" fill="hold"/>
                                        <p:tgtEl>
                                          <p:spTgt spid="3"/>
                                        </p:tgtEl>
                                        <p:attrNameLst>
                                          <p:attrName>ppt_x</p:attrName>
                                          <p:attrName>ppt_y</p:attrName>
                                        </p:attrNameLst>
                                      </p:cBhvr>
                                      <p:rCtr x="19128" y="0"/>
                                    </p:animMotion>
                                  </p:childTnLst>
                                </p:cTn>
                              </p:par>
                              <p:par>
                                <p:cTn id="16" presetID="22" presetClass="exit" presetSubtype="4" fill="hold" grpId="1" nodeType="withEffect">
                                  <p:stCondLst>
                                    <p:cond delay="0"/>
                                  </p:stCondLst>
                                  <p:childTnLst>
                                    <p:animEffect transition="out" filter="wipe(down)">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childTnLst>
                          </p:cTn>
                        </p:par>
                        <p:par>
                          <p:cTn id="19" fill="hold">
                            <p:stCondLst>
                              <p:cond delay="2000"/>
                            </p:stCondLst>
                            <p:childTnLst>
                              <p:par>
                                <p:cTn id="20" presetID="1" presetClass="entr" presetSubtype="0" fill="hold" grpId="0" nodeType="afterEffect">
                                  <p:stCondLst>
                                    <p:cond delay="0"/>
                                  </p:stCondLst>
                                  <p:childTnLst>
                                    <p:set>
                                      <p:cBhvr>
                                        <p:cTn id="21" dur="1" fill="hold">
                                          <p:stCondLst>
                                            <p:cond delay="0"/>
                                          </p:stCondLst>
                                        </p:cTn>
                                        <p:tgtEl>
                                          <p:spTgt spid="33"/>
                                        </p:tgtEl>
                                        <p:attrNameLst>
                                          <p:attrName>style.visibility</p:attrName>
                                        </p:attrNameLst>
                                      </p:cBhvr>
                                      <p:to>
                                        <p:strVal val="visible"/>
                                      </p:to>
                                    </p:set>
                                  </p:childTnLst>
                                </p:cTn>
                              </p:par>
                            </p:childTnLst>
                          </p:cTn>
                        </p:par>
                        <p:par>
                          <p:cTn id="22" fill="hold">
                            <p:stCondLst>
                              <p:cond delay="2000"/>
                            </p:stCondLst>
                            <p:childTnLst>
                              <p:par>
                                <p:cTn id="23" presetID="9"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dissolve">
                                      <p:cBhvr>
                                        <p:cTn id="25" dur="500"/>
                                        <p:tgtEl>
                                          <p:spTgt spid="10"/>
                                        </p:tgtEl>
                                      </p:cBhvr>
                                    </p:animEffect>
                                  </p:childTnLst>
                                </p:cTn>
                              </p:par>
                              <p:par>
                                <p:cTn id="26" presetID="9" presetClass="exit" presetSubtype="0" fill="hold" nodeType="withEffect">
                                  <p:stCondLst>
                                    <p:cond delay="0"/>
                                  </p:stCondLst>
                                  <p:childTnLst>
                                    <p:animEffect transition="out" filter="dissolv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p:bldP spid="6" grpId="1"/>
      <p:bldP spid="3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8BBC51F-BE10-1D49-B815-C99419693F5F}"/>
              </a:ext>
            </a:extLst>
          </p:cNvPr>
          <p:cNvPicPr>
            <a:picLocks noChangeAspect="1"/>
          </p:cNvPicPr>
          <p:nvPr/>
        </p:nvPicPr>
        <p:blipFill>
          <a:blip r:embed="rId3"/>
          <a:stretch>
            <a:fillRect/>
          </a:stretch>
        </p:blipFill>
        <p:spPr>
          <a:xfrm>
            <a:off x="4288953" y="3295642"/>
            <a:ext cx="7064847" cy="3182861"/>
          </a:xfrm>
          <a:prstGeom prst="rect">
            <a:avLst/>
          </a:prstGeom>
        </p:spPr>
      </p:pic>
      <p:pic>
        <p:nvPicPr>
          <p:cNvPr id="10" name="Picture 9">
            <a:extLst>
              <a:ext uri="{FF2B5EF4-FFF2-40B4-BE49-F238E27FC236}">
                <a16:creationId xmlns:a16="http://schemas.microsoft.com/office/drawing/2014/main" id="{6191FCB2-78E6-314E-93C7-F3C32B19AA2A}"/>
              </a:ext>
            </a:extLst>
          </p:cNvPr>
          <p:cNvPicPr>
            <a:picLocks noChangeAspect="1"/>
          </p:cNvPicPr>
          <p:nvPr/>
        </p:nvPicPr>
        <p:blipFill>
          <a:blip r:embed="rId4">
            <a:alphaModFix/>
          </a:blip>
          <a:stretch>
            <a:fillRect/>
          </a:stretch>
        </p:blipFill>
        <p:spPr>
          <a:xfrm>
            <a:off x="4482059" y="3277181"/>
            <a:ext cx="6505731" cy="3393442"/>
          </a:xfrm>
          <a:prstGeom prst="rect">
            <a:avLst/>
          </a:prstGeom>
        </p:spPr>
      </p:pic>
      <p:sp>
        <p:nvSpPr>
          <p:cNvPr id="2" name="Title 1">
            <a:extLst>
              <a:ext uri="{FF2B5EF4-FFF2-40B4-BE49-F238E27FC236}">
                <a16:creationId xmlns:a16="http://schemas.microsoft.com/office/drawing/2014/main" id="{ED950B5D-3F49-9A4A-9883-D4B08F709C03}"/>
              </a:ext>
            </a:extLst>
          </p:cNvPr>
          <p:cNvSpPr>
            <a:spLocks noGrp="1"/>
          </p:cNvSpPr>
          <p:nvPr>
            <p:ph type="title"/>
          </p:nvPr>
        </p:nvSpPr>
        <p:spPr>
          <a:xfrm>
            <a:off x="838200" y="0"/>
            <a:ext cx="10515600" cy="1325563"/>
          </a:xfrm>
        </p:spPr>
        <p:txBody>
          <a:bodyPr>
            <a:normAutofit/>
          </a:bodyPr>
          <a:lstStyle/>
          <a:p>
            <a:pPr algn="ctr"/>
            <a:r>
              <a:rPr lang="en-US" altLang="zh-CN" sz="4500" dirty="0"/>
              <a:t>Related Work:</a:t>
            </a:r>
            <a:r>
              <a:rPr lang="zh-CN" altLang="en-US" sz="4500" dirty="0"/>
              <a:t> </a:t>
            </a:r>
            <a:r>
              <a:rPr lang="en-US" altLang="zh-CN" sz="4500" dirty="0"/>
              <a:t>Color</a:t>
            </a:r>
            <a:r>
              <a:rPr lang="zh-CN" altLang="en-US" sz="4500" dirty="0"/>
              <a:t> </a:t>
            </a:r>
            <a:r>
              <a:rPr lang="en-US" altLang="zh-CN" sz="4500" dirty="0"/>
              <a:t>Palette</a:t>
            </a:r>
            <a:r>
              <a:rPr lang="zh-CN" altLang="en-US" sz="4500" dirty="0"/>
              <a:t> </a:t>
            </a:r>
            <a:r>
              <a:rPr lang="en-US" altLang="zh-CN" sz="4500" dirty="0"/>
              <a:t>Extraction</a:t>
            </a:r>
            <a:endParaRPr lang="en-US" sz="4500" dirty="0"/>
          </a:p>
        </p:txBody>
      </p:sp>
      <p:sp>
        <p:nvSpPr>
          <p:cNvPr id="4" name="TextBox 3">
            <a:extLst>
              <a:ext uri="{FF2B5EF4-FFF2-40B4-BE49-F238E27FC236}">
                <a16:creationId xmlns:a16="http://schemas.microsoft.com/office/drawing/2014/main" id="{88A2C071-256B-2044-B0DE-43F265F89A8A}"/>
              </a:ext>
            </a:extLst>
          </p:cNvPr>
          <p:cNvSpPr txBox="1"/>
          <p:nvPr/>
        </p:nvSpPr>
        <p:spPr>
          <a:xfrm>
            <a:off x="1498427" y="1141089"/>
            <a:ext cx="9131755" cy="1877437"/>
          </a:xfrm>
          <a:prstGeom prst="rect">
            <a:avLst/>
          </a:prstGeom>
          <a:noFill/>
        </p:spPr>
        <p:txBody>
          <a:bodyPr wrap="square" rtlCol="0">
            <a:spAutoFit/>
          </a:bodyPr>
          <a:lstStyle>
            <a:defPPr>
              <a:defRPr lang="en-US"/>
            </a:defPPr>
            <a:lvl1pPr marL="285750" indent="-285750">
              <a:buFont typeface="Arial" panose="020B0604020202020204" pitchFamily="34" charset="0"/>
              <a:buChar char="•"/>
              <a:defRPr sz="3600">
                <a:latin typeface="+mj-lt"/>
              </a:defRPr>
            </a:lvl1pPr>
            <a:lvl2pPr marL="742950" lvl="1" indent="-285750">
              <a:buFont typeface="Arial" panose="020B0604020202020204" pitchFamily="34" charset="0"/>
              <a:buChar char="•"/>
              <a:defRPr sz="2400">
                <a:latin typeface="+mj-lt"/>
              </a:defRPr>
            </a:lvl2pPr>
          </a:lstStyle>
          <a:p>
            <a:pPr marL="0" indent="0">
              <a:buNone/>
            </a:pPr>
            <a:endParaRPr lang="en-US" sz="3200" dirty="0"/>
          </a:p>
          <a:p>
            <a:pPr marL="0" indent="0">
              <a:buNone/>
            </a:pPr>
            <a:endParaRPr lang="en-US" sz="3200" dirty="0"/>
          </a:p>
          <a:p>
            <a:r>
              <a:rPr lang="en-US" sz="3200" dirty="0"/>
              <a:t>Geometric (Convex hull based)</a:t>
            </a:r>
          </a:p>
          <a:p>
            <a:pPr lvl="1"/>
            <a:r>
              <a:rPr lang="en-US" sz="2000" dirty="0"/>
              <a:t>Tan et al. 2017; Tan et al 2018</a:t>
            </a:r>
          </a:p>
        </p:txBody>
      </p:sp>
      <p:sp>
        <p:nvSpPr>
          <p:cNvPr id="5" name="TextBox 4">
            <a:extLst>
              <a:ext uri="{FF2B5EF4-FFF2-40B4-BE49-F238E27FC236}">
                <a16:creationId xmlns:a16="http://schemas.microsoft.com/office/drawing/2014/main" id="{39926D7F-FD66-8D49-8831-AF59C2BAECC8}"/>
              </a:ext>
            </a:extLst>
          </p:cNvPr>
          <p:cNvSpPr txBox="1"/>
          <p:nvPr/>
        </p:nvSpPr>
        <p:spPr>
          <a:xfrm>
            <a:off x="1498426" y="1263624"/>
            <a:ext cx="9131755" cy="892552"/>
          </a:xfrm>
          <a:prstGeom prst="rect">
            <a:avLst/>
          </a:prstGeom>
          <a:noFill/>
        </p:spPr>
        <p:txBody>
          <a:bodyPr wrap="square" rtlCol="0">
            <a:spAutoFit/>
          </a:bodyPr>
          <a:lstStyle>
            <a:defPPr>
              <a:defRPr lang="en-US"/>
            </a:defPPr>
            <a:lvl1pPr marL="285750" indent="-285750">
              <a:buFont typeface="Arial" panose="020B0604020202020204" pitchFamily="34" charset="0"/>
              <a:buChar char="•"/>
              <a:defRPr sz="3600">
                <a:latin typeface="+mj-lt"/>
              </a:defRPr>
            </a:lvl1pPr>
            <a:lvl2pPr marL="742950" lvl="1" indent="-285750">
              <a:buFont typeface="Arial" panose="020B0604020202020204" pitchFamily="34" charset="0"/>
              <a:buChar char="•"/>
              <a:defRPr sz="2400">
                <a:latin typeface="+mj-lt"/>
              </a:defRPr>
            </a:lvl2pPr>
          </a:lstStyle>
          <a:p>
            <a:r>
              <a:rPr lang="en-US" sz="3200" dirty="0"/>
              <a:t>K-means clustering</a:t>
            </a:r>
          </a:p>
          <a:p>
            <a:pPr lvl="1"/>
            <a:r>
              <a:rPr lang="en-US" sz="2000" dirty="0"/>
              <a:t>Chang et al. 2015; Nguyen et al. 2017;  Zheng et al. 2017</a:t>
            </a:r>
          </a:p>
        </p:txBody>
      </p:sp>
      <p:pic>
        <p:nvPicPr>
          <p:cNvPr id="1122" name="Picture 98">
            <a:extLst>
              <a:ext uri="{FF2B5EF4-FFF2-40B4-BE49-F238E27FC236}">
                <a16:creationId xmlns:a16="http://schemas.microsoft.com/office/drawing/2014/main" id="{F956841F-9253-684D-9F4E-247E468443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7087" y="4367985"/>
            <a:ext cx="1467169" cy="146716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D9605BFF-A685-9545-B2E4-625AA12D7890}"/>
              </a:ext>
            </a:extLst>
          </p:cNvPr>
          <p:cNvSpPr/>
          <p:nvPr/>
        </p:nvSpPr>
        <p:spPr>
          <a:xfrm>
            <a:off x="2335754" y="5924816"/>
            <a:ext cx="809837" cy="400110"/>
          </a:xfrm>
          <a:prstGeom prst="rect">
            <a:avLst/>
          </a:prstGeom>
        </p:spPr>
        <p:txBody>
          <a:bodyPr wrap="none">
            <a:spAutoFit/>
          </a:bodyPr>
          <a:lstStyle/>
          <a:p>
            <a:r>
              <a:rPr lang="en-US" sz="2000" dirty="0">
                <a:solidFill>
                  <a:srgbClr val="000000"/>
                </a:solidFill>
                <a:latin typeface="Times New Roman" panose="02020603050405020304" pitchFamily="18" charset="0"/>
              </a:rPr>
              <a:t>image</a:t>
            </a:r>
          </a:p>
        </p:txBody>
      </p:sp>
      <p:pic>
        <p:nvPicPr>
          <p:cNvPr id="11" name="Picture 10">
            <a:extLst>
              <a:ext uri="{FF2B5EF4-FFF2-40B4-BE49-F238E27FC236}">
                <a16:creationId xmlns:a16="http://schemas.microsoft.com/office/drawing/2014/main" id="{79466A8C-9623-0546-ADD6-0716EB8E6338}"/>
              </a:ext>
            </a:extLst>
          </p:cNvPr>
          <p:cNvPicPr>
            <a:picLocks noChangeAspect="1"/>
          </p:cNvPicPr>
          <p:nvPr/>
        </p:nvPicPr>
        <p:blipFill>
          <a:blip r:embed="rId6">
            <a:alphaModFix/>
          </a:blip>
          <a:stretch>
            <a:fillRect/>
          </a:stretch>
        </p:blipFill>
        <p:spPr>
          <a:xfrm>
            <a:off x="4520174" y="3080314"/>
            <a:ext cx="6429500" cy="3488954"/>
          </a:xfrm>
          <a:prstGeom prst="rect">
            <a:avLst/>
          </a:prstGeom>
        </p:spPr>
      </p:pic>
      <p:pic>
        <p:nvPicPr>
          <p:cNvPr id="12" name="Picture 11">
            <a:extLst>
              <a:ext uri="{FF2B5EF4-FFF2-40B4-BE49-F238E27FC236}">
                <a16:creationId xmlns:a16="http://schemas.microsoft.com/office/drawing/2014/main" id="{A8514BB7-3A1A-A447-A444-04D10A4FFBCE}"/>
              </a:ext>
            </a:extLst>
          </p:cNvPr>
          <p:cNvPicPr>
            <a:picLocks noChangeAspect="1"/>
          </p:cNvPicPr>
          <p:nvPr/>
        </p:nvPicPr>
        <p:blipFill>
          <a:blip r:embed="rId7">
            <a:alphaModFix/>
          </a:blip>
          <a:stretch>
            <a:fillRect/>
          </a:stretch>
        </p:blipFill>
        <p:spPr>
          <a:xfrm>
            <a:off x="4288953" y="2978959"/>
            <a:ext cx="7365772" cy="3518327"/>
          </a:xfrm>
          <a:prstGeom prst="rect">
            <a:avLst/>
          </a:prstGeom>
        </p:spPr>
      </p:pic>
    </p:spTree>
    <p:extLst>
      <p:ext uri="{BB962C8B-B14F-4D97-AF65-F5344CB8AC3E}">
        <p14:creationId xmlns:p14="http://schemas.microsoft.com/office/powerpoint/2010/main" val="3957358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Effect transition="in" filter="dissolve">
                                      <p:cBhvr>
                                        <p:cTn id="26" dur="500"/>
                                        <p:tgtEl>
                                          <p:spTgt spid="4">
                                            <p:txEl>
                                              <p:pRg st="2" end="2"/>
                                            </p:txEl>
                                          </p:spTgt>
                                        </p:tgtEl>
                                      </p:cBhvr>
                                    </p:animEffect>
                                  </p:childTnLst>
                                </p:cTn>
                              </p:par>
                              <p:par>
                                <p:cTn id="27" presetID="9" presetClass="entr" presetSubtype="0" fill="hold" nodeType="with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Effect transition="in" filter="dissolve">
                                      <p:cBhvr>
                                        <p:cTn id="29" dur="500"/>
                                        <p:tgtEl>
                                          <p:spTgt spid="4">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50B5D-3F49-9A4A-9883-D4B08F709C03}"/>
              </a:ext>
            </a:extLst>
          </p:cNvPr>
          <p:cNvSpPr>
            <a:spLocks noGrp="1"/>
          </p:cNvSpPr>
          <p:nvPr>
            <p:ph type="title"/>
          </p:nvPr>
        </p:nvSpPr>
        <p:spPr>
          <a:xfrm>
            <a:off x="-419100" y="0"/>
            <a:ext cx="13030200" cy="1325563"/>
          </a:xfrm>
        </p:spPr>
        <p:txBody>
          <a:bodyPr>
            <a:normAutofit/>
          </a:bodyPr>
          <a:lstStyle/>
          <a:p>
            <a:pPr algn="ctr"/>
            <a:r>
              <a:rPr lang="en-US" altLang="zh-CN" sz="4500" dirty="0"/>
              <a:t>Related Work :</a:t>
            </a:r>
            <a:r>
              <a:rPr lang="zh-CN" altLang="en-US" sz="4500" dirty="0"/>
              <a:t> </a:t>
            </a:r>
            <a:r>
              <a:rPr lang="en-US" altLang="zh-CN" dirty="0"/>
              <a:t>Layer</a:t>
            </a:r>
            <a:r>
              <a:rPr lang="zh-CN" altLang="en-US" dirty="0"/>
              <a:t> </a:t>
            </a:r>
            <a:r>
              <a:rPr lang="en-US" altLang="zh-CN" dirty="0"/>
              <a:t>Decomposition</a:t>
            </a:r>
            <a:endParaRPr lang="en-US" sz="4500" dirty="0"/>
          </a:p>
        </p:txBody>
      </p:sp>
      <p:sp>
        <p:nvSpPr>
          <p:cNvPr id="4" name="TextBox 3">
            <a:extLst>
              <a:ext uri="{FF2B5EF4-FFF2-40B4-BE49-F238E27FC236}">
                <a16:creationId xmlns:a16="http://schemas.microsoft.com/office/drawing/2014/main" id="{316699E6-8BAA-3642-BECE-D9CDD00C598E}"/>
              </a:ext>
            </a:extLst>
          </p:cNvPr>
          <p:cNvSpPr txBox="1"/>
          <p:nvPr/>
        </p:nvSpPr>
        <p:spPr>
          <a:xfrm>
            <a:off x="1386281" y="1325563"/>
            <a:ext cx="10805719" cy="1015663"/>
          </a:xfrm>
          <a:prstGeom prst="rect">
            <a:avLst/>
          </a:prstGeom>
          <a:noFill/>
        </p:spPr>
        <p:txBody>
          <a:bodyPr wrap="square" rtlCol="0">
            <a:spAutoFit/>
          </a:bodyPr>
          <a:lstStyle>
            <a:defPPr>
              <a:defRPr lang="en-US"/>
            </a:defPPr>
            <a:lvl1pPr marL="285750" indent="-285750">
              <a:buFont typeface="Arial" panose="020B0604020202020204" pitchFamily="34" charset="0"/>
              <a:buChar char="•"/>
              <a:defRPr sz="3600">
                <a:latin typeface="+mj-lt"/>
              </a:defRPr>
            </a:lvl1pPr>
            <a:lvl2pPr marL="742950" lvl="1" indent="-285750">
              <a:buFont typeface="Arial" panose="020B0604020202020204" pitchFamily="34" charset="0"/>
              <a:buChar char="•"/>
              <a:defRPr sz="2400">
                <a:latin typeface="+mj-lt"/>
              </a:defRPr>
            </a:lvl2pPr>
          </a:lstStyle>
          <a:p>
            <a:r>
              <a:rPr lang="en-US" dirty="0"/>
              <a:t>Optimization based method</a:t>
            </a:r>
          </a:p>
          <a:p>
            <a:pPr lvl="1"/>
            <a:r>
              <a:rPr lang="en-US" dirty="0"/>
              <a:t>Tan et al. 2017; Zhang et al. 2017; Lin et al. 2017;  Aksoy et al. 2017</a:t>
            </a:r>
          </a:p>
        </p:txBody>
      </p:sp>
      <p:pic>
        <p:nvPicPr>
          <p:cNvPr id="3" name="Picture 2">
            <a:extLst>
              <a:ext uri="{FF2B5EF4-FFF2-40B4-BE49-F238E27FC236}">
                <a16:creationId xmlns:a16="http://schemas.microsoft.com/office/drawing/2014/main" id="{1F6DD8B6-D5D1-D744-B57E-59814BD38132}"/>
              </a:ext>
            </a:extLst>
          </p:cNvPr>
          <p:cNvPicPr>
            <a:picLocks noChangeAspect="1"/>
          </p:cNvPicPr>
          <p:nvPr/>
        </p:nvPicPr>
        <p:blipFill>
          <a:blip r:embed="rId3"/>
          <a:stretch>
            <a:fillRect/>
          </a:stretch>
        </p:blipFill>
        <p:spPr>
          <a:xfrm>
            <a:off x="1611659" y="2501348"/>
            <a:ext cx="8968681" cy="2604651"/>
          </a:xfrm>
          <a:prstGeom prst="rect">
            <a:avLst/>
          </a:prstGeom>
        </p:spPr>
      </p:pic>
      <p:sp>
        <p:nvSpPr>
          <p:cNvPr id="5" name="TextBox 4">
            <a:extLst>
              <a:ext uri="{FF2B5EF4-FFF2-40B4-BE49-F238E27FC236}">
                <a16:creationId xmlns:a16="http://schemas.microsoft.com/office/drawing/2014/main" id="{83A7FBA3-BF96-6D4F-BB15-1CEA2AC3770B}"/>
              </a:ext>
            </a:extLst>
          </p:cNvPr>
          <p:cNvSpPr txBox="1"/>
          <p:nvPr/>
        </p:nvSpPr>
        <p:spPr>
          <a:xfrm>
            <a:off x="1386280" y="4977662"/>
            <a:ext cx="10805719" cy="1384995"/>
          </a:xfrm>
          <a:prstGeom prst="rect">
            <a:avLst/>
          </a:prstGeom>
          <a:noFill/>
        </p:spPr>
        <p:txBody>
          <a:bodyPr wrap="square" rtlCol="0">
            <a:spAutoFit/>
          </a:bodyPr>
          <a:lstStyle>
            <a:defPPr>
              <a:defRPr lang="en-US"/>
            </a:defPPr>
            <a:lvl1pPr marL="285750" indent="-285750">
              <a:buFont typeface="Arial" panose="020B0604020202020204" pitchFamily="34" charset="0"/>
              <a:buChar char="•"/>
              <a:defRPr sz="3600">
                <a:latin typeface="+mj-lt"/>
              </a:defRPr>
            </a:lvl1pPr>
            <a:lvl2pPr marL="742950" lvl="1" indent="-285750">
              <a:buFont typeface="Arial" panose="020B0604020202020204" pitchFamily="34" charset="0"/>
              <a:buChar char="•"/>
              <a:defRPr sz="2400">
                <a:latin typeface="+mj-lt"/>
              </a:defRPr>
            </a:lvl2pPr>
          </a:lstStyle>
          <a:p>
            <a:pPr lvl="1"/>
            <a:endParaRPr lang="en-US" dirty="0"/>
          </a:p>
          <a:p>
            <a:r>
              <a:rPr lang="en-US" dirty="0"/>
              <a:t>Interpolation model </a:t>
            </a:r>
            <a:r>
              <a:rPr lang="en-US" sz="2400" dirty="0"/>
              <a:t>(based on geometric </a:t>
            </a:r>
            <a:r>
              <a:rPr lang="en-US" altLang="zh-CN" sz="2400" dirty="0"/>
              <a:t>method</a:t>
            </a:r>
            <a:r>
              <a:rPr lang="en-US" sz="2400" dirty="0"/>
              <a:t> for palette extraction)</a:t>
            </a:r>
          </a:p>
          <a:p>
            <a:pPr lvl="1"/>
            <a:r>
              <a:rPr lang="en-US" dirty="0"/>
              <a:t>Tan et al. 2017; Tan et al 2018</a:t>
            </a:r>
          </a:p>
        </p:txBody>
      </p:sp>
    </p:spTree>
    <p:extLst>
      <p:ext uri="{BB962C8B-B14F-4D97-AF65-F5344CB8AC3E}">
        <p14:creationId xmlns:p14="http://schemas.microsoft.com/office/powerpoint/2010/main" val="645773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57E24C0-57D6-3D4E-AE07-8D91DDB770C0}"/>
              </a:ext>
            </a:extLst>
          </p:cNvPr>
          <p:cNvSpPr txBox="1"/>
          <p:nvPr/>
        </p:nvSpPr>
        <p:spPr>
          <a:xfrm>
            <a:off x="5322486" y="3350426"/>
            <a:ext cx="1547027" cy="1200329"/>
          </a:xfrm>
          <a:prstGeom prst="rect">
            <a:avLst/>
          </a:prstGeom>
          <a:noFill/>
        </p:spPr>
        <p:txBody>
          <a:bodyPr wrap="none" rtlCol="0">
            <a:spAutoFit/>
          </a:bodyPr>
          <a:lstStyle/>
          <a:p>
            <a:r>
              <a:rPr lang="en-US" dirty="0"/>
              <a:t>   Iteratively </a:t>
            </a:r>
          </a:p>
          <a:p>
            <a:endParaRPr lang="en-US" dirty="0"/>
          </a:p>
          <a:p>
            <a:r>
              <a:rPr lang="en-US" dirty="0"/>
              <a:t>collapse edges</a:t>
            </a:r>
          </a:p>
          <a:p>
            <a:endParaRPr lang="en-US" dirty="0"/>
          </a:p>
        </p:txBody>
      </p:sp>
      <p:sp>
        <p:nvSpPr>
          <p:cNvPr id="2" name="Title 1">
            <a:extLst>
              <a:ext uri="{FF2B5EF4-FFF2-40B4-BE49-F238E27FC236}">
                <a16:creationId xmlns:a16="http://schemas.microsoft.com/office/drawing/2014/main" id="{ED950B5D-3F49-9A4A-9883-D4B08F709C03}"/>
              </a:ext>
            </a:extLst>
          </p:cNvPr>
          <p:cNvSpPr>
            <a:spLocks noGrp="1"/>
          </p:cNvSpPr>
          <p:nvPr>
            <p:ph type="title"/>
          </p:nvPr>
        </p:nvSpPr>
        <p:spPr>
          <a:xfrm>
            <a:off x="-419100" y="0"/>
            <a:ext cx="13030200" cy="1325563"/>
          </a:xfrm>
        </p:spPr>
        <p:txBody>
          <a:bodyPr>
            <a:normAutofit/>
          </a:bodyPr>
          <a:lstStyle/>
          <a:p>
            <a:pPr algn="ctr"/>
            <a:r>
              <a:rPr lang="en-US" altLang="zh-CN" sz="4500" dirty="0"/>
              <a:t>State-of-the-art: Convex hull based approaches</a:t>
            </a:r>
            <a:endParaRPr lang="en-US" sz="4500" dirty="0"/>
          </a:p>
        </p:txBody>
      </p:sp>
      <p:sp>
        <p:nvSpPr>
          <p:cNvPr id="4" name="TextBox 3">
            <a:extLst>
              <a:ext uri="{FF2B5EF4-FFF2-40B4-BE49-F238E27FC236}">
                <a16:creationId xmlns:a16="http://schemas.microsoft.com/office/drawing/2014/main" id="{316699E6-8BAA-3642-BECE-D9CDD00C598E}"/>
              </a:ext>
            </a:extLst>
          </p:cNvPr>
          <p:cNvSpPr txBox="1"/>
          <p:nvPr/>
        </p:nvSpPr>
        <p:spPr>
          <a:xfrm>
            <a:off x="1423878" y="1325563"/>
            <a:ext cx="10805719" cy="584775"/>
          </a:xfrm>
          <a:prstGeom prst="rect">
            <a:avLst/>
          </a:prstGeom>
          <a:noFill/>
        </p:spPr>
        <p:txBody>
          <a:bodyPr wrap="square" rtlCol="0">
            <a:spAutoFit/>
          </a:bodyPr>
          <a:lstStyle>
            <a:defPPr>
              <a:defRPr lang="en-US"/>
            </a:defPPr>
            <a:lvl1pPr marL="285750" indent="-285750">
              <a:buFont typeface="Arial" panose="020B0604020202020204" pitchFamily="34" charset="0"/>
              <a:buChar char="•"/>
              <a:defRPr sz="3600">
                <a:latin typeface="+mj-lt"/>
              </a:defRPr>
            </a:lvl1pPr>
            <a:lvl2pPr marL="742950" lvl="1" indent="-285750">
              <a:buFont typeface="Arial" panose="020B0604020202020204" pitchFamily="34" charset="0"/>
              <a:buChar char="•"/>
              <a:defRPr sz="2400">
                <a:latin typeface="+mj-lt"/>
              </a:defRPr>
            </a:lvl2pPr>
          </a:lstStyle>
          <a:p>
            <a:r>
              <a:rPr lang="en-US" altLang="zh-CN" sz="3200" b="1" dirty="0"/>
              <a:t>Palette</a:t>
            </a:r>
            <a:r>
              <a:rPr lang="zh-CN" altLang="en-US" sz="3200" b="1" dirty="0"/>
              <a:t> </a:t>
            </a:r>
            <a:r>
              <a:rPr lang="en-US" altLang="zh-CN" sz="3200" b="1" dirty="0"/>
              <a:t>Extraction</a:t>
            </a:r>
            <a:r>
              <a:rPr lang="zh-CN" altLang="en-US" sz="3200" b="1" dirty="0"/>
              <a:t> </a:t>
            </a:r>
            <a:r>
              <a:rPr lang="en-US" altLang="zh-CN" sz="3200" dirty="0"/>
              <a:t>(</a:t>
            </a:r>
            <a:r>
              <a:rPr lang="en-US" sz="3200" dirty="0"/>
              <a:t>Tan et al. 2017</a:t>
            </a:r>
            <a:r>
              <a:rPr lang="en-US" altLang="zh-CN" sz="3200" dirty="0"/>
              <a:t>)</a:t>
            </a:r>
            <a:r>
              <a:rPr lang="zh-CN" altLang="en-US" sz="3200" dirty="0"/>
              <a:t>   </a:t>
            </a:r>
            <a:endParaRPr lang="en-US" sz="3200" dirty="0"/>
          </a:p>
        </p:txBody>
      </p:sp>
      <p:pic>
        <p:nvPicPr>
          <p:cNvPr id="1026" name="Picture 2" descr="page25image6001952">
            <a:extLst>
              <a:ext uri="{FF2B5EF4-FFF2-40B4-BE49-F238E27FC236}">
                <a16:creationId xmlns:a16="http://schemas.microsoft.com/office/drawing/2014/main" id="{5E4BAB34-9617-8444-AB9B-E861F6D82E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3878" y="2099984"/>
            <a:ext cx="3727938" cy="3701214"/>
          </a:xfrm>
          <a:prstGeom prst="rect">
            <a:avLst/>
          </a:prstGeom>
          <a:noFill/>
          <a:extLst>
            <a:ext uri="{909E8E84-426E-40DD-AFC4-6F175D3DCCD1}">
              <a14:hiddenFill xmlns:a14="http://schemas.microsoft.com/office/drawing/2010/main">
                <a:solidFill>
                  <a:srgbClr val="FFFFFF"/>
                </a:solidFill>
              </a14:hiddenFill>
            </a:ext>
          </a:extLst>
        </p:spPr>
      </p:pic>
      <p:sp>
        <p:nvSpPr>
          <p:cNvPr id="3" name="Right Arrow 2">
            <a:extLst>
              <a:ext uri="{FF2B5EF4-FFF2-40B4-BE49-F238E27FC236}">
                <a16:creationId xmlns:a16="http://schemas.microsoft.com/office/drawing/2014/main" id="{5E868ADB-7931-EF4B-9E9B-F91A35C24FFF}"/>
              </a:ext>
            </a:extLst>
          </p:cNvPr>
          <p:cNvSpPr/>
          <p:nvPr/>
        </p:nvSpPr>
        <p:spPr>
          <a:xfrm>
            <a:off x="5322486" y="3669324"/>
            <a:ext cx="1547027" cy="218954"/>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028" name="Picture 4" descr="page25image1810112">
            <a:extLst>
              <a:ext uri="{FF2B5EF4-FFF2-40B4-BE49-F238E27FC236}">
                <a16:creationId xmlns:a16="http://schemas.microsoft.com/office/drawing/2014/main" id="{2308FA13-EAF2-AE4C-96D0-3D286528AA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0183" y="2099984"/>
            <a:ext cx="3734619" cy="370121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99A57FA-2D6E-FD42-91D3-452523F7CA63}"/>
              </a:ext>
            </a:extLst>
          </p:cNvPr>
          <p:cNvSpPr txBox="1"/>
          <p:nvPr/>
        </p:nvSpPr>
        <p:spPr>
          <a:xfrm>
            <a:off x="2478170" y="5990844"/>
            <a:ext cx="1619354" cy="461665"/>
          </a:xfrm>
          <a:prstGeom prst="rect">
            <a:avLst/>
          </a:prstGeom>
          <a:noFill/>
        </p:spPr>
        <p:txBody>
          <a:bodyPr wrap="none" rtlCol="0">
            <a:spAutoFit/>
          </a:bodyPr>
          <a:lstStyle/>
          <a:p>
            <a:r>
              <a:rPr lang="en-US" sz="2400" dirty="0"/>
              <a:t>Convex hull</a:t>
            </a:r>
          </a:p>
        </p:txBody>
      </p:sp>
      <p:sp>
        <p:nvSpPr>
          <p:cNvPr id="10" name="TextBox 9">
            <a:extLst>
              <a:ext uri="{FF2B5EF4-FFF2-40B4-BE49-F238E27FC236}">
                <a16:creationId xmlns:a16="http://schemas.microsoft.com/office/drawing/2014/main" id="{28C34F6A-6D9C-5A40-B01E-CD5AD027B6EA}"/>
              </a:ext>
            </a:extLst>
          </p:cNvPr>
          <p:cNvSpPr txBox="1"/>
          <p:nvPr/>
        </p:nvSpPr>
        <p:spPr>
          <a:xfrm>
            <a:off x="7442988" y="5990844"/>
            <a:ext cx="2929007" cy="461665"/>
          </a:xfrm>
          <a:prstGeom prst="rect">
            <a:avLst/>
          </a:prstGeom>
          <a:noFill/>
        </p:spPr>
        <p:txBody>
          <a:bodyPr wrap="none" rtlCol="0">
            <a:spAutoFit/>
          </a:bodyPr>
          <a:lstStyle/>
          <a:p>
            <a:r>
              <a:rPr lang="en-US" sz="2400" dirty="0"/>
              <a:t>Simplified Convex hull</a:t>
            </a:r>
          </a:p>
        </p:txBody>
      </p:sp>
      <p:sp>
        <p:nvSpPr>
          <p:cNvPr id="11" name="TextBox 10">
            <a:extLst>
              <a:ext uri="{FF2B5EF4-FFF2-40B4-BE49-F238E27FC236}">
                <a16:creationId xmlns:a16="http://schemas.microsoft.com/office/drawing/2014/main" id="{8ACEC34F-E7DD-9B4C-83A1-6228D2415F92}"/>
              </a:ext>
            </a:extLst>
          </p:cNvPr>
          <p:cNvSpPr txBox="1"/>
          <p:nvPr/>
        </p:nvSpPr>
        <p:spPr>
          <a:xfrm>
            <a:off x="1423878" y="1325562"/>
            <a:ext cx="10805719" cy="584775"/>
          </a:xfrm>
          <a:prstGeom prst="rect">
            <a:avLst/>
          </a:prstGeom>
          <a:noFill/>
        </p:spPr>
        <p:txBody>
          <a:bodyPr wrap="square" rtlCol="0">
            <a:spAutoFit/>
          </a:bodyPr>
          <a:lstStyle>
            <a:defPPr>
              <a:defRPr lang="en-US"/>
            </a:defPPr>
            <a:lvl1pPr marL="285750" indent="-285750">
              <a:buFont typeface="Arial" panose="020B0604020202020204" pitchFamily="34" charset="0"/>
              <a:buChar char="•"/>
              <a:defRPr sz="3600">
                <a:latin typeface="+mj-lt"/>
              </a:defRPr>
            </a:lvl1pPr>
            <a:lvl2pPr marL="742950" lvl="1" indent="-285750">
              <a:buFont typeface="Arial" panose="020B0604020202020204" pitchFamily="34" charset="0"/>
              <a:buChar char="•"/>
              <a:defRPr sz="2400">
                <a:latin typeface="+mj-lt"/>
              </a:defRPr>
            </a:lvl2pPr>
          </a:lstStyle>
          <a:p>
            <a:r>
              <a:rPr lang="en-US" altLang="zh-CN" sz="3200" b="1" dirty="0"/>
              <a:t>Layer</a:t>
            </a:r>
            <a:r>
              <a:rPr lang="zh-CN" altLang="en-US" sz="3200" b="1" dirty="0"/>
              <a:t> </a:t>
            </a:r>
            <a:r>
              <a:rPr lang="en-US" altLang="zh-CN" sz="3200" b="1" dirty="0"/>
              <a:t>Decomposition</a:t>
            </a:r>
            <a:r>
              <a:rPr lang="zh-CN" altLang="en-US" sz="3200" b="1" dirty="0"/>
              <a:t> </a:t>
            </a:r>
            <a:r>
              <a:rPr lang="en-US" altLang="zh-CN" sz="3200" dirty="0"/>
              <a:t>(</a:t>
            </a:r>
            <a:r>
              <a:rPr lang="en-US" sz="3200" dirty="0"/>
              <a:t>Tan et al. 2017</a:t>
            </a:r>
            <a:r>
              <a:rPr lang="en-US" altLang="zh-CN" sz="3200" dirty="0"/>
              <a:t>)</a:t>
            </a:r>
            <a:r>
              <a:rPr lang="zh-CN" altLang="en-US" sz="3200" dirty="0"/>
              <a:t>   </a:t>
            </a:r>
            <a:endParaRPr lang="en-US" sz="3200" dirty="0"/>
          </a:p>
        </p:txBody>
      </p:sp>
      <p:sp>
        <p:nvSpPr>
          <p:cNvPr id="12" name="Right Arrow 11">
            <a:extLst>
              <a:ext uri="{FF2B5EF4-FFF2-40B4-BE49-F238E27FC236}">
                <a16:creationId xmlns:a16="http://schemas.microsoft.com/office/drawing/2014/main" id="{81EAC6F9-AEE5-4140-B1CA-504E50BC7A6A}"/>
              </a:ext>
            </a:extLst>
          </p:cNvPr>
          <p:cNvSpPr/>
          <p:nvPr/>
        </p:nvSpPr>
        <p:spPr>
          <a:xfrm>
            <a:off x="5322486" y="3686846"/>
            <a:ext cx="1547027" cy="2014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B6911F3-869B-9048-B58D-64AFDCB013E7}"/>
              </a:ext>
            </a:extLst>
          </p:cNvPr>
          <p:cNvSpPr txBox="1"/>
          <p:nvPr/>
        </p:nvSpPr>
        <p:spPr>
          <a:xfrm>
            <a:off x="5218901" y="2996482"/>
            <a:ext cx="1754198" cy="707886"/>
          </a:xfrm>
          <a:prstGeom prst="rect">
            <a:avLst/>
          </a:prstGeom>
          <a:noFill/>
        </p:spPr>
        <p:txBody>
          <a:bodyPr wrap="none" rtlCol="0">
            <a:spAutoFit/>
          </a:bodyPr>
          <a:lstStyle/>
          <a:p>
            <a:r>
              <a:rPr lang="en-US" sz="2000" dirty="0"/>
              <a:t>Extracting</a:t>
            </a:r>
          </a:p>
          <a:p>
            <a:r>
              <a:rPr lang="en-US" sz="2000" dirty="0"/>
              <a:t>Mixing weights</a:t>
            </a:r>
          </a:p>
        </p:txBody>
      </p:sp>
      <p:pic>
        <p:nvPicPr>
          <p:cNvPr id="14" name="Picture 2" descr="page52image2974080">
            <a:extLst>
              <a:ext uri="{FF2B5EF4-FFF2-40B4-BE49-F238E27FC236}">
                <a16:creationId xmlns:a16="http://schemas.microsoft.com/office/drawing/2014/main" id="{B02C8509-39B0-3943-AF4C-E8FEC4DCE1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13110" y="2523330"/>
            <a:ext cx="3555012" cy="327786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E73EEB1F-5FA8-6440-B21A-EFA23DB716BE}"/>
              </a:ext>
            </a:extLst>
          </p:cNvPr>
          <p:cNvSpPr txBox="1"/>
          <p:nvPr/>
        </p:nvSpPr>
        <p:spPr>
          <a:xfrm>
            <a:off x="6655746" y="5984016"/>
            <a:ext cx="4669740" cy="461665"/>
          </a:xfrm>
          <a:prstGeom prst="rect">
            <a:avLst/>
          </a:prstGeom>
          <a:noFill/>
        </p:spPr>
        <p:txBody>
          <a:bodyPr wrap="none" rtlCol="0">
            <a:spAutoFit/>
          </a:bodyPr>
          <a:lstStyle/>
          <a:p>
            <a:r>
              <a:rPr lang="en-US" sz="2400" dirty="0"/>
              <a:t>Generalized  Barycentric Coordinate</a:t>
            </a:r>
          </a:p>
        </p:txBody>
      </p:sp>
    </p:spTree>
    <p:extLst>
      <p:ext uri="{BB962C8B-B14F-4D97-AF65-F5344CB8AC3E}">
        <p14:creationId xmlns:p14="http://schemas.microsoft.com/office/powerpoint/2010/main" val="1058316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026"/>
                                        </p:tgtEl>
                                      </p:cBhvr>
                                    </p:animEffect>
                                    <p:set>
                                      <p:cBhvr>
                                        <p:cTn id="10" dur="1" fill="hold">
                                          <p:stCondLst>
                                            <p:cond delay="499"/>
                                          </p:stCondLst>
                                        </p:cTn>
                                        <p:tgtEl>
                                          <p:spTgt spid="1026"/>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par>
                                <p:cTn id="20" presetID="0" presetClass="path" presetSubtype="0" accel="50000" decel="50000" fill="hold" nodeType="withEffect">
                                  <p:stCondLst>
                                    <p:cond delay="0"/>
                                  </p:stCondLst>
                                  <p:childTnLst>
                                    <p:animMotion origin="layout" path="M 0 0 L -0.46067 0 " pathEditMode="relative" ptsTypes="AA">
                                      <p:cBhvr>
                                        <p:cTn id="21" dur="2000" fill="hold"/>
                                        <p:tgtEl>
                                          <p:spTgt spid="1028"/>
                                        </p:tgtEl>
                                        <p:attrNameLst>
                                          <p:attrName>ppt_x</p:attrName>
                                          <p:attrName>ppt_y</p:attrName>
                                        </p:attrNameLst>
                                      </p:cBhvr>
                                    </p:animMotion>
                                  </p:childTnLst>
                                </p:cTn>
                              </p:par>
                              <p:par>
                                <p:cTn id="22" presetID="0" presetClass="path" presetSubtype="0" accel="50000" decel="50000" fill="hold" grpId="0" nodeType="withEffect">
                                  <p:stCondLst>
                                    <p:cond delay="0"/>
                                  </p:stCondLst>
                                  <p:childTnLst>
                                    <p:animMotion origin="layout" path="M 0 0 L -0.46067 0 " pathEditMode="relative" ptsTypes="AA">
                                      <p:cBhvr>
                                        <p:cTn id="23" dur="2000" fill="hold"/>
                                        <p:tgtEl>
                                          <p:spTgt spid="10"/>
                                        </p:tgtEl>
                                        <p:attrNameLst>
                                          <p:attrName>ppt_x</p:attrName>
                                          <p:attrName>ppt_y</p:attrName>
                                        </p:attrNameLst>
                                      </p:cBhvr>
                                    </p:animMotion>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par>
                          <p:cTn id="34" fill="hold">
                            <p:stCondLst>
                              <p:cond delay="2500"/>
                            </p:stCondLst>
                            <p:childTnLst>
                              <p:par>
                                <p:cTn id="35" presetID="10" presetClass="entr" presetSubtype="0"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P spid="3" grpId="0" animBg="1"/>
      <p:bldP spid="5" grpId="0"/>
      <p:bldP spid="10" grpId="0"/>
      <p:bldP spid="11" grpId="0"/>
      <p:bldP spid="12" grpId="0" animBg="1"/>
      <p:bldP spid="13"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Action Button: Help 18">
            <a:hlinkClick r:id="" action="ppaction://noaction" highlightClick="1"/>
            <a:extLst>
              <a:ext uri="{FF2B5EF4-FFF2-40B4-BE49-F238E27FC236}">
                <a16:creationId xmlns:a16="http://schemas.microsoft.com/office/drawing/2014/main" id="{03A5582E-2F50-C646-858C-E7D0E50D599B}"/>
              </a:ext>
            </a:extLst>
          </p:cNvPr>
          <p:cNvSpPr/>
          <p:nvPr/>
        </p:nvSpPr>
        <p:spPr>
          <a:xfrm>
            <a:off x="4114058" y="2277998"/>
            <a:ext cx="3249952" cy="2496473"/>
          </a:xfrm>
          <a:prstGeom prst="actionButtonHel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9" name="Picture 3" descr="page80image3929888">
            <a:extLst>
              <a:ext uri="{FF2B5EF4-FFF2-40B4-BE49-F238E27FC236}">
                <a16:creationId xmlns:a16="http://schemas.microsoft.com/office/drawing/2014/main" id="{456CC911-7087-B640-A421-416F126DA8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0543" y="2489280"/>
            <a:ext cx="2748019" cy="1973149"/>
          </a:xfrm>
          <a:prstGeom prst="rect">
            <a:avLst/>
          </a:prstGeom>
          <a:noFill/>
          <a:extLst>
            <a:ext uri="{909E8E84-426E-40DD-AFC4-6F175D3DCCD1}">
              <a14:hiddenFill xmlns:a14="http://schemas.microsoft.com/office/drawing/2010/main">
                <a:solidFill>
                  <a:srgbClr val="FFFFFF"/>
                </a:solidFill>
              </a14:hiddenFill>
            </a:ext>
          </a:extLst>
        </p:spPr>
      </p:pic>
      <p:sp>
        <p:nvSpPr>
          <p:cNvPr id="39" name="Action Button: Help 38">
            <a:hlinkClick r:id="" action="ppaction://noaction" highlightClick="1"/>
            <a:extLst>
              <a:ext uri="{FF2B5EF4-FFF2-40B4-BE49-F238E27FC236}">
                <a16:creationId xmlns:a16="http://schemas.microsoft.com/office/drawing/2014/main" id="{8F4D759F-3E20-D544-8020-B445DE5AAC40}"/>
              </a:ext>
            </a:extLst>
          </p:cNvPr>
          <p:cNvSpPr/>
          <p:nvPr/>
        </p:nvSpPr>
        <p:spPr>
          <a:xfrm>
            <a:off x="340002" y="2270046"/>
            <a:ext cx="3249952" cy="2496473"/>
          </a:xfrm>
          <a:prstGeom prst="actionButtonHel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950B5D-3F49-9A4A-9883-D4B08F709C03}"/>
              </a:ext>
            </a:extLst>
          </p:cNvPr>
          <p:cNvSpPr>
            <a:spLocks noGrp="1"/>
          </p:cNvSpPr>
          <p:nvPr>
            <p:ph type="title"/>
          </p:nvPr>
        </p:nvSpPr>
        <p:spPr>
          <a:xfrm>
            <a:off x="-419100" y="0"/>
            <a:ext cx="13030200" cy="1325563"/>
          </a:xfrm>
        </p:spPr>
        <p:txBody>
          <a:bodyPr>
            <a:normAutofit/>
          </a:bodyPr>
          <a:lstStyle/>
          <a:p>
            <a:pPr algn="ctr"/>
            <a:r>
              <a:rPr lang="en-US" altLang="zh-CN" sz="4500" dirty="0"/>
              <a:t>State-of-the-art: Convex hull based approaches</a:t>
            </a:r>
            <a:endParaRPr lang="en-US" sz="4500" dirty="0"/>
          </a:p>
        </p:txBody>
      </p:sp>
      <p:pic>
        <p:nvPicPr>
          <p:cNvPr id="4097" name="Picture 1" descr="page80image3825504">
            <a:extLst>
              <a:ext uri="{FF2B5EF4-FFF2-40B4-BE49-F238E27FC236}">
                <a16:creationId xmlns:a16="http://schemas.microsoft.com/office/drawing/2014/main" id="{DFD65188-3CCC-114B-B234-CA61F2D000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935704" y="3241975"/>
            <a:ext cx="2103464" cy="3505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50190A8D-62DA-3249-8C94-31227E9450C9}"/>
              </a:ext>
            </a:extLst>
          </p:cNvPr>
          <p:cNvSpPr/>
          <p:nvPr/>
        </p:nvSpPr>
        <p:spPr>
          <a:xfrm>
            <a:off x="3123888" y="3085282"/>
            <a:ext cx="1137545" cy="523220"/>
          </a:xfrm>
          <a:prstGeom prst="rect">
            <a:avLst/>
          </a:prstGeom>
        </p:spPr>
        <p:txBody>
          <a:bodyPr wrap="square">
            <a:spAutoFit/>
          </a:bodyPr>
          <a:lstStyle/>
          <a:p>
            <a:r>
              <a:rPr lang="en-US" sz="2800" b="1" dirty="0">
                <a:solidFill>
                  <a:srgbClr val="C62305"/>
                </a:solidFill>
                <a:latin typeface="Helvetica" pitchFamily="2" charset="0"/>
              </a:rPr>
              <a:t>W</a:t>
            </a:r>
            <a:r>
              <a:rPr lang="en-US" sz="1600" b="1" dirty="0">
                <a:solidFill>
                  <a:srgbClr val="C62305"/>
                </a:solidFill>
                <a:latin typeface="Helvetica" pitchFamily="2" charset="0"/>
              </a:rPr>
              <a:t>RGB</a:t>
            </a:r>
            <a:r>
              <a:rPr lang="en-US" b="1" dirty="0">
                <a:solidFill>
                  <a:srgbClr val="C62305"/>
                </a:solidFill>
                <a:latin typeface="Helvetica" pitchFamily="2" charset="0"/>
              </a:rPr>
              <a:t> </a:t>
            </a:r>
            <a:endParaRPr lang="en-US" dirty="0">
              <a:effectLst/>
            </a:endParaRPr>
          </a:p>
        </p:txBody>
      </p:sp>
      <p:pic>
        <p:nvPicPr>
          <p:cNvPr id="11" name="Picture 2" descr="page80image7129520">
            <a:extLst>
              <a:ext uri="{FF2B5EF4-FFF2-40B4-BE49-F238E27FC236}">
                <a16:creationId xmlns:a16="http://schemas.microsoft.com/office/drawing/2014/main" id="{582FF44D-C18F-534D-AB59-E4D64405EE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3095" y="3490323"/>
            <a:ext cx="1007292" cy="24071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C6E3EEB-C4D7-1D43-96D5-06CBF1E765D4}"/>
              </a:ext>
            </a:extLst>
          </p:cNvPr>
          <p:cNvSpPr/>
          <p:nvPr/>
        </p:nvSpPr>
        <p:spPr>
          <a:xfrm>
            <a:off x="7263558" y="3050240"/>
            <a:ext cx="1304781" cy="523220"/>
          </a:xfrm>
          <a:prstGeom prst="rect">
            <a:avLst/>
          </a:prstGeom>
        </p:spPr>
        <p:txBody>
          <a:bodyPr wrap="none">
            <a:spAutoFit/>
          </a:bodyPr>
          <a:lstStyle/>
          <a:p>
            <a:r>
              <a:rPr lang="en-US" sz="2800" b="1" dirty="0">
                <a:solidFill>
                  <a:srgbClr val="C62305"/>
                </a:solidFill>
                <a:latin typeface="Helvetica" pitchFamily="2" charset="0"/>
              </a:rPr>
              <a:t>W</a:t>
            </a:r>
            <a:r>
              <a:rPr lang="en-US" sz="1600" b="1" dirty="0">
                <a:solidFill>
                  <a:srgbClr val="C62305"/>
                </a:solidFill>
                <a:latin typeface="Helvetica" pitchFamily="2" charset="0"/>
              </a:rPr>
              <a:t>RGBXY </a:t>
            </a:r>
            <a:endParaRPr lang="en-US" sz="1600" dirty="0">
              <a:effectLst/>
            </a:endParaRPr>
          </a:p>
        </p:txBody>
      </p:sp>
      <p:pic>
        <p:nvPicPr>
          <p:cNvPr id="4101" name="Picture 5" descr="page80image3911072">
            <a:extLst>
              <a:ext uri="{FF2B5EF4-FFF2-40B4-BE49-F238E27FC236}">
                <a16:creationId xmlns:a16="http://schemas.microsoft.com/office/drawing/2014/main" id="{4E0E60EC-3A8B-6847-AAA6-219EF67C2D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53968" y="2168608"/>
            <a:ext cx="2160433" cy="263356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CD5FA4DD-C97E-A341-926D-F4FD2E255F76}"/>
              </a:ext>
            </a:extLst>
          </p:cNvPr>
          <p:cNvSpPr txBox="1"/>
          <p:nvPr/>
        </p:nvSpPr>
        <p:spPr>
          <a:xfrm>
            <a:off x="1507519" y="1086701"/>
            <a:ext cx="10805719" cy="584775"/>
          </a:xfrm>
          <a:prstGeom prst="rect">
            <a:avLst/>
          </a:prstGeom>
          <a:noFill/>
        </p:spPr>
        <p:txBody>
          <a:bodyPr wrap="square" rtlCol="0">
            <a:spAutoFit/>
          </a:bodyPr>
          <a:lstStyle>
            <a:defPPr>
              <a:defRPr lang="en-US"/>
            </a:defPPr>
            <a:lvl1pPr marL="285750" indent="-285750">
              <a:buFont typeface="Arial" panose="020B0604020202020204" pitchFamily="34" charset="0"/>
              <a:buChar char="•"/>
              <a:defRPr sz="3600">
                <a:latin typeface="+mj-lt"/>
              </a:defRPr>
            </a:lvl1pPr>
            <a:lvl2pPr marL="742950" lvl="1" indent="-285750">
              <a:buFont typeface="Arial" panose="020B0604020202020204" pitchFamily="34" charset="0"/>
              <a:buChar char="•"/>
              <a:defRPr sz="2400">
                <a:latin typeface="+mj-lt"/>
              </a:defRPr>
            </a:lvl2pPr>
          </a:lstStyle>
          <a:p>
            <a:r>
              <a:rPr lang="en-US" altLang="zh-CN" sz="3200" b="1" dirty="0"/>
              <a:t>Layer</a:t>
            </a:r>
            <a:r>
              <a:rPr lang="zh-CN" altLang="en-US" sz="3200" b="1" dirty="0"/>
              <a:t> </a:t>
            </a:r>
            <a:r>
              <a:rPr lang="en-US" altLang="zh-CN" sz="3200" b="1" dirty="0"/>
              <a:t>Decomposition</a:t>
            </a:r>
            <a:r>
              <a:rPr lang="zh-CN" altLang="en-US" sz="3200" b="1" dirty="0"/>
              <a:t> </a:t>
            </a:r>
            <a:r>
              <a:rPr lang="en-US" altLang="zh-CN" sz="3200" dirty="0"/>
              <a:t>(</a:t>
            </a:r>
            <a:r>
              <a:rPr lang="en-US" sz="3200" dirty="0"/>
              <a:t>Tan et al. 201</a:t>
            </a:r>
            <a:r>
              <a:rPr lang="en-US" altLang="zh-CN" sz="3200" dirty="0"/>
              <a:t>8)</a:t>
            </a:r>
            <a:r>
              <a:rPr lang="zh-CN" altLang="en-US" sz="3200" dirty="0"/>
              <a:t>   </a:t>
            </a:r>
            <a:endParaRPr lang="en-US" sz="3200" dirty="0"/>
          </a:p>
        </p:txBody>
      </p:sp>
      <p:sp>
        <p:nvSpPr>
          <p:cNvPr id="14" name="Rectangle 13">
            <a:extLst>
              <a:ext uri="{FF2B5EF4-FFF2-40B4-BE49-F238E27FC236}">
                <a16:creationId xmlns:a16="http://schemas.microsoft.com/office/drawing/2014/main" id="{9C2EA7F8-D7B5-4C46-A188-B2EE5E0B8CB7}"/>
              </a:ext>
            </a:extLst>
          </p:cNvPr>
          <p:cNvSpPr/>
          <p:nvPr/>
        </p:nvSpPr>
        <p:spPr>
          <a:xfrm>
            <a:off x="439295" y="4571338"/>
            <a:ext cx="3048000" cy="461665"/>
          </a:xfrm>
          <a:prstGeom prst="rect">
            <a:avLst/>
          </a:prstGeom>
        </p:spPr>
        <p:txBody>
          <a:bodyPr wrap="square">
            <a:spAutoFit/>
          </a:bodyPr>
          <a:lstStyle/>
          <a:p>
            <a:pPr algn="ctr"/>
            <a:r>
              <a:rPr lang="en-US" sz="2400" dirty="0"/>
              <a:t>RGB </a:t>
            </a:r>
            <a:r>
              <a:rPr lang="en-US" altLang="zh-CN" sz="2400" dirty="0"/>
              <a:t>palette</a:t>
            </a:r>
            <a:endParaRPr lang="en-US" sz="2400" dirty="0"/>
          </a:p>
        </p:txBody>
      </p:sp>
      <p:sp>
        <p:nvSpPr>
          <p:cNvPr id="4" name="Frame 3">
            <a:extLst>
              <a:ext uri="{FF2B5EF4-FFF2-40B4-BE49-F238E27FC236}">
                <a16:creationId xmlns:a16="http://schemas.microsoft.com/office/drawing/2014/main" id="{E3B7D095-CFA7-BE46-A283-0E100231A3B9}"/>
              </a:ext>
            </a:extLst>
          </p:cNvPr>
          <p:cNvSpPr/>
          <p:nvPr/>
        </p:nvSpPr>
        <p:spPr>
          <a:xfrm>
            <a:off x="4294533" y="1817820"/>
            <a:ext cx="6636708" cy="3400926"/>
          </a:xfrm>
          <a:prstGeom prst="frame">
            <a:avLst>
              <a:gd name="adj1" fmla="val 1997"/>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B831A191-7768-7741-8133-B2402276FD97}"/>
              </a:ext>
            </a:extLst>
          </p:cNvPr>
          <p:cNvSpPr txBox="1"/>
          <p:nvPr/>
        </p:nvSpPr>
        <p:spPr>
          <a:xfrm>
            <a:off x="4342286" y="5244840"/>
            <a:ext cx="5584349" cy="461665"/>
          </a:xfrm>
          <a:prstGeom prst="rect">
            <a:avLst/>
          </a:prstGeom>
          <a:noFill/>
        </p:spPr>
        <p:txBody>
          <a:bodyPr wrap="none" rtlCol="0">
            <a:spAutoFit/>
          </a:bodyPr>
          <a:lstStyle/>
          <a:p>
            <a:r>
              <a:rPr lang="en-US" sz="2400" dirty="0"/>
              <a:t>Con</a:t>
            </a:r>
            <a:r>
              <a:rPr lang="en-US" altLang="zh-CN" sz="2400" dirty="0"/>
              <a:t>struct</a:t>
            </a:r>
            <a:r>
              <a:rPr lang="zh-CN" altLang="en-US" sz="2400" dirty="0"/>
              <a:t> </a:t>
            </a:r>
            <a:r>
              <a:rPr lang="en-US" altLang="zh-CN" sz="2400" dirty="0"/>
              <a:t>a</a:t>
            </a:r>
            <a:r>
              <a:rPr lang="zh-CN" altLang="en-US" sz="2400" dirty="0"/>
              <a:t> </a:t>
            </a:r>
            <a:r>
              <a:rPr lang="en-US" altLang="zh-CN" sz="2400" b="1" dirty="0"/>
              <a:t>5D</a:t>
            </a:r>
            <a:r>
              <a:rPr lang="zh-CN" altLang="en-US" sz="2400" b="1" dirty="0"/>
              <a:t> </a:t>
            </a:r>
            <a:r>
              <a:rPr lang="en-US" altLang="zh-CN" sz="2400" b="1" dirty="0"/>
              <a:t>convex</a:t>
            </a:r>
            <a:r>
              <a:rPr lang="zh-CN" altLang="en-US" sz="2400" b="1" dirty="0"/>
              <a:t> </a:t>
            </a:r>
            <a:r>
              <a:rPr lang="en-US" altLang="zh-CN" sz="2400" b="1" dirty="0"/>
              <a:t>hull</a:t>
            </a:r>
            <a:r>
              <a:rPr lang="zh-CN" altLang="en-US" sz="2400" b="1" dirty="0"/>
              <a:t> </a:t>
            </a:r>
            <a:r>
              <a:rPr lang="en-US" altLang="zh-CN" sz="2400" dirty="0"/>
              <a:t>in</a:t>
            </a:r>
            <a:r>
              <a:rPr lang="zh-CN" altLang="en-US" sz="2400" dirty="0"/>
              <a:t> </a:t>
            </a:r>
            <a:r>
              <a:rPr lang="en-US" altLang="zh-CN" sz="2400" dirty="0"/>
              <a:t>RGBXY</a:t>
            </a:r>
            <a:r>
              <a:rPr lang="zh-CN" altLang="en-US" sz="2400" dirty="0"/>
              <a:t> </a:t>
            </a:r>
            <a:r>
              <a:rPr lang="en-US" altLang="zh-CN" sz="2400" dirty="0"/>
              <a:t>space</a:t>
            </a:r>
            <a:r>
              <a:rPr lang="zh-CN" altLang="en-US" sz="2400" dirty="0"/>
              <a:t> </a:t>
            </a:r>
            <a:endParaRPr lang="en-US" sz="2400" dirty="0"/>
          </a:p>
        </p:txBody>
      </p:sp>
      <p:sp>
        <p:nvSpPr>
          <p:cNvPr id="17" name="Rectangle 16">
            <a:extLst>
              <a:ext uri="{FF2B5EF4-FFF2-40B4-BE49-F238E27FC236}">
                <a16:creationId xmlns:a16="http://schemas.microsoft.com/office/drawing/2014/main" id="{5680460D-34EF-F64E-A94D-C6036D84330B}"/>
              </a:ext>
            </a:extLst>
          </p:cNvPr>
          <p:cNvSpPr/>
          <p:nvPr/>
        </p:nvSpPr>
        <p:spPr>
          <a:xfrm>
            <a:off x="4294533" y="4368519"/>
            <a:ext cx="3048000" cy="830997"/>
          </a:xfrm>
          <a:prstGeom prst="rect">
            <a:avLst/>
          </a:prstGeom>
        </p:spPr>
        <p:txBody>
          <a:bodyPr wrap="square">
            <a:spAutoFit/>
          </a:bodyPr>
          <a:lstStyle/>
          <a:p>
            <a:pPr algn="ctr"/>
            <a:r>
              <a:rPr lang="en-US" sz="2400" dirty="0"/>
              <a:t>RGBXY </a:t>
            </a:r>
            <a:r>
              <a:rPr lang="en-US" altLang="zh-CN" sz="2400" dirty="0"/>
              <a:t>palette</a:t>
            </a:r>
            <a:r>
              <a:rPr lang="en-US" sz="2400" dirty="0"/>
              <a:t> (projected to RGB) </a:t>
            </a:r>
          </a:p>
        </p:txBody>
      </p:sp>
      <p:sp>
        <p:nvSpPr>
          <p:cNvPr id="22" name="TextBox 21">
            <a:extLst>
              <a:ext uri="{FF2B5EF4-FFF2-40B4-BE49-F238E27FC236}">
                <a16:creationId xmlns:a16="http://schemas.microsoft.com/office/drawing/2014/main" id="{CA384916-1714-4B46-B6A3-654C67B322B9}"/>
              </a:ext>
            </a:extLst>
          </p:cNvPr>
          <p:cNvSpPr txBox="1"/>
          <p:nvPr/>
        </p:nvSpPr>
        <p:spPr>
          <a:xfrm>
            <a:off x="4358088" y="5615435"/>
            <a:ext cx="6042580" cy="461665"/>
          </a:xfrm>
          <a:prstGeom prst="rect">
            <a:avLst/>
          </a:prstGeom>
          <a:noFill/>
        </p:spPr>
        <p:txBody>
          <a:bodyPr wrap="square" rtlCol="0">
            <a:spAutoFit/>
          </a:bodyPr>
          <a:lstStyle/>
          <a:p>
            <a:r>
              <a:rPr lang="en-US" sz="2400" b="1" dirty="0"/>
              <a:t>Tessellate</a:t>
            </a:r>
            <a:r>
              <a:rPr lang="zh-CN" altLang="en-US" sz="2400" dirty="0"/>
              <a:t> </a:t>
            </a:r>
            <a:r>
              <a:rPr lang="en-US" altLang="zh-CN" sz="2400" dirty="0"/>
              <a:t>the</a:t>
            </a:r>
            <a:r>
              <a:rPr lang="zh-CN" altLang="en-US" sz="2400" dirty="0"/>
              <a:t> </a:t>
            </a:r>
            <a:r>
              <a:rPr lang="en-US" altLang="zh-CN" sz="2400" dirty="0"/>
              <a:t>hull</a:t>
            </a:r>
            <a:r>
              <a:rPr lang="zh-CN" altLang="en-US" sz="2400" dirty="0"/>
              <a:t> </a:t>
            </a:r>
            <a:r>
              <a:rPr lang="en-US" altLang="zh-CN" sz="2400" dirty="0"/>
              <a:t>to</a:t>
            </a:r>
            <a:r>
              <a:rPr lang="zh-CN" altLang="en-US" sz="2400" dirty="0"/>
              <a:t> </a:t>
            </a:r>
            <a:r>
              <a:rPr lang="en-US" altLang="zh-CN" sz="2400" dirty="0"/>
              <a:t>get</a:t>
            </a:r>
            <a:r>
              <a:rPr lang="zh-CN" altLang="en-US" sz="2400" dirty="0"/>
              <a:t> </a:t>
            </a:r>
            <a:r>
              <a:rPr lang="en-US" altLang="zh-CN" sz="2400" dirty="0"/>
              <a:t>RGBXY</a:t>
            </a:r>
            <a:r>
              <a:rPr lang="zh-CN" altLang="en-US" sz="2400" dirty="0"/>
              <a:t> </a:t>
            </a:r>
            <a:r>
              <a:rPr lang="en-US" sz="2400" dirty="0"/>
              <a:t>simplices</a:t>
            </a:r>
          </a:p>
        </p:txBody>
      </p:sp>
      <p:sp>
        <p:nvSpPr>
          <p:cNvPr id="29" name="Rectangle 28">
            <a:extLst>
              <a:ext uri="{FF2B5EF4-FFF2-40B4-BE49-F238E27FC236}">
                <a16:creationId xmlns:a16="http://schemas.microsoft.com/office/drawing/2014/main" id="{2FABB5FB-BFAB-BA45-95DA-1C0EF6D477DA}"/>
              </a:ext>
            </a:extLst>
          </p:cNvPr>
          <p:cNvSpPr/>
          <p:nvPr/>
        </p:nvSpPr>
        <p:spPr>
          <a:xfrm>
            <a:off x="4342286" y="5988527"/>
            <a:ext cx="6674797" cy="461665"/>
          </a:xfrm>
          <a:prstGeom prst="rect">
            <a:avLst/>
          </a:prstGeom>
        </p:spPr>
        <p:txBody>
          <a:bodyPr wrap="square">
            <a:spAutoFit/>
          </a:bodyPr>
          <a:lstStyle/>
          <a:p>
            <a:r>
              <a:rPr lang="en-US" altLang="zh-CN" sz="2400" b="1" dirty="0">
                <a:solidFill>
                  <a:srgbClr val="C00000"/>
                </a:solidFill>
                <a:effectLst/>
              </a:rPr>
              <a:t>A</a:t>
            </a:r>
            <a:r>
              <a:rPr lang="zh-CN" altLang="en-US" sz="2400" b="1" dirty="0">
                <a:solidFill>
                  <a:srgbClr val="C00000"/>
                </a:solidFill>
                <a:effectLst/>
              </a:rPr>
              <a:t> </a:t>
            </a:r>
            <a:r>
              <a:rPr lang="en-US" altLang="zh-CN" sz="2400" b="1" dirty="0">
                <a:solidFill>
                  <a:srgbClr val="C00000"/>
                </a:solidFill>
              </a:rPr>
              <a:t>pixel</a:t>
            </a:r>
            <a:r>
              <a:rPr lang="zh-CN" altLang="en-US" sz="2400" b="1" dirty="0">
                <a:solidFill>
                  <a:srgbClr val="C00000"/>
                </a:solidFill>
              </a:rPr>
              <a:t> </a:t>
            </a:r>
            <a:r>
              <a:rPr lang="en-US" altLang="zh-CN" sz="2400" dirty="0"/>
              <a:t>is</a:t>
            </a:r>
            <a:r>
              <a:rPr lang="zh-CN" altLang="en-US" sz="2400" dirty="0"/>
              <a:t> </a:t>
            </a:r>
            <a:r>
              <a:rPr lang="en-US" altLang="zh-CN" sz="2400" dirty="0"/>
              <a:t>interpolated</a:t>
            </a:r>
            <a:r>
              <a:rPr lang="zh-CN" altLang="en-US" sz="2400" dirty="0"/>
              <a:t> </a:t>
            </a:r>
            <a:r>
              <a:rPr lang="en-US" altLang="zh-CN" sz="2400" dirty="0"/>
              <a:t>by</a:t>
            </a:r>
            <a:r>
              <a:rPr lang="zh-CN" altLang="en-US" sz="2400" dirty="0"/>
              <a:t> </a:t>
            </a:r>
            <a:r>
              <a:rPr lang="en-US" altLang="zh-CN" sz="2400" b="1" dirty="0">
                <a:solidFill>
                  <a:srgbClr val="C00000"/>
                </a:solidFill>
              </a:rPr>
              <a:t>6</a:t>
            </a:r>
            <a:r>
              <a:rPr lang="zh-CN" altLang="en-US" sz="2400" b="1" dirty="0"/>
              <a:t> </a:t>
            </a:r>
            <a:r>
              <a:rPr lang="en-US" altLang="zh-CN" sz="2400" b="1" dirty="0">
                <a:solidFill>
                  <a:srgbClr val="C00000"/>
                </a:solidFill>
              </a:rPr>
              <a:t>RGBXY</a:t>
            </a:r>
            <a:r>
              <a:rPr lang="zh-CN" altLang="en-US" sz="2400" b="1" dirty="0">
                <a:solidFill>
                  <a:srgbClr val="C00000"/>
                </a:solidFill>
              </a:rPr>
              <a:t> </a:t>
            </a:r>
            <a:r>
              <a:rPr lang="en-US" altLang="zh-CN" sz="2400" b="1" dirty="0">
                <a:solidFill>
                  <a:srgbClr val="C00000"/>
                </a:solidFill>
              </a:rPr>
              <a:t>palette</a:t>
            </a:r>
            <a:r>
              <a:rPr lang="zh-CN" altLang="en-US" sz="2400" b="1" dirty="0"/>
              <a:t> </a:t>
            </a:r>
            <a:r>
              <a:rPr lang="en-US" altLang="zh-CN" sz="2400" b="1" dirty="0">
                <a:solidFill>
                  <a:srgbClr val="C00000"/>
                </a:solidFill>
              </a:rPr>
              <a:t>vertices</a:t>
            </a:r>
            <a:endParaRPr lang="en-US" sz="2400" dirty="0">
              <a:effectLst/>
            </a:endParaRPr>
          </a:p>
        </p:txBody>
      </p:sp>
      <p:sp>
        <p:nvSpPr>
          <p:cNvPr id="30" name="TextBox 29">
            <a:extLst>
              <a:ext uri="{FF2B5EF4-FFF2-40B4-BE49-F238E27FC236}">
                <a16:creationId xmlns:a16="http://schemas.microsoft.com/office/drawing/2014/main" id="{33CFFA6D-E941-0F4C-B74C-F543EB4B6D99}"/>
              </a:ext>
            </a:extLst>
          </p:cNvPr>
          <p:cNvSpPr txBox="1"/>
          <p:nvPr/>
        </p:nvSpPr>
        <p:spPr>
          <a:xfrm>
            <a:off x="1154964" y="5267202"/>
            <a:ext cx="5279972" cy="461665"/>
          </a:xfrm>
          <a:prstGeom prst="rect">
            <a:avLst/>
          </a:prstGeom>
          <a:noFill/>
        </p:spPr>
        <p:txBody>
          <a:bodyPr wrap="square" rtlCol="0">
            <a:spAutoFit/>
          </a:bodyPr>
          <a:lstStyle/>
          <a:p>
            <a:r>
              <a:rPr lang="en-US" sz="2400" dirty="0"/>
              <a:t>Con</a:t>
            </a:r>
            <a:r>
              <a:rPr lang="en-US" altLang="zh-CN" sz="2400" dirty="0"/>
              <a:t>struct</a:t>
            </a:r>
            <a:r>
              <a:rPr lang="zh-CN" altLang="en-US" sz="2400" dirty="0"/>
              <a:t> </a:t>
            </a:r>
            <a:r>
              <a:rPr lang="en-US" altLang="zh-CN" sz="2400" dirty="0"/>
              <a:t>a</a:t>
            </a:r>
            <a:r>
              <a:rPr lang="zh-CN" altLang="en-US" sz="2400" dirty="0"/>
              <a:t> </a:t>
            </a:r>
            <a:r>
              <a:rPr lang="en-US" altLang="zh-CN" sz="2400" b="1" dirty="0"/>
              <a:t>3D</a:t>
            </a:r>
            <a:r>
              <a:rPr lang="zh-CN" altLang="en-US" sz="2400" b="1" dirty="0"/>
              <a:t> </a:t>
            </a:r>
            <a:r>
              <a:rPr lang="en-US" altLang="zh-CN" sz="2400" b="1" dirty="0"/>
              <a:t>convex</a:t>
            </a:r>
            <a:r>
              <a:rPr lang="zh-CN" altLang="en-US" sz="2400" b="1" dirty="0"/>
              <a:t> </a:t>
            </a:r>
            <a:r>
              <a:rPr lang="en-US" altLang="zh-CN" sz="2400" b="1" dirty="0"/>
              <a:t>hull</a:t>
            </a:r>
            <a:r>
              <a:rPr lang="zh-CN" altLang="en-US" sz="2400" b="1" dirty="0"/>
              <a:t> </a:t>
            </a:r>
            <a:r>
              <a:rPr lang="en-US" altLang="zh-CN" sz="2400" dirty="0"/>
              <a:t>in</a:t>
            </a:r>
            <a:r>
              <a:rPr lang="zh-CN" altLang="en-US" sz="2400" dirty="0"/>
              <a:t> </a:t>
            </a:r>
            <a:r>
              <a:rPr lang="en-US" altLang="zh-CN" sz="2400" dirty="0"/>
              <a:t>RGB</a:t>
            </a:r>
            <a:r>
              <a:rPr lang="zh-CN" altLang="en-US" sz="2400" dirty="0"/>
              <a:t> </a:t>
            </a:r>
            <a:r>
              <a:rPr lang="en-US" altLang="zh-CN" sz="2400" dirty="0"/>
              <a:t>space</a:t>
            </a:r>
            <a:r>
              <a:rPr lang="zh-CN" altLang="en-US" sz="2400" dirty="0"/>
              <a:t> </a:t>
            </a:r>
            <a:endParaRPr lang="en-US" sz="2400" dirty="0"/>
          </a:p>
        </p:txBody>
      </p:sp>
      <p:sp>
        <p:nvSpPr>
          <p:cNvPr id="31" name="TextBox 30">
            <a:extLst>
              <a:ext uri="{FF2B5EF4-FFF2-40B4-BE49-F238E27FC236}">
                <a16:creationId xmlns:a16="http://schemas.microsoft.com/office/drawing/2014/main" id="{61A744EB-9A06-4741-B9A1-0B368125478D}"/>
              </a:ext>
            </a:extLst>
          </p:cNvPr>
          <p:cNvSpPr txBox="1"/>
          <p:nvPr/>
        </p:nvSpPr>
        <p:spPr>
          <a:xfrm>
            <a:off x="1175017" y="5634817"/>
            <a:ext cx="6042580" cy="461665"/>
          </a:xfrm>
          <a:prstGeom prst="rect">
            <a:avLst/>
          </a:prstGeom>
          <a:noFill/>
        </p:spPr>
        <p:txBody>
          <a:bodyPr wrap="square" rtlCol="0">
            <a:spAutoFit/>
          </a:bodyPr>
          <a:lstStyle/>
          <a:p>
            <a:r>
              <a:rPr lang="en-US" sz="2400" b="1" dirty="0"/>
              <a:t>Tessellate </a:t>
            </a:r>
            <a:r>
              <a:rPr lang="en-US" altLang="zh-CN" sz="2400" dirty="0"/>
              <a:t>the</a:t>
            </a:r>
            <a:r>
              <a:rPr lang="zh-CN" altLang="en-US" sz="2400" dirty="0"/>
              <a:t> </a:t>
            </a:r>
            <a:r>
              <a:rPr lang="en-US" altLang="zh-CN" sz="2400" dirty="0"/>
              <a:t>hull</a:t>
            </a:r>
            <a:r>
              <a:rPr lang="zh-CN" altLang="en-US" sz="2400" dirty="0"/>
              <a:t> </a:t>
            </a:r>
            <a:r>
              <a:rPr lang="en-US" altLang="zh-CN" sz="2400" dirty="0"/>
              <a:t>to</a:t>
            </a:r>
            <a:r>
              <a:rPr lang="zh-CN" altLang="en-US" sz="2400" dirty="0"/>
              <a:t> </a:t>
            </a:r>
            <a:r>
              <a:rPr lang="en-US" altLang="zh-CN" sz="2400" dirty="0"/>
              <a:t>get</a:t>
            </a:r>
            <a:r>
              <a:rPr lang="zh-CN" altLang="en-US" sz="2400" b="1" dirty="0"/>
              <a:t> </a:t>
            </a:r>
            <a:r>
              <a:rPr lang="en-US" altLang="zh-CN" sz="2400" dirty="0"/>
              <a:t>RGB</a:t>
            </a:r>
            <a:r>
              <a:rPr lang="zh-CN" altLang="en-US" sz="2400" dirty="0"/>
              <a:t> </a:t>
            </a:r>
            <a:r>
              <a:rPr lang="en-US" altLang="zh-CN" sz="2400" dirty="0"/>
              <a:t>simplices</a:t>
            </a:r>
            <a:endParaRPr lang="en-US" sz="2400" dirty="0"/>
          </a:p>
        </p:txBody>
      </p:sp>
      <p:sp>
        <p:nvSpPr>
          <p:cNvPr id="33" name="Rectangle 32">
            <a:extLst>
              <a:ext uri="{FF2B5EF4-FFF2-40B4-BE49-F238E27FC236}">
                <a16:creationId xmlns:a16="http://schemas.microsoft.com/office/drawing/2014/main" id="{17769446-9CCA-2449-A359-358E3C3CD9FC}"/>
              </a:ext>
            </a:extLst>
          </p:cNvPr>
          <p:cNvSpPr/>
          <p:nvPr/>
        </p:nvSpPr>
        <p:spPr>
          <a:xfrm>
            <a:off x="1174917" y="5937944"/>
            <a:ext cx="8435611" cy="461665"/>
          </a:xfrm>
          <a:prstGeom prst="rect">
            <a:avLst/>
          </a:prstGeom>
        </p:spPr>
        <p:txBody>
          <a:bodyPr wrap="square">
            <a:spAutoFit/>
          </a:bodyPr>
          <a:lstStyle/>
          <a:p>
            <a:r>
              <a:rPr lang="en-US" altLang="zh-CN" sz="2400" b="1" dirty="0">
                <a:solidFill>
                  <a:srgbClr val="C00000"/>
                </a:solidFill>
                <a:effectLst/>
              </a:rPr>
              <a:t>A</a:t>
            </a:r>
            <a:r>
              <a:rPr lang="zh-CN" altLang="en-US" sz="2400" b="1" dirty="0">
                <a:solidFill>
                  <a:srgbClr val="C00000"/>
                </a:solidFill>
                <a:effectLst/>
              </a:rPr>
              <a:t> </a:t>
            </a:r>
            <a:r>
              <a:rPr lang="en-US" altLang="zh-CN" sz="2400" b="1" dirty="0">
                <a:solidFill>
                  <a:srgbClr val="C00000"/>
                </a:solidFill>
              </a:rPr>
              <a:t>RGBXY</a:t>
            </a:r>
            <a:r>
              <a:rPr lang="zh-CN" altLang="en-US" sz="2400" b="1" dirty="0">
                <a:solidFill>
                  <a:srgbClr val="C00000"/>
                </a:solidFill>
              </a:rPr>
              <a:t> </a:t>
            </a:r>
            <a:r>
              <a:rPr lang="en-US" altLang="zh-CN" sz="2400" b="1" dirty="0">
                <a:solidFill>
                  <a:srgbClr val="C00000"/>
                </a:solidFill>
              </a:rPr>
              <a:t>palette</a:t>
            </a:r>
            <a:r>
              <a:rPr lang="zh-CN" altLang="en-US" sz="2400" b="1" dirty="0">
                <a:solidFill>
                  <a:srgbClr val="C00000"/>
                </a:solidFill>
              </a:rPr>
              <a:t> </a:t>
            </a:r>
            <a:r>
              <a:rPr lang="en-US" altLang="zh-CN" sz="2400" b="1" dirty="0" err="1">
                <a:solidFill>
                  <a:srgbClr val="C00000"/>
                </a:solidFill>
              </a:rPr>
              <a:t>vertice</a:t>
            </a:r>
            <a:r>
              <a:rPr lang="zh-CN" altLang="en-US" sz="2400" b="1" dirty="0">
                <a:solidFill>
                  <a:srgbClr val="C00000"/>
                </a:solidFill>
              </a:rPr>
              <a:t> </a:t>
            </a:r>
            <a:r>
              <a:rPr lang="en-US" altLang="zh-CN" sz="2400" dirty="0"/>
              <a:t>is</a:t>
            </a:r>
            <a:r>
              <a:rPr lang="zh-CN" altLang="en-US" sz="2400" dirty="0"/>
              <a:t> </a:t>
            </a:r>
            <a:r>
              <a:rPr lang="en-US" altLang="zh-CN" sz="2400" dirty="0"/>
              <a:t>interpolated</a:t>
            </a:r>
            <a:r>
              <a:rPr lang="zh-CN" altLang="en-US" sz="2400" dirty="0"/>
              <a:t> </a:t>
            </a:r>
            <a:r>
              <a:rPr lang="en-US" altLang="zh-CN" sz="2400" dirty="0"/>
              <a:t>by</a:t>
            </a:r>
            <a:r>
              <a:rPr lang="zh-CN" altLang="en-US" sz="2400" dirty="0"/>
              <a:t> </a:t>
            </a:r>
            <a:r>
              <a:rPr lang="en-US" altLang="zh-CN" sz="2400" b="1" dirty="0">
                <a:solidFill>
                  <a:srgbClr val="C00000"/>
                </a:solidFill>
              </a:rPr>
              <a:t>4</a:t>
            </a:r>
            <a:r>
              <a:rPr lang="zh-CN" altLang="en-US" sz="2400" b="1" dirty="0"/>
              <a:t> </a:t>
            </a:r>
            <a:r>
              <a:rPr lang="en-US" altLang="zh-CN" sz="2400" b="1" dirty="0">
                <a:solidFill>
                  <a:srgbClr val="C00000"/>
                </a:solidFill>
              </a:rPr>
              <a:t>RGB</a:t>
            </a:r>
            <a:r>
              <a:rPr lang="zh-CN" altLang="en-US" sz="2400" b="1" dirty="0">
                <a:solidFill>
                  <a:srgbClr val="C00000"/>
                </a:solidFill>
              </a:rPr>
              <a:t> </a:t>
            </a:r>
            <a:r>
              <a:rPr lang="en-US" altLang="zh-CN" sz="2400" b="1" dirty="0">
                <a:solidFill>
                  <a:srgbClr val="C00000"/>
                </a:solidFill>
              </a:rPr>
              <a:t>palette</a:t>
            </a:r>
            <a:r>
              <a:rPr lang="zh-CN" altLang="en-US" sz="2400" b="1" dirty="0">
                <a:solidFill>
                  <a:srgbClr val="C00000"/>
                </a:solidFill>
              </a:rPr>
              <a:t> </a:t>
            </a:r>
            <a:r>
              <a:rPr lang="en-US" altLang="zh-CN" sz="2400" b="1" dirty="0">
                <a:solidFill>
                  <a:srgbClr val="C00000"/>
                </a:solidFill>
              </a:rPr>
              <a:t>vertices</a:t>
            </a:r>
            <a:endParaRPr lang="en-US" sz="2400" dirty="0">
              <a:effectLst/>
            </a:endParaRPr>
          </a:p>
        </p:txBody>
      </p:sp>
      <p:sp>
        <p:nvSpPr>
          <p:cNvPr id="35" name="Frame 34">
            <a:extLst>
              <a:ext uri="{FF2B5EF4-FFF2-40B4-BE49-F238E27FC236}">
                <a16:creationId xmlns:a16="http://schemas.microsoft.com/office/drawing/2014/main" id="{8C99FEC4-CC7B-944B-9330-5E997DA78395}"/>
              </a:ext>
            </a:extLst>
          </p:cNvPr>
          <p:cNvSpPr/>
          <p:nvPr/>
        </p:nvSpPr>
        <p:spPr>
          <a:xfrm>
            <a:off x="881076" y="1805015"/>
            <a:ext cx="6452992" cy="3400926"/>
          </a:xfrm>
          <a:prstGeom prst="frame">
            <a:avLst>
              <a:gd name="adj1" fmla="val 1997"/>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7" name="Picture 2" descr="page80image7129520">
            <a:extLst>
              <a:ext uri="{FF2B5EF4-FFF2-40B4-BE49-F238E27FC236}">
                <a16:creationId xmlns:a16="http://schemas.microsoft.com/office/drawing/2014/main" id="{A784FAA2-A19E-1949-A70D-568F2FBA78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9015" y="3490323"/>
            <a:ext cx="1007292" cy="24071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page80image7129520">
            <a:extLst>
              <a:ext uri="{FF2B5EF4-FFF2-40B4-BE49-F238E27FC236}">
                <a16:creationId xmlns:a16="http://schemas.microsoft.com/office/drawing/2014/main" id="{16AA92D4-E7D7-BE49-B4F5-149054D683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3123888" y="3493408"/>
            <a:ext cx="5246499" cy="243679"/>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a:extLst>
              <a:ext uri="{FF2B5EF4-FFF2-40B4-BE49-F238E27FC236}">
                <a16:creationId xmlns:a16="http://schemas.microsoft.com/office/drawing/2014/main" id="{7F693579-32C5-1743-88E0-4592BFB20462}"/>
              </a:ext>
            </a:extLst>
          </p:cNvPr>
          <p:cNvSpPr/>
          <p:nvPr/>
        </p:nvSpPr>
        <p:spPr>
          <a:xfrm>
            <a:off x="3988419" y="3091931"/>
            <a:ext cx="3282886" cy="523220"/>
          </a:xfrm>
          <a:prstGeom prst="rect">
            <a:avLst/>
          </a:prstGeom>
        </p:spPr>
        <p:txBody>
          <a:bodyPr wrap="none">
            <a:spAutoFit/>
          </a:bodyPr>
          <a:lstStyle/>
          <a:p>
            <a:r>
              <a:rPr lang="en-US" sz="2800" b="1" dirty="0">
                <a:solidFill>
                  <a:srgbClr val="C62305"/>
                </a:solidFill>
                <a:latin typeface="Helvetica" pitchFamily="2" charset="0"/>
              </a:rPr>
              <a:t>W =  W</a:t>
            </a:r>
            <a:r>
              <a:rPr lang="en-US" sz="1600" b="1" dirty="0">
                <a:solidFill>
                  <a:srgbClr val="C62305"/>
                </a:solidFill>
                <a:latin typeface="Helvetica" pitchFamily="2" charset="0"/>
              </a:rPr>
              <a:t>RGB</a:t>
            </a:r>
            <a:r>
              <a:rPr lang="en-US" sz="2800" b="1" dirty="0">
                <a:solidFill>
                  <a:srgbClr val="C62305"/>
                </a:solidFill>
                <a:latin typeface="Helvetica" pitchFamily="2" charset="0"/>
              </a:rPr>
              <a:t> * W</a:t>
            </a:r>
            <a:r>
              <a:rPr lang="en-US" sz="1600" b="1" dirty="0">
                <a:solidFill>
                  <a:srgbClr val="C62305"/>
                </a:solidFill>
                <a:latin typeface="Helvetica" pitchFamily="2" charset="0"/>
              </a:rPr>
              <a:t>RGBXY </a:t>
            </a:r>
            <a:endParaRPr lang="en-US" sz="1600" dirty="0">
              <a:effectLst/>
            </a:endParaRPr>
          </a:p>
        </p:txBody>
      </p:sp>
    </p:spTree>
    <p:extLst>
      <p:ext uri="{BB962C8B-B14F-4D97-AF65-F5344CB8AC3E}">
        <p14:creationId xmlns:p14="http://schemas.microsoft.com/office/powerpoint/2010/main" val="451313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2"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4099"/>
                                        </p:tgtEl>
                                        <p:attrNameLst>
                                          <p:attrName>style.visibility</p:attrName>
                                        </p:attrNameLst>
                                      </p:cBhvr>
                                      <p:to>
                                        <p:strVal val="visible"/>
                                      </p:to>
                                    </p:set>
                                    <p:animEffect transition="in" filter="dissolve">
                                      <p:cBhvr>
                                        <p:cTn id="16" dur="500"/>
                                        <p:tgtEl>
                                          <p:spTgt spid="4099"/>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dissolv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dissolve">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1" nodeType="click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dissolve">
                                      <p:cBhvr>
                                        <p:cTn id="29" dur="500"/>
                                        <p:tgtEl>
                                          <p:spTgt spid="29"/>
                                        </p:tgtEl>
                                      </p:cBhvr>
                                    </p:animEffect>
                                  </p:childTnLst>
                                </p:cTn>
                              </p:par>
                            </p:childTnLst>
                          </p:cTn>
                        </p:par>
                        <p:par>
                          <p:cTn id="30" fill="hold">
                            <p:stCondLst>
                              <p:cond delay="500"/>
                            </p:stCondLst>
                            <p:childTnLst>
                              <p:par>
                                <p:cTn id="31" presetID="9" presetClass="entr" presetSubtype="0"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dissolve">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xit" presetSubtype="0" fill="hold" grpId="1" nodeType="clickEffect">
                                  <p:stCondLst>
                                    <p:cond delay="0"/>
                                  </p:stCondLst>
                                  <p:childTnLst>
                                    <p:animEffect transition="out" filter="dissolve">
                                      <p:cBhvr>
                                        <p:cTn id="37" dur="500"/>
                                        <p:tgtEl>
                                          <p:spTgt spid="8"/>
                                        </p:tgtEl>
                                      </p:cBhvr>
                                    </p:animEffect>
                                    <p:set>
                                      <p:cBhvr>
                                        <p:cTn id="38" dur="1" fill="hold">
                                          <p:stCondLst>
                                            <p:cond delay="499"/>
                                          </p:stCondLst>
                                        </p:cTn>
                                        <p:tgtEl>
                                          <p:spTgt spid="8"/>
                                        </p:tgtEl>
                                        <p:attrNameLst>
                                          <p:attrName>style.visibility</p:attrName>
                                        </p:attrNameLst>
                                      </p:cBhvr>
                                      <p:to>
                                        <p:strVal val="hidden"/>
                                      </p:to>
                                    </p:set>
                                  </p:childTnLst>
                                </p:cTn>
                              </p:par>
                              <p:par>
                                <p:cTn id="39" presetID="9" presetClass="exit" presetSubtype="0" fill="hold" grpId="1" nodeType="withEffect">
                                  <p:stCondLst>
                                    <p:cond delay="0"/>
                                  </p:stCondLst>
                                  <p:childTnLst>
                                    <p:animEffect transition="out" filter="dissolve">
                                      <p:cBhvr>
                                        <p:cTn id="40" dur="500"/>
                                        <p:tgtEl>
                                          <p:spTgt spid="22"/>
                                        </p:tgtEl>
                                      </p:cBhvr>
                                    </p:animEffect>
                                    <p:set>
                                      <p:cBhvr>
                                        <p:cTn id="41" dur="1" fill="hold">
                                          <p:stCondLst>
                                            <p:cond delay="499"/>
                                          </p:stCondLst>
                                        </p:cTn>
                                        <p:tgtEl>
                                          <p:spTgt spid="22"/>
                                        </p:tgtEl>
                                        <p:attrNameLst>
                                          <p:attrName>style.visibility</p:attrName>
                                        </p:attrNameLst>
                                      </p:cBhvr>
                                      <p:to>
                                        <p:strVal val="hidden"/>
                                      </p:to>
                                    </p:set>
                                  </p:childTnLst>
                                </p:cTn>
                              </p:par>
                              <p:par>
                                <p:cTn id="42" presetID="9" presetClass="exit" presetSubtype="0" fill="hold" grpId="2" nodeType="withEffect">
                                  <p:stCondLst>
                                    <p:cond delay="0"/>
                                  </p:stCondLst>
                                  <p:childTnLst>
                                    <p:animEffect transition="out" filter="dissolve">
                                      <p:cBhvr>
                                        <p:cTn id="43" dur="500"/>
                                        <p:tgtEl>
                                          <p:spTgt spid="29"/>
                                        </p:tgtEl>
                                      </p:cBhvr>
                                    </p:animEffect>
                                    <p:set>
                                      <p:cBhvr>
                                        <p:cTn id="44" dur="1" fill="hold">
                                          <p:stCondLst>
                                            <p:cond delay="499"/>
                                          </p:stCondLst>
                                        </p:cTn>
                                        <p:tgtEl>
                                          <p:spTgt spid="29"/>
                                        </p:tgtEl>
                                        <p:attrNameLst>
                                          <p:attrName>style.visibility</p:attrName>
                                        </p:attrNameLst>
                                      </p:cBhvr>
                                      <p:to>
                                        <p:strVal val="hidden"/>
                                      </p:to>
                                    </p:set>
                                  </p:childTnLst>
                                </p:cTn>
                              </p:par>
                              <p:par>
                                <p:cTn id="45" presetID="9" presetClass="exit" presetSubtype="0" fill="hold" grpId="3" nodeType="withEffect">
                                  <p:stCondLst>
                                    <p:cond delay="0"/>
                                  </p:stCondLst>
                                  <p:childTnLst>
                                    <p:animEffect transition="out" filter="dissolve">
                                      <p:cBhvr>
                                        <p:cTn id="46" dur="500"/>
                                        <p:tgtEl>
                                          <p:spTgt spid="4"/>
                                        </p:tgtEl>
                                      </p:cBhvr>
                                    </p:animEffect>
                                    <p:set>
                                      <p:cBhvr>
                                        <p:cTn id="47" dur="1" fill="hold">
                                          <p:stCondLst>
                                            <p:cond delay="499"/>
                                          </p:stCondLst>
                                        </p:cTn>
                                        <p:tgtEl>
                                          <p:spTgt spid="4"/>
                                        </p:tgtEl>
                                        <p:attrNameLst>
                                          <p:attrName>style.visibility</p:attrName>
                                        </p:attrNameLst>
                                      </p:cBhvr>
                                      <p:to>
                                        <p:strVal val="hidden"/>
                                      </p:to>
                                    </p:set>
                                  </p:childTnLst>
                                </p:cTn>
                              </p:par>
                            </p:childTnLst>
                          </p:cTn>
                        </p:par>
                        <p:par>
                          <p:cTn id="48" fill="hold">
                            <p:stCondLst>
                              <p:cond delay="500"/>
                            </p:stCondLst>
                            <p:childTnLst>
                              <p:par>
                                <p:cTn id="49" presetID="9" presetClass="entr" presetSubtype="0" fill="hold" grpId="1" nodeType="after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dissolve">
                                      <p:cBhvr>
                                        <p:cTn id="51" dur="500"/>
                                        <p:tgtEl>
                                          <p:spTgt spid="35"/>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dissolve">
                                      <p:cBhvr>
                                        <p:cTn id="56" dur="500"/>
                                        <p:tgtEl>
                                          <p:spTgt spid="30"/>
                                        </p:tgtEl>
                                      </p:cBhvr>
                                    </p:animEffect>
                                  </p:childTnLst>
                                </p:cTn>
                              </p:par>
                            </p:childTnLst>
                          </p:cTn>
                        </p:par>
                        <p:par>
                          <p:cTn id="57" fill="hold">
                            <p:stCondLst>
                              <p:cond delay="500"/>
                            </p:stCondLst>
                            <p:childTnLst>
                              <p:par>
                                <p:cTn id="58" presetID="1" presetClass="exit" presetSubtype="0" fill="hold" grpId="0" nodeType="afterEffect">
                                  <p:stCondLst>
                                    <p:cond delay="0"/>
                                  </p:stCondLst>
                                  <p:childTnLst>
                                    <p:set>
                                      <p:cBhvr>
                                        <p:cTn id="59" dur="1" fill="hold">
                                          <p:stCondLst>
                                            <p:cond delay="0"/>
                                          </p:stCondLst>
                                        </p:cTn>
                                        <p:tgtEl>
                                          <p:spTgt spid="39"/>
                                        </p:tgtEl>
                                        <p:attrNameLst>
                                          <p:attrName>style.visibility</p:attrName>
                                        </p:attrNameLst>
                                      </p:cBhvr>
                                      <p:to>
                                        <p:strVal val="hidden"/>
                                      </p:to>
                                    </p:set>
                                  </p:childTnLst>
                                </p:cTn>
                              </p:par>
                              <p:par>
                                <p:cTn id="60" presetID="1" presetClass="entr" presetSubtype="0" fill="hold" nodeType="withEffect">
                                  <p:stCondLst>
                                    <p:cond delay="0"/>
                                  </p:stCondLst>
                                  <p:childTnLst>
                                    <p:set>
                                      <p:cBhvr>
                                        <p:cTn id="61" dur="1" fill="hold">
                                          <p:stCondLst>
                                            <p:cond delay="0"/>
                                          </p:stCondLst>
                                        </p:cTn>
                                        <p:tgtEl>
                                          <p:spTgt spid="4097"/>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14"/>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9" presetClass="entr" presetSubtype="0" fill="hold" grpId="0" nodeType="clickEffect">
                                  <p:stCondLst>
                                    <p:cond delay="0"/>
                                  </p:stCondLst>
                                  <p:childTnLst>
                                    <p:set>
                                      <p:cBhvr>
                                        <p:cTn id="67" dur="1" fill="hold">
                                          <p:stCondLst>
                                            <p:cond delay="0"/>
                                          </p:stCondLst>
                                        </p:cTn>
                                        <p:tgtEl>
                                          <p:spTgt spid="31"/>
                                        </p:tgtEl>
                                        <p:attrNameLst>
                                          <p:attrName>style.visibility</p:attrName>
                                        </p:attrNameLst>
                                      </p:cBhvr>
                                      <p:to>
                                        <p:strVal val="visible"/>
                                      </p:to>
                                    </p:set>
                                    <p:animEffect transition="in" filter="dissolve">
                                      <p:cBhvr>
                                        <p:cTn id="68" dur="500"/>
                                        <p:tgtEl>
                                          <p:spTgt spid="31"/>
                                        </p:tgtEl>
                                      </p:cBhvr>
                                    </p:animEffect>
                                  </p:childTnLst>
                                </p:cTn>
                              </p:par>
                            </p:childTnLst>
                          </p:cTn>
                        </p:par>
                      </p:childTnLst>
                    </p:cTn>
                  </p:par>
                  <p:par>
                    <p:cTn id="69" fill="hold">
                      <p:stCondLst>
                        <p:cond delay="indefinite"/>
                      </p:stCondLst>
                      <p:childTnLst>
                        <p:par>
                          <p:cTn id="70" fill="hold">
                            <p:stCondLst>
                              <p:cond delay="0"/>
                            </p:stCondLst>
                            <p:childTnLst>
                              <p:par>
                                <p:cTn id="71" presetID="9" presetClass="entr" presetSubtype="0" fill="hold" grpId="0" nodeType="clickEffect">
                                  <p:stCondLst>
                                    <p:cond delay="0"/>
                                  </p:stCondLst>
                                  <p:childTnLst>
                                    <p:set>
                                      <p:cBhvr>
                                        <p:cTn id="72" dur="1" fill="hold">
                                          <p:stCondLst>
                                            <p:cond delay="0"/>
                                          </p:stCondLst>
                                        </p:cTn>
                                        <p:tgtEl>
                                          <p:spTgt spid="33"/>
                                        </p:tgtEl>
                                        <p:attrNameLst>
                                          <p:attrName>style.visibility</p:attrName>
                                        </p:attrNameLst>
                                      </p:cBhvr>
                                      <p:to>
                                        <p:strVal val="visible"/>
                                      </p:to>
                                    </p:set>
                                    <p:animEffect transition="in" filter="dissolve">
                                      <p:cBhvr>
                                        <p:cTn id="73" dur="500"/>
                                        <p:tgtEl>
                                          <p:spTgt spid="33"/>
                                        </p:tgtEl>
                                      </p:cBhvr>
                                    </p:animEffect>
                                  </p:childTnLst>
                                </p:cTn>
                              </p:par>
                            </p:childTnLst>
                          </p:cTn>
                        </p:par>
                        <p:par>
                          <p:cTn id="74" fill="hold">
                            <p:stCondLst>
                              <p:cond delay="500"/>
                            </p:stCondLst>
                            <p:childTnLst>
                              <p:par>
                                <p:cTn id="75" presetID="9" presetClass="entr" presetSubtype="0" fill="hold" grpId="0" nodeType="afterEffect">
                                  <p:stCondLst>
                                    <p:cond delay="0"/>
                                  </p:stCondLst>
                                  <p:childTnLst>
                                    <p:set>
                                      <p:cBhvr>
                                        <p:cTn id="76" dur="1" fill="hold">
                                          <p:stCondLst>
                                            <p:cond delay="0"/>
                                          </p:stCondLst>
                                        </p:cTn>
                                        <p:tgtEl>
                                          <p:spTgt spid="3"/>
                                        </p:tgtEl>
                                        <p:attrNameLst>
                                          <p:attrName>style.visibility</p:attrName>
                                        </p:attrNameLst>
                                      </p:cBhvr>
                                      <p:to>
                                        <p:strVal val="visible"/>
                                      </p:to>
                                    </p:set>
                                    <p:animEffect transition="in" filter="dissolve">
                                      <p:cBhvr>
                                        <p:cTn id="77" dur="500"/>
                                        <p:tgtEl>
                                          <p:spTgt spid="3"/>
                                        </p:tgtEl>
                                      </p:cBhvr>
                                    </p:animEffect>
                                  </p:childTnLst>
                                </p:cTn>
                              </p:par>
                            </p:childTnLst>
                          </p:cTn>
                        </p:par>
                      </p:childTnLst>
                    </p:cTn>
                  </p:par>
                  <p:par>
                    <p:cTn id="78" fill="hold">
                      <p:stCondLst>
                        <p:cond delay="indefinite"/>
                      </p:stCondLst>
                      <p:childTnLst>
                        <p:par>
                          <p:cTn id="79" fill="hold">
                            <p:stCondLst>
                              <p:cond delay="0"/>
                            </p:stCondLst>
                            <p:childTnLst>
                              <p:par>
                                <p:cTn id="80" presetID="9" presetClass="exit" presetSubtype="0" fill="hold" grpId="2" nodeType="clickEffect">
                                  <p:stCondLst>
                                    <p:cond delay="0"/>
                                  </p:stCondLst>
                                  <p:childTnLst>
                                    <p:animEffect transition="out" filter="dissolve">
                                      <p:cBhvr>
                                        <p:cTn id="81" dur="500"/>
                                        <p:tgtEl>
                                          <p:spTgt spid="35"/>
                                        </p:tgtEl>
                                      </p:cBhvr>
                                    </p:animEffect>
                                    <p:set>
                                      <p:cBhvr>
                                        <p:cTn id="82" dur="1" fill="hold">
                                          <p:stCondLst>
                                            <p:cond delay="499"/>
                                          </p:stCondLst>
                                        </p:cTn>
                                        <p:tgtEl>
                                          <p:spTgt spid="35"/>
                                        </p:tgtEl>
                                        <p:attrNameLst>
                                          <p:attrName>style.visibility</p:attrName>
                                        </p:attrNameLst>
                                      </p:cBhvr>
                                      <p:to>
                                        <p:strVal val="hidden"/>
                                      </p:to>
                                    </p:set>
                                  </p:childTnLst>
                                </p:cTn>
                              </p:par>
                              <p:par>
                                <p:cTn id="83" presetID="9" presetClass="exit" presetSubtype="0" fill="hold" nodeType="withEffect">
                                  <p:stCondLst>
                                    <p:cond delay="0"/>
                                  </p:stCondLst>
                                  <p:childTnLst>
                                    <p:animEffect transition="out" filter="dissolve">
                                      <p:cBhvr>
                                        <p:cTn id="84" dur="500"/>
                                        <p:tgtEl>
                                          <p:spTgt spid="4099"/>
                                        </p:tgtEl>
                                      </p:cBhvr>
                                    </p:animEffect>
                                    <p:set>
                                      <p:cBhvr>
                                        <p:cTn id="85" dur="1" fill="hold">
                                          <p:stCondLst>
                                            <p:cond delay="499"/>
                                          </p:stCondLst>
                                        </p:cTn>
                                        <p:tgtEl>
                                          <p:spTgt spid="4099"/>
                                        </p:tgtEl>
                                        <p:attrNameLst>
                                          <p:attrName>style.visibility</p:attrName>
                                        </p:attrNameLst>
                                      </p:cBhvr>
                                      <p:to>
                                        <p:strVal val="hidden"/>
                                      </p:to>
                                    </p:set>
                                  </p:childTnLst>
                                </p:cTn>
                              </p:par>
                              <p:par>
                                <p:cTn id="86" presetID="9" presetClass="exit" presetSubtype="0" fill="hold" grpId="1" nodeType="withEffect">
                                  <p:stCondLst>
                                    <p:cond delay="0"/>
                                  </p:stCondLst>
                                  <p:childTnLst>
                                    <p:animEffect transition="out" filter="dissolve">
                                      <p:cBhvr>
                                        <p:cTn id="87" dur="500"/>
                                        <p:tgtEl>
                                          <p:spTgt spid="7"/>
                                        </p:tgtEl>
                                      </p:cBhvr>
                                    </p:animEffect>
                                    <p:set>
                                      <p:cBhvr>
                                        <p:cTn id="88" dur="1" fill="hold">
                                          <p:stCondLst>
                                            <p:cond delay="499"/>
                                          </p:stCondLst>
                                        </p:cTn>
                                        <p:tgtEl>
                                          <p:spTgt spid="7"/>
                                        </p:tgtEl>
                                        <p:attrNameLst>
                                          <p:attrName>style.visibility</p:attrName>
                                        </p:attrNameLst>
                                      </p:cBhvr>
                                      <p:to>
                                        <p:strVal val="hidden"/>
                                      </p:to>
                                    </p:set>
                                  </p:childTnLst>
                                </p:cTn>
                              </p:par>
                              <p:par>
                                <p:cTn id="89" presetID="9" presetClass="exit" presetSubtype="0" fill="hold" grpId="1" nodeType="withEffect">
                                  <p:stCondLst>
                                    <p:cond delay="0"/>
                                  </p:stCondLst>
                                  <p:childTnLst>
                                    <p:animEffect transition="out" filter="dissolve">
                                      <p:cBhvr>
                                        <p:cTn id="90" dur="500"/>
                                        <p:tgtEl>
                                          <p:spTgt spid="3"/>
                                        </p:tgtEl>
                                      </p:cBhvr>
                                    </p:animEffect>
                                    <p:set>
                                      <p:cBhvr>
                                        <p:cTn id="91" dur="1" fill="hold">
                                          <p:stCondLst>
                                            <p:cond delay="499"/>
                                          </p:stCondLst>
                                        </p:cTn>
                                        <p:tgtEl>
                                          <p:spTgt spid="3"/>
                                        </p:tgtEl>
                                        <p:attrNameLst>
                                          <p:attrName>style.visibility</p:attrName>
                                        </p:attrNameLst>
                                      </p:cBhvr>
                                      <p:to>
                                        <p:strVal val="hidden"/>
                                      </p:to>
                                    </p:set>
                                  </p:childTnLst>
                                </p:cTn>
                              </p:par>
                              <p:par>
                                <p:cTn id="92" presetID="9" presetClass="exit" presetSubtype="0" fill="hold" grpId="0" nodeType="withEffect">
                                  <p:stCondLst>
                                    <p:cond delay="0"/>
                                  </p:stCondLst>
                                  <p:childTnLst>
                                    <p:animEffect transition="out" filter="dissolve">
                                      <p:cBhvr>
                                        <p:cTn id="93" dur="500"/>
                                        <p:tgtEl>
                                          <p:spTgt spid="19"/>
                                        </p:tgtEl>
                                      </p:cBhvr>
                                    </p:animEffect>
                                    <p:set>
                                      <p:cBhvr>
                                        <p:cTn id="94" dur="1" fill="hold">
                                          <p:stCondLst>
                                            <p:cond delay="499"/>
                                          </p:stCondLst>
                                        </p:cTn>
                                        <p:tgtEl>
                                          <p:spTgt spid="19"/>
                                        </p:tgtEl>
                                        <p:attrNameLst>
                                          <p:attrName>style.visibility</p:attrName>
                                        </p:attrNameLst>
                                      </p:cBhvr>
                                      <p:to>
                                        <p:strVal val="hidden"/>
                                      </p:to>
                                    </p:set>
                                  </p:childTnLst>
                                </p:cTn>
                              </p:par>
                              <p:par>
                                <p:cTn id="95" presetID="9" presetClass="exit" presetSubtype="0" fill="hold" grpId="1" nodeType="withEffect">
                                  <p:stCondLst>
                                    <p:cond delay="0"/>
                                  </p:stCondLst>
                                  <p:childTnLst>
                                    <p:animEffect transition="out" filter="dissolve">
                                      <p:cBhvr>
                                        <p:cTn id="96" dur="500"/>
                                        <p:tgtEl>
                                          <p:spTgt spid="19"/>
                                        </p:tgtEl>
                                      </p:cBhvr>
                                    </p:animEffect>
                                    <p:set>
                                      <p:cBhvr>
                                        <p:cTn id="97" dur="1" fill="hold">
                                          <p:stCondLst>
                                            <p:cond delay="499"/>
                                          </p:stCondLst>
                                        </p:cTn>
                                        <p:tgtEl>
                                          <p:spTgt spid="19"/>
                                        </p:tgtEl>
                                        <p:attrNameLst>
                                          <p:attrName>style.visibility</p:attrName>
                                        </p:attrNameLst>
                                      </p:cBhvr>
                                      <p:to>
                                        <p:strVal val="hidden"/>
                                      </p:to>
                                    </p:set>
                                  </p:childTnLst>
                                </p:cTn>
                              </p:par>
                              <p:par>
                                <p:cTn id="98" presetID="9" presetClass="exit" presetSubtype="0" fill="hold" nodeType="withEffect">
                                  <p:stCondLst>
                                    <p:cond delay="0"/>
                                  </p:stCondLst>
                                  <p:childTnLst>
                                    <p:animEffect transition="out" filter="dissolve">
                                      <p:cBhvr>
                                        <p:cTn id="99" dur="500"/>
                                        <p:tgtEl>
                                          <p:spTgt spid="37"/>
                                        </p:tgtEl>
                                      </p:cBhvr>
                                    </p:animEffect>
                                    <p:set>
                                      <p:cBhvr>
                                        <p:cTn id="100" dur="1" fill="hold">
                                          <p:stCondLst>
                                            <p:cond delay="499"/>
                                          </p:stCondLst>
                                        </p:cTn>
                                        <p:tgtEl>
                                          <p:spTgt spid="37"/>
                                        </p:tgtEl>
                                        <p:attrNameLst>
                                          <p:attrName>style.visibility</p:attrName>
                                        </p:attrNameLst>
                                      </p:cBhvr>
                                      <p:to>
                                        <p:strVal val="hidden"/>
                                      </p:to>
                                    </p:set>
                                  </p:childTnLst>
                                </p:cTn>
                              </p:par>
                              <p:par>
                                <p:cTn id="101" presetID="9" presetClass="exit" presetSubtype="0" fill="hold" nodeType="withEffect">
                                  <p:stCondLst>
                                    <p:cond delay="0"/>
                                  </p:stCondLst>
                                  <p:childTnLst>
                                    <p:animEffect transition="out" filter="dissolve">
                                      <p:cBhvr>
                                        <p:cTn id="102" dur="500"/>
                                        <p:tgtEl>
                                          <p:spTgt spid="11"/>
                                        </p:tgtEl>
                                      </p:cBhvr>
                                    </p:animEffect>
                                    <p:set>
                                      <p:cBhvr>
                                        <p:cTn id="103" dur="1" fill="hold">
                                          <p:stCondLst>
                                            <p:cond delay="499"/>
                                          </p:stCondLst>
                                        </p:cTn>
                                        <p:tgtEl>
                                          <p:spTgt spid="11"/>
                                        </p:tgtEl>
                                        <p:attrNameLst>
                                          <p:attrName>style.visibility</p:attrName>
                                        </p:attrNameLst>
                                      </p:cBhvr>
                                      <p:to>
                                        <p:strVal val="hidden"/>
                                      </p:to>
                                    </p:set>
                                  </p:childTnLst>
                                </p:cTn>
                              </p:par>
                              <p:par>
                                <p:cTn id="104" presetID="9" presetClass="exit" presetSubtype="0" fill="hold" grpId="1" nodeType="withEffect">
                                  <p:stCondLst>
                                    <p:cond delay="0"/>
                                  </p:stCondLst>
                                  <p:childTnLst>
                                    <p:animEffect transition="out" filter="dissolve">
                                      <p:cBhvr>
                                        <p:cTn id="105" dur="500"/>
                                        <p:tgtEl>
                                          <p:spTgt spid="17"/>
                                        </p:tgtEl>
                                      </p:cBhvr>
                                    </p:animEffect>
                                    <p:set>
                                      <p:cBhvr>
                                        <p:cTn id="106" dur="1" fill="hold">
                                          <p:stCondLst>
                                            <p:cond delay="499"/>
                                          </p:stCondLst>
                                        </p:cTn>
                                        <p:tgtEl>
                                          <p:spTgt spid="17"/>
                                        </p:tgtEl>
                                        <p:attrNameLst>
                                          <p:attrName>style.visibility</p:attrName>
                                        </p:attrNameLst>
                                      </p:cBhvr>
                                      <p:to>
                                        <p:strVal val="hidden"/>
                                      </p:to>
                                    </p:set>
                                  </p:childTnLst>
                                </p:cTn>
                              </p:par>
                              <p:par>
                                <p:cTn id="107" presetID="9" presetClass="exit" presetSubtype="0" fill="hold" grpId="1" nodeType="withEffect">
                                  <p:stCondLst>
                                    <p:cond delay="0"/>
                                  </p:stCondLst>
                                  <p:childTnLst>
                                    <p:animEffect transition="out" filter="dissolve">
                                      <p:cBhvr>
                                        <p:cTn id="108" dur="500"/>
                                        <p:tgtEl>
                                          <p:spTgt spid="30"/>
                                        </p:tgtEl>
                                      </p:cBhvr>
                                    </p:animEffect>
                                    <p:set>
                                      <p:cBhvr>
                                        <p:cTn id="109" dur="1" fill="hold">
                                          <p:stCondLst>
                                            <p:cond delay="499"/>
                                          </p:stCondLst>
                                        </p:cTn>
                                        <p:tgtEl>
                                          <p:spTgt spid="30"/>
                                        </p:tgtEl>
                                        <p:attrNameLst>
                                          <p:attrName>style.visibility</p:attrName>
                                        </p:attrNameLst>
                                      </p:cBhvr>
                                      <p:to>
                                        <p:strVal val="hidden"/>
                                      </p:to>
                                    </p:set>
                                  </p:childTnLst>
                                </p:cTn>
                              </p:par>
                              <p:par>
                                <p:cTn id="110" presetID="9" presetClass="exit" presetSubtype="0" fill="hold" grpId="1" nodeType="withEffect">
                                  <p:stCondLst>
                                    <p:cond delay="0"/>
                                  </p:stCondLst>
                                  <p:childTnLst>
                                    <p:animEffect transition="out" filter="dissolve">
                                      <p:cBhvr>
                                        <p:cTn id="111" dur="500"/>
                                        <p:tgtEl>
                                          <p:spTgt spid="31"/>
                                        </p:tgtEl>
                                      </p:cBhvr>
                                    </p:animEffect>
                                    <p:set>
                                      <p:cBhvr>
                                        <p:cTn id="112" dur="1" fill="hold">
                                          <p:stCondLst>
                                            <p:cond delay="499"/>
                                          </p:stCondLst>
                                        </p:cTn>
                                        <p:tgtEl>
                                          <p:spTgt spid="31"/>
                                        </p:tgtEl>
                                        <p:attrNameLst>
                                          <p:attrName>style.visibility</p:attrName>
                                        </p:attrNameLst>
                                      </p:cBhvr>
                                      <p:to>
                                        <p:strVal val="hidden"/>
                                      </p:to>
                                    </p:set>
                                  </p:childTnLst>
                                </p:cTn>
                              </p:par>
                              <p:par>
                                <p:cTn id="113" presetID="9" presetClass="exit" presetSubtype="0" fill="hold" grpId="1" nodeType="withEffect">
                                  <p:stCondLst>
                                    <p:cond delay="0"/>
                                  </p:stCondLst>
                                  <p:childTnLst>
                                    <p:animEffect transition="out" filter="dissolve">
                                      <p:cBhvr>
                                        <p:cTn id="114" dur="500"/>
                                        <p:tgtEl>
                                          <p:spTgt spid="33"/>
                                        </p:tgtEl>
                                      </p:cBhvr>
                                    </p:animEffect>
                                    <p:set>
                                      <p:cBhvr>
                                        <p:cTn id="115" dur="1" fill="hold">
                                          <p:stCondLst>
                                            <p:cond delay="499"/>
                                          </p:stCondLst>
                                        </p:cTn>
                                        <p:tgtEl>
                                          <p:spTgt spid="33"/>
                                        </p:tgtEl>
                                        <p:attrNameLst>
                                          <p:attrName>style.visibility</p:attrName>
                                        </p:attrNameLst>
                                      </p:cBhvr>
                                      <p:to>
                                        <p:strVal val="hidden"/>
                                      </p:to>
                                    </p:set>
                                  </p:childTnLst>
                                </p:cTn>
                              </p:par>
                            </p:childTnLst>
                          </p:cTn>
                        </p:par>
                      </p:childTnLst>
                    </p:cTn>
                  </p:par>
                  <p:par>
                    <p:cTn id="116" fill="hold">
                      <p:stCondLst>
                        <p:cond delay="indefinite"/>
                      </p:stCondLst>
                      <p:childTnLst>
                        <p:par>
                          <p:cTn id="117" fill="hold">
                            <p:stCondLst>
                              <p:cond delay="0"/>
                            </p:stCondLst>
                            <p:childTnLst>
                              <p:par>
                                <p:cTn id="118" presetID="9" presetClass="entr" presetSubtype="0" fill="hold" grpId="2" nodeType="clickEffect">
                                  <p:stCondLst>
                                    <p:cond delay="0"/>
                                  </p:stCondLst>
                                  <p:childTnLst>
                                    <p:set>
                                      <p:cBhvr>
                                        <p:cTn id="119" dur="1" fill="hold">
                                          <p:stCondLst>
                                            <p:cond delay="0"/>
                                          </p:stCondLst>
                                        </p:cTn>
                                        <p:tgtEl>
                                          <p:spTgt spid="41"/>
                                        </p:tgtEl>
                                        <p:attrNameLst>
                                          <p:attrName>style.visibility</p:attrName>
                                        </p:attrNameLst>
                                      </p:cBhvr>
                                      <p:to>
                                        <p:strVal val="visible"/>
                                      </p:to>
                                    </p:set>
                                    <p:animEffect transition="in" filter="dissolve">
                                      <p:cBhvr>
                                        <p:cTn id="120" dur="500"/>
                                        <p:tgtEl>
                                          <p:spTgt spid="41"/>
                                        </p:tgtEl>
                                      </p:cBhvr>
                                    </p:animEffect>
                                  </p:childTnLst>
                                </p:cTn>
                              </p:par>
                              <p:par>
                                <p:cTn id="121" presetID="9" presetClass="entr" presetSubtype="0" fill="hold" nodeType="withEffect">
                                  <p:stCondLst>
                                    <p:cond delay="0"/>
                                  </p:stCondLst>
                                  <p:childTnLst>
                                    <p:set>
                                      <p:cBhvr>
                                        <p:cTn id="122" dur="1" fill="hold">
                                          <p:stCondLst>
                                            <p:cond delay="0"/>
                                          </p:stCondLst>
                                        </p:cTn>
                                        <p:tgtEl>
                                          <p:spTgt spid="40"/>
                                        </p:tgtEl>
                                        <p:attrNameLst>
                                          <p:attrName>style.visibility</p:attrName>
                                        </p:attrNameLst>
                                      </p:cBhvr>
                                      <p:to>
                                        <p:strVal val="visible"/>
                                      </p:to>
                                    </p:set>
                                    <p:animEffect transition="in" filter="dissolve">
                                      <p:cBhvr>
                                        <p:cTn id="12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39" grpId="0" animBg="1"/>
      <p:bldP spid="3" grpId="0"/>
      <p:bldP spid="3" grpId="1"/>
      <p:bldP spid="7" grpId="0"/>
      <p:bldP spid="7" grpId="1"/>
      <p:bldP spid="14" grpId="0"/>
      <p:bldP spid="4" grpId="2" animBg="1"/>
      <p:bldP spid="4" grpId="3" animBg="1"/>
      <p:bldP spid="8" grpId="0"/>
      <p:bldP spid="8" grpId="1"/>
      <p:bldP spid="17" grpId="0"/>
      <p:bldP spid="17" grpId="1"/>
      <p:bldP spid="22" grpId="0"/>
      <p:bldP spid="22" grpId="1"/>
      <p:bldP spid="29" grpId="1"/>
      <p:bldP spid="29" grpId="2"/>
      <p:bldP spid="30" grpId="0"/>
      <p:bldP spid="30" grpId="1"/>
      <p:bldP spid="31" grpId="0"/>
      <p:bldP spid="31" grpId="1"/>
      <p:bldP spid="33" grpId="0"/>
      <p:bldP spid="33" grpId="1"/>
      <p:bldP spid="35" grpId="1" animBg="1"/>
      <p:bldP spid="35" grpId="2" animBg="1"/>
      <p:bldP spid="41" grpId="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 name="Picture 108">
            <a:extLst>
              <a:ext uri="{FF2B5EF4-FFF2-40B4-BE49-F238E27FC236}">
                <a16:creationId xmlns:a16="http://schemas.microsoft.com/office/drawing/2014/main" id="{B6A51DFA-B476-7946-AC98-C9A09CCB6847}"/>
              </a:ext>
            </a:extLst>
          </p:cNvPr>
          <p:cNvPicPr>
            <a:picLocks noChangeAspect="1"/>
          </p:cNvPicPr>
          <p:nvPr/>
        </p:nvPicPr>
        <p:blipFill>
          <a:blip r:embed="rId3"/>
          <a:stretch>
            <a:fillRect/>
          </a:stretch>
        </p:blipFill>
        <p:spPr>
          <a:xfrm>
            <a:off x="1567590" y="2013406"/>
            <a:ext cx="2671439" cy="1701501"/>
          </a:xfrm>
          <a:prstGeom prst="rect">
            <a:avLst/>
          </a:prstGeom>
        </p:spPr>
      </p:pic>
      <p:sp>
        <p:nvSpPr>
          <p:cNvPr id="32" name="Donut 31">
            <a:extLst>
              <a:ext uri="{FF2B5EF4-FFF2-40B4-BE49-F238E27FC236}">
                <a16:creationId xmlns:a16="http://schemas.microsoft.com/office/drawing/2014/main" id="{3A70B2C9-E758-2B4E-BE77-A5D1114CAFFB}"/>
              </a:ext>
            </a:extLst>
          </p:cNvPr>
          <p:cNvSpPr/>
          <p:nvPr/>
        </p:nvSpPr>
        <p:spPr>
          <a:xfrm>
            <a:off x="2559482" y="2122843"/>
            <a:ext cx="1423582" cy="656393"/>
          </a:xfrm>
          <a:prstGeom prst="donut">
            <a:avLst>
              <a:gd name="adj" fmla="val 5149"/>
            </a:avLst>
          </a:prstGeom>
          <a:solidFill>
            <a:srgbClr val="C00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24" name="Picture 23">
            <a:extLst>
              <a:ext uri="{FF2B5EF4-FFF2-40B4-BE49-F238E27FC236}">
                <a16:creationId xmlns:a16="http://schemas.microsoft.com/office/drawing/2014/main" id="{34ABA3AB-86FD-7348-89C0-72C0142FB67F}"/>
              </a:ext>
            </a:extLst>
          </p:cNvPr>
          <p:cNvPicPr>
            <a:picLocks noChangeAspect="1"/>
          </p:cNvPicPr>
          <p:nvPr/>
        </p:nvPicPr>
        <p:blipFill>
          <a:blip r:embed="rId4"/>
          <a:stretch>
            <a:fillRect/>
          </a:stretch>
        </p:blipFill>
        <p:spPr>
          <a:xfrm rot="10800000">
            <a:off x="2425526" y="5771271"/>
            <a:ext cx="955577" cy="191116"/>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E0E302DA-EB5A-714E-A938-E8254F5AD77F}"/>
              </a:ext>
            </a:extLst>
          </p:cNvPr>
          <p:cNvSpPr txBox="1"/>
          <p:nvPr/>
        </p:nvSpPr>
        <p:spPr>
          <a:xfrm>
            <a:off x="9104919" y="1314599"/>
            <a:ext cx="686470" cy="400110"/>
          </a:xfrm>
          <a:prstGeom prst="rect">
            <a:avLst/>
          </a:prstGeom>
          <a:noFill/>
        </p:spPr>
        <p:txBody>
          <a:bodyPr wrap="none" rtlCol="0">
            <a:spAutoFit/>
          </a:bodyPr>
          <a:lstStyle/>
          <a:p>
            <a:r>
              <a:rPr lang="en-US" altLang="zh-CN" sz="2000" b="1" dirty="0"/>
              <a:t>Ours</a:t>
            </a:r>
          </a:p>
        </p:txBody>
      </p:sp>
      <p:sp>
        <p:nvSpPr>
          <p:cNvPr id="119" name="Title 1">
            <a:extLst>
              <a:ext uri="{FF2B5EF4-FFF2-40B4-BE49-F238E27FC236}">
                <a16:creationId xmlns:a16="http://schemas.microsoft.com/office/drawing/2014/main" id="{6336AB26-917E-FB45-8FC5-496DB7776BAD}"/>
              </a:ext>
            </a:extLst>
          </p:cNvPr>
          <p:cNvSpPr txBox="1">
            <a:spLocks/>
          </p:cNvSpPr>
          <p:nvPr/>
        </p:nvSpPr>
        <p:spPr>
          <a:xfrm>
            <a:off x="-1453686" y="265237"/>
            <a:ext cx="1553163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4800" dirty="0"/>
              <a:t>Improvement</a:t>
            </a:r>
            <a:r>
              <a:rPr lang="zh-CN" altLang="en-US" sz="4800" dirty="0"/>
              <a:t> </a:t>
            </a:r>
            <a:r>
              <a:rPr lang="en-US" altLang="zh-CN" sz="4800" dirty="0"/>
              <a:t>1</a:t>
            </a:r>
            <a:r>
              <a:rPr lang="zh-CN" altLang="en-US" sz="4800" dirty="0"/>
              <a:t> </a:t>
            </a:r>
            <a:r>
              <a:rPr lang="en-US" altLang="zh-CN" sz="4800" dirty="0"/>
              <a:t>:</a:t>
            </a:r>
            <a:r>
              <a:rPr lang="zh-CN" altLang="en-US" sz="4800" dirty="0"/>
              <a:t> </a:t>
            </a:r>
            <a:r>
              <a:rPr lang="en-US" sz="4800" dirty="0"/>
              <a:t>Pa</a:t>
            </a:r>
            <a:r>
              <a:rPr lang="en-US" altLang="zh-CN" sz="4800" dirty="0"/>
              <a:t>lette</a:t>
            </a:r>
            <a:r>
              <a:rPr lang="zh-CN" altLang="en-US" sz="4800" dirty="0"/>
              <a:t> </a:t>
            </a:r>
            <a:r>
              <a:rPr lang="en-US" altLang="zh-CN" sz="4800" dirty="0"/>
              <a:t>Representativeness</a:t>
            </a:r>
            <a:endParaRPr lang="en-US" sz="4800" dirty="0"/>
          </a:p>
          <a:p>
            <a:pPr algn="ctr"/>
            <a:endParaRPr lang="en-US" sz="4500" dirty="0"/>
          </a:p>
        </p:txBody>
      </p:sp>
      <p:sp>
        <p:nvSpPr>
          <p:cNvPr id="4109" name="TextBox 4108">
            <a:extLst>
              <a:ext uri="{FF2B5EF4-FFF2-40B4-BE49-F238E27FC236}">
                <a16:creationId xmlns:a16="http://schemas.microsoft.com/office/drawing/2014/main" id="{5C943A22-7C66-964A-82C6-1992CB468A9C}"/>
              </a:ext>
            </a:extLst>
          </p:cNvPr>
          <p:cNvSpPr txBox="1"/>
          <p:nvPr/>
        </p:nvSpPr>
        <p:spPr>
          <a:xfrm>
            <a:off x="1277102" y="1390745"/>
            <a:ext cx="3252429" cy="400110"/>
          </a:xfrm>
          <a:prstGeom prst="rect">
            <a:avLst/>
          </a:prstGeom>
          <a:noFill/>
        </p:spPr>
        <p:txBody>
          <a:bodyPr wrap="none" rtlCol="0">
            <a:spAutoFit/>
          </a:bodyPr>
          <a:lstStyle/>
          <a:p>
            <a:r>
              <a:rPr lang="en-US" altLang="zh-CN" sz="2000" b="1" dirty="0"/>
              <a:t>Convex</a:t>
            </a:r>
            <a:r>
              <a:rPr lang="zh-CN" altLang="en-US" sz="2000" b="1" dirty="0"/>
              <a:t> </a:t>
            </a:r>
            <a:r>
              <a:rPr lang="en-US" altLang="zh-CN" sz="2000" b="1" dirty="0"/>
              <a:t>hull</a:t>
            </a:r>
            <a:r>
              <a:rPr lang="zh-CN" altLang="en-US" sz="2000" b="1" dirty="0"/>
              <a:t> </a:t>
            </a:r>
            <a:r>
              <a:rPr lang="en-US" altLang="zh-CN" sz="2000" b="1" dirty="0"/>
              <a:t>based</a:t>
            </a:r>
            <a:r>
              <a:rPr lang="zh-CN" altLang="en-US" sz="2000" b="1" dirty="0"/>
              <a:t> </a:t>
            </a:r>
            <a:r>
              <a:rPr lang="en-US" altLang="zh-CN" sz="2000" b="1" dirty="0"/>
              <a:t>Approach</a:t>
            </a:r>
            <a:r>
              <a:rPr lang="zh-CN" altLang="en-US" sz="2000" b="1" dirty="0"/>
              <a:t> </a:t>
            </a:r>
            <a:endParaRPr lang="en-US" sz="2000" b="1" dirty="0"/>
          </a:p>
        </p:txBody>
      </p:sp>
      <p:pic>
        <p:nvPicPr>
          <p:cNvPr id="122" name="Picture 121">
            <a:extLst>
              <a:ext uri="{FF2B5EF4-FFF2-40B4-BE49-F238E27FC236}">
                <a16:creationId xmlns:a16="http://schemas.microsoft.com/office/drawing/2014/main" id="{F967B9FC-68D7-194F-BF79-A29D3DBF9A98}"/>
              </a:ext>
            </a:extLst>
          </p:cNvPr>
          <p:cNvPicPr>
            <a:picLocks noChangeAspect="1"/>
          </p:cNvPicPr>
          <p:nvPr/>
        </p:nvPicPr>
        <p:blipFill>
          <a:blip r:embed="rId5"/>
          <a:stretch>
            <a:fillRect/>
          </a:stretch>
        </p:blipFill>
        <p:spPr>
          <a:xfrm rot="10800000">
            <a:off x="9104919" y="5744923"/>
            <a:ext cx="963995" cy="199064"/>
          </a:xfrm>
          <a:prstGeom prst="rect">
            <a:avLst/>
          </a:prstGeom>
          <a:ln>
            <a:noFill/>
          </a:ln>
          <a:effectLst>
            <a:outerShdw blurRad="292100" dist="139700" dir="2700000" algn="tl" rotWithShape="0">
              <a:srgbClr val="333333">
                <a:alpha val="65000"/>
              </a:srgbClr>
            </a:outerShdw>
          </a:effectLst>
        </p:spPr>
      </p:pic>
      <p:grpSp>
        <p:nvGrpSpPr>
          <p:cNvPr id="4150" name="Group 4149">
            <a:extLst>
              <a:ext uri="{FF2B5EF4-FFF2-40B4-BE49-F238E27FC236}">
                <a16:creationId xmlns:a16="http://schemas.microsoft.com/office/drawing/2014/main" id="{C61ABA99-CB46-6B44-AA6A-8C04F31E00D2}"/>
              </a:ext>
            </a:extLst>
          </p:cNvPr>
          <p:cNvGrpSpPr/>
          <p:nvPr/>
        </p:nvGrpSpPr>
        <p:grpSpPr>
          <a:xfrm>
            <a:off x="8531439" y="4027447"/>
            <a:ext cx="1833428" cy="1515954"/>
            <a:chOff x="10039145" y="3753970"/>
            <a:chExt cx="1543425" cy="1319743"/>
          </a:xfrm>
        </p:grpSpPr>
        <p:cxnSp>
          <p:nvCxnSpPr>
            <p:cNvPr id="355" name="Straight Connector 354">
              <a:extLst>
                <a:ext uri="{FF2B5EF4-FFF2-40B4-BE49-F238E27FC236}">
                  <a16:creationId xmlns:a16="http://schemas.microsoft.com/office/drawing/2014/main" id="{724DE288-712C-874B-BDB9-8F3EAD8E0267}"/>
                </a:ext>
              </a:extLst>
            </p:cNvPr>
            <p:cNvCxnSpPr>
              <a:cxnSpLocks/>
              <a:stCxn id="366" idx="6"/>
              <a:endCxn id="363" idx="1"/>
            </p:cNvCxnSpPr>
            <p:nvPr/>
          </p:nvCxnSpPr>
          <p:spPr>
            <a:xfrm>
              <a:off x="10149903" y="3801099"/>
              <a:ext cx="1338129" cy="390264"/>
            </a:xfrm>
            <a:prstGeom prst="line">
              <a:avLst/>
            </a:prstGeom>
            <a:ln w="25400"/>
          </p:spPr>
          <p:style>
            <a:lnRef idx="3">
              <a:schemeClr val="dk1"/>
            </a:lnRef>
            <a:fillRef idx="0">
              <a:schemeClr val="dk1"/>
            </a:fillRef>
            <a:effectRef idx="2">
              <a:schemeClr val="dk1"/>
            </a:effectRef>
            <a:fontRef idx="minor">
              <a:schemeClr val="tx1"/>
            </a:fontRef>
          </p:style>
        </p:cxnSp>
        <p:cxnSp>
          <p:nvCxnSpPr>
            <p:cNvPr id="356" name="Straight Connector 355">
              <a:extLst>
                <a:ext uri="{FF2B5EF4-FFF2-40B4-BE49-F238E27FC236}">
                  <a16:creationId xmlns:a16="http://schemas.microsoft.com/office/drawing/2014/main" id="{90395D48-FBCE-A640-B558-73F11BEE70F9}"/>
                </a:ext>
              </a:extLst>
            </p:cNvPr>
            <p:cNvCxnSpPr>
              <a:cxnSpLocks/>
              <a:stCxn id="366" idx="5"/>
              <a:endCxn id="365" idx="1"/>
            </p:cNvCxnSpPr>
            <p:nvPr/>
          </p:nvCxnSpPr>
          <p:spPr>
            <a:xfrm>
              <a:off x="10133683" y="3834424"/>
              <a:ext cx="821861" cy="470397"/>
            </a:xfrm>
            <a:prstGeom prst="line">
              <a:avLst/>
            </a:prstGeom>
            <a:ln w="25400"/>
          </p:spPr>
          <p:style>
            <a:lnRef idx="3">
              <a:schemeClr val="dk1"/>
            </a:lnRef>
            <a:fillRef idx="0">
              <a:schemeClr val="dk1"/>
            </a:fillRef>
            <a:effectRef idx="2">
              <a:schemeClr val="dk1"/>
            </a:effectRef>
            <a:fontRef idx="minor">
              <a:schemeClr val="tx1"/>
            </a:fontRef>
          </p:style>
        </p:cxnSp>
        <p:cxnSp>
          <p:nvCxnSpPr>
            <p:cNvPr id="357" name="Straight Connector 356">
              <a:extLst>
                <a:ext uri="{FF2B5EF4-FFF2-40B4-BE49-F238E27FC236}">
                  <a16:creationId xmlns:a16="http://schemas.microsoft.com/office/drawing/2014/main" id="{F59901C0-09E9-524B-B384-E02C938E1B23}"/>
                </a:ext>
              </a:extLst>
            </p:cNvPr>
            <p:cNvCxnSpPr>
              <a:cxnSpLocks/>
              <a:stCxn id="365" idx="6"/>
              <a:endCxn id="363" idx="2"/>
            </p:cNvCxnSpPr>
            <p:nvPr/>
          </p:nvCxnSpPr>
          <p:spPr>
            <a:xfrm flipV="1">
              <a:off x="11050082" y="4224688"/>
              <a:ext cx="421730" cy="113458"/>
            </a:xfrm>
            <a:prstGeom prst="line">
              <a:avLst/>
            </a:prstGeom>
            <a:ln/>
          </p:spPr>
          <p:style>
            <a:lnRef idx="3">
              <a:schemeClr val="dk1"/>
            </a:lnRef>
            <a:fillRef idx="0">
              <a:schemeClr val="dk1"/>
            </a:fillRef>
            <a:effectRef idx="2">
              <a:schemeClr val="dk1"/>
            </a:effectRef>
            <a:fontRef idx="minor">
              <a:schemeClr val="tx1"/>
            </a:fontRef>
          </p:style>
        </p:cxnSp>
        <p:cxnSp>
          <p:nvCxnSpPr>
            <p:cNvPr id="358" name="Straight Connector 357">
              <a:extLst>
                <a:ext uri="{FF2B5EF4-FFF2-40B4-BE49-F238E27FC236}">
                  <a16:creationId xmlns:a16="http://schemas.microsoft.com/office/drawing/2014/main" id="{48C9C147-3FC0-914B-98A8-DAD23652473F}"/>
                </a:ext>
              </a:extLst>
            </p:cNvPr>
            <p:cNvCxnSpPr>
              <a:cxnSpLocks/>
              <a:stCxn id="367" idx="7"/>
              <a:endCxn id="363" idx="4"/>
            </p:cNvCxnSpPr>
            <p:nvPr/>
          </p:nvCxnSpPr>
          <p:spPr>
            <a:xfrm flipV="1">
              <a:off x="11052819" y="4271817"/>
              <a:ext cx="474372" cy="721442"/>
            </a:xfrm>
            <a:prstGeom prst="line">
              <a:avLst/>
            </a:prstGeom>
            <a:ln w="25400"/>
          </p:spPr>
          <p:style>
            <a:lnRef idx="3">
              <a:schemeClr val="dk1"/>
            </a:lnRef>
            <a:fillRef idx="0">
              <a:schemeClr val="dk1"/>
            </a:fillRef>
            <a:effectRef idx="2">
              <a:schemeClr val="dk1"/>
            </a:effectRef>
            <a:fontRef idx="minor">
              <a:schemeClr val="tx1"/>
            </a:fontRef>
          </p:style>
        </p:cxnSp>
        <p:cxnSp>
          <p:nvCxnSpPr>
            <p:cNvPr id="359" name="Straight Connector 358">
              <a:extLst>
                <a:ext uri="{FF2B5EF4-FFF2-40B4-BE49-F238E27FC236}">
                  <a16:creationId xmlns:a16="http://schemas.microsoft.com/office/drawing/2014/main" id="{E5B401DD-D7F8-DF4F-BEBF-FF50465C2307}"/>
                </a:ext>
              </a:extLst>
            </p:cNvPr>
            <p:cNvCxnSpPr>
              <a:cxnSpLocks/>
              <a:stCxn id="364" idx="0"/>
              <a:endCxn id="363" idx="4"/>
            </p:cNvCxnSpPr>
            <p:nvPr/>
          </p:nvCxnSpPr>
          <p:spPr>
            <a:xfrm flipV="1">
              <a:off x="11509308" y="4271817"/>
              <a:ext cx="17883" cy="411826"/>
            </a:xfrm>
            <a:prstGeom prst="line">
              <a:avLst/>
            </a:prstGeom>
            <a:ln w="25400"/>
          </p:spPr>
          <p:style>
            <a:lnRef idx="3">
              <a:schemeClr val="dk1"/>
            </a:lnRef>
            <a:fillRef idx="0">
              <a:schemeClr val="dk1"/>
            </a:fillRef>
            <a:effectRef idx="2">
              <a:schemeClr val="dk1"/>
            </a:effectRef>
            <a:fontRef idx="minor">
              <a:schemeClr val="tx1"/>
            </a:fontRef>
          </p:style>
        </p:cxnSp>
        <p:cxnSp>
          <p:nvCxnSpPr>
            <p:cNvPr id="360" name="Straight Connector 359">
              <a:extLst>
                <a:ext uri="{FF2B5EF4-FFF2-40B4-BE49-F238E27FC236}">
                  <a16:creationId xmlns:a16="http://schemas.microsoft.com/office/drawing/2014/main" id="{1A658C9F-BAFC-7246-8BCC-A76DD4FCD2B5}"/>
                </a:ext>
              </a:extLst>
            </p:cNvPr>
            <p:cNvCxnSpPr>
              <a:cxnSpLocks/>
              <a:stCxn id="367" idx="7"/>
              <a:endCxn id="364" idx="3"/>
            </p:cNvCxnSpPr>
            <p:nvPr/>
          </p:nvCxnSpPr>
          <p:spPr>
            <a:xfrm flipV="1">
              <a:off x="11052819" y="4764097"/>
              <a:ext cx="417330" cy="229162"/>
            </a:xfrm>
            <a:prstGeom prst="line">
              <a:avLst/>
            </a:prstGeom>
            <a:ln w="25400"/>
          </p:spPr>
          <p:style>
            <a:lnRef idx="3">
              <a:schemeClr val="dk1"/>
            </a:lnRef>
            <a:fillRef idx="0">
              <a:schemeClr val="dk1"/>
            </a:fillRef>
            <a:effectRef idx="2">
              <a:schemeClr val="dk1"/>
            </a:effectRef>
            <a:fontRef idx="minor">
              <a:schemeClr val="tx1"/>
            </a:fontRef>
          </p:style>
        </p:cxnSp>
        <p:cxnSp>
          <p:nvCxnSpPr>
            <p:cNvPr id="361" name="Straight Connector 360">
              <a:extLst>
                <a:ext uri="{FF2B5EF4-FFF2-40B4-BE49-F238E27FC236}">
                  <a16:creationId xmlns:a16="http://schemas.microsoft.com/office/drawing/2014/main" id="{B120EE2B-28E2-E04E-88DE-7F8B07724B82}"/>
                </a:ext>
              </a:extLst>
            </p:cNvPr>
            <p:cNvCxnSpPr>
              <a:cxnSpLocks/>
              <a:stCxn id="365" idx="4"/>
              <a:endCxn id="367" idx="0"/>
            </p:cNvCxnSpPr>
            <p:nvPr/>
          </p:nvCxnSpPr>
          <p:spPr>
            <a:xfrm>
              <a:off x="10994703" y="4385275"/>
              <a:ext cx="18957" cy="594180"/>
            </a:xfrm>
            <a:prstGeom prst="line">
              <a:avLst/>
            </a:prstGeom>
            <a:ln w="25400"/>
          </p:spPr>
          <p:style>
            <a:lnRef idx="3">
              <a:schemeClr val="dk1"/>
            </a:lnRef>
            <a:fillRef idx="0">
              <a:schemeClr val="dk1"/>
            </a:fillRef>
            <a:effectRef idx="2">
              <a:schemeClr val="dk1"/>
            </a:effectRef>
            <a:fontRef idx="minor">
              <a:schemeClr val="tx1"/>
            </a:fontRef>
          </p:style>
        </p:cxnSp>
        <p:cxnSp>
          <p:nvCxnSpPr>
            <p:cNvPr id="362" name="Straight Connector 361">
              <a:extLst>
                <a:ext uri="{FF2B5EF4-FFF2-40B4-BE49-F238E27FC236}">
                  <a16:creationId xmlns:a16="http://schemas.microsoft.com/office/drawing/2014/main" id="{F67DED5D-42DD-1748-8D10-CBD297232822}"/>
                </a:ext>
              </a:extLst>
            </p:cNvPr>
            <p:cNvCxnSpPr>
              <a:cxnSpLocks/>
              <a:stCxn id="366" idx="4"/>
              <a:endCxn id="367" idx="1"/>
            </p:cNvCxnSpPr>
            <p:nvPr/>
          </p:nvCxnSpPr>
          <p:spPr>
            <a:xfrm>
              <a:off x="10094524" y="3848228"/>
              <a:ext cx="879977" cy="1145031"/>
            </a:xfrm>
            <a:prstGeom prst="line">
              <a:avLst/>
            </a:prstGeom>
            <a:ln w="25400"/>
          </p:spPr>
          <p:style>
            <a:lnRef idx="3">
              <a:schemeClr val="dk1"/>
            </a:lnRef>
            <a:fillRef idx="0">
              <a:schemeClr val="dk1"/>
            </a:fillRef>
            <a:effectRef idx="2">
              <a:schemeClr val="dk1"/>
            </a:effectRef>
            <a:fontRef idx="minor">
              <a:schemeClr val="tx1"/>
            </a:fontRef>
          </p:style>
        </p:cxnSp>
        <p:sp>
          <p:nvSpPr>
            <p:cNvPr id="363" name="Oval 362">
              <a:extLst>
                <a:ext uri="{FF2B5EF4-FFF2-40B4-BE49-F238E27FC236}">
                  <a16:creationId xmlns:a16="http://schemas.microsoft.com/office/drawing/2014/main" id="{609C92E2-81FA-CD41-9CD6-D49C7006D655}"/>
                </a:ext>
              </a:extLst>
            </p:cNvPr>
            <p:cNvSpPr/>
            <p:nvPr/>
          </p:nvSpPr>
          <p:spPr>
            <a:xfrm>
              <a:off x="11471812" y="4177559"/>
              <a:ext cx="110758" cy="94258"/>
            </a:xfrm>
            <a:prstGeom prst="ellipse">
              <a:avLst/>
            </a:prstGeom>
            <a:solidFill>
              <a:srgbClr val="62812B"/>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4" name="Oval 363">
              <a:extLst>
                <a:ext uri="{FF2B5EF4-FFF2-40B4-BE49-F238E27FC236}">
                  <a16:creationId xmlns:a16="http://schemas.microsoft.com/office/drawing/2014/main" id="{7E44859B-9BB5-9B45-8660-D523606C6F08}"/>
                </a:ext>
              </a:extLst>
            </p:cNvPr>
            <p:cNvSpPr/>
            <p:nvPr/>
          </p:nvSpPr>
          <p:spPr>
            <a:xfrm>
              <a:off x="11453929" y="4683643"/>
              <a:ext cx="110758" cy="94258"/>
            </a:xfrm>
            <a:prstGeom prst="ellipse">
              <a:avLst/>
            </a:prstGeom>
            <a:solidFill>
              <a:srgbClr val="582E2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5" name="Oval 364">
              <a:extLst>
                <a:ext uri="{FF2B5EF4-FFF2-40B4-BE49-F238E27FC236}">
                  <a16:creationId xmlns:a16="http://schemas.microsoft.com/office/drawing/2014/main" id="{0034E2FD-15CB-F74A-A5A5-1C1369A1D7A6}"/>
                </a:ext>
              </a:extLst>
            </p:cNvPr>
            <p:cNvSpPr/>
            <p:nvPr/>
          </p:nvSpPr>
          <p:spPr>
            <a:xfrm>
              <a:off x="10939324" y="4291017"/>
              <a:ext cx="110758" cy="94258"/>
            </a:xfrm>
            <a:prstGeom prst="ellipse">
              <a:avLst/>
            </a:prstGeom>
            <a:solidFill>
              <a:srgbClr val="EF9B4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6" name="Oval 365">
              <a:extLst>
                <a:ext uri="{FF2B5EF4-FFF2-40B4-BE49-F238E27FC236}">
                  <a16:creationId xmlns:a16="http://schemas.microsoft.com/office/drawing/2014/main" id="{D7835A5A-FA06-4D45-A179-9E4CA185F360}"/>
                </a:ext>
              </a:extLst>
            </p:cNvPr>
            <p:cNvSpPr/>
            <p:nvPr/>
          </p:nvSpPr>
          <p:spPr>
            <a:xfrm>
              <a:off x="10039145" y="3753970"/>
              <a:ext cx="110758" cy="94258"/>
            </a:xfrm>
            <a:prstGeom prst="ellipse">
              <a:avLst/>
            </a:prstGeom>
            <a:solidFill>
              <a:srgbClr val="FFF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7" name="Oval 366">
              <a:extLst>
                <a:ext uri="{FF2B5EF4-FFF2-40B4-BE49-F238E27FC236}">
                  <a16:creationId xmlns:a16="http://schemas.microsoft.com/office/drawing/2014/main" id="{89BA307E-4D67-4842-8510-3AE62D58A2DF}"/>
                </a:ext>
              </a:extLst>
            </p:cNvPr>
            <p:cNvSpPr/>
            <p:nvPr/>
          </p:nvSpPr>
          <p:spPr>
            <a:xfrm>
              <a:off x="10958281" y="4979455"/>
              <a:ext cx="110758" cy="94258"/>
            </a:xfrm>
            <a:prstGeom prst="ellipse">
              <a:avLst/>
            </a:prstGeom>
            <a:solidFill>
              <a:srgbClr val="B9312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68" name="Straight Connector 367">
              <a:extLst>
                <a:ext uri="{FF2B5EF4-FFF2-40B4-BE49-F238E27FC236}">
                  <a16:creationId xmlns:a16="http://schemas.microsoft.com/office/drawing/2014/main" id="{93F25C18-02E9-FB4D-A879-2FE9B8F8D3FA}"/>
                </a:ext>
              </a:extLst>
            </p:cNvPr>
            <p:cNvCxnSpPr>
              <a:cxnSpLocks/>
              <a:stCxn id="366" idx="5"/>
              <a:endCxn id="364" idx="1"/>
            </p:cNvCxnSpPr>
            <p:nvPr/>
          </p:nvCxnSpPr>
          <p:spPr>
            <a:xfrm>
              <a:off x="10133683" y="3834424"/>
              <a:ext cx="1336466" cy="863023"/>
            </a:xfrm>
            <a:prstGeom prst="line">
              <a:avLst/>
            </a:prstGeom>
            <a:ln w="25400"/>
          </p:spPr>
          <p:style>
            <a:lnRef idx="3">
              <a:schemeClr val="dk1"/>
            </a:lnRef>
            <a:fillRef idx="0">
              <a:schemeClr val="dk1"/>
            </a:fillRef>
            <a:effectRef idx="2">
              <a:schemeClr val="dk1"/>
            </a:effectRef>
            <a:fontRef idx="minor">
              <a:schemeClr val="tx1"/>
            </a:fontRef>
          </p:style>
        </p:cxnSp>
        <p:sp>
          <p:nvSpPr>
            <p:cNvPr id="369" name="Oval 368">
              <a:extLst>
                <a:ext uri="{FF2B5EF4-FFF2-40B4-BE49-F238E27FC236}">
                  <a16:creationId xmlns:a16="http://schemas.microsoft.com/office/drawing/2014/main" id="{5EE03203-AE9B-E34D-80D9-EA35B379686C}"/>
                </a:ext>
              </a:extLst>
            </p:cNvPr>
            <p:cNvSpPr/>
            <p:nvPr/>
          </p:nvSpPr>
          <p:spPr>
            <a:xfrm>
              <a:off x="10384385" y="3971176"/>
              <a:ext cx="41534" cy="35347"/>
            </a:xfrm>
            <a:prstGeom prst="ellipse">
              <a:avLst/>
            </a:prstGeom>
            <a:solidFill>
              <a:srgbClr val="F8DB98"/>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0" name="Oval 369">
              <a:extLst>
                <a:ext uri="{FF2B5EF4-FFF2-40B4-BE49-F238E27FC236}">
                  <a16:creationId xmlns:a16="http://schemas.microsoft.com/office/drawing/2014/main" id="{DCBC6183-2CB3-4343-92DF-EEA68C09192A}"/>
                </a:ext>
              </a:extLst>
            </p:cNvPr>
            <p:cNvSpPr/>
            <p:nvPr/>
          </p:nvSpPr>
          <p:spPr>
            <a:xfrm>
              <a:off x="10351776" y="4048469"/>
              <a:ext cx="41534" cy="35347"/>
            </a:xfrm>
            <a:prstGeom prst="ellipse">
              <a:avLst/>
            </a:prstGeom>
            <a:solidFill>
              <a:srgbClr val="F3C6B8"/>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1" name="Oval 370">
              <a:extLst>
                <a:ext uri="{FF2B5EF4-FFF2-40B4-BE49-F238E27FC236}">
                  <a16:creationId xmlns:a16="http://schemas.microsoft.com/office/drawing/2014/main" id="{C5D49DDC-E8D9-8F44-8770-CFF4CB513F8C}"/>
                </a:ext>
              </a:extLst>
            </p:cNvPr>
            <p:cNvSpPr/>
            <p:nvPr/>
          </p:nvSpPr>
          <p:spPr>
            <a:xfrm>
              <a:off x="10417655" y="4159804"/>
              <a:ext cx="41534" cy="35347"/>
            </a:xfrm>
            <a:prstGeom prst="ellipse">
              <a:avLst/>
            </a:prstGeom>
            <a:solidFill>
              <a:srgbClr val="E9A8A5"/>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2" name="Oval 371">
              <a:extLst>
                <a:ext uri="{FF2B5EF4-FFF2-40B4-BE49-F238E27FC236}">
                  <a16:creationId xmlns:a16="http://schemas.microsoft.com/office/drawing/2014/main" id="{4DD17558-8C73-014F-B37F-F768AD76DCF1}"/>
                </a:ext>
              </a:extLst>
            </p:cNvPr>
            <p:cNvSpPr/>
            <p:nvPr/>
          </p:nvSpPr>
          <p:spPr>
            <a:xfrm>
              <a:off x="10508566" y="4189341"/>
              <a:ext cx="41534" cy="35347"/>
            </a:xfrm>
            <a:prstGeom prst="ellipse">
              <a:avLst/>
            </a:prstGeom>
            <a:solidFill>
              <a:srgbClr val="DFABA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3" name="Oval 372">
              <a:extLst>
                <a:ext uri="{FF2B5EF4-FFF2-40B4-BE49-F238E27FC236}">
                  <a16:creationId xmlns:a16="http://schemas.microsoft.com/office/drawing/2014/main" id="{D7888163-96CF-9941-AB7E-F17D14F35962}"/>
                </a:ext>
              </a:extLst>
            </p:cNvPr>
            <p:cNvSpPr/>
            <p:nvPr/>
          </p:nvSpPr>
          <p:spPr>
            <a:xfrm>
              <a:off x="10438422" y="4043507"/>
              <a:ext cx="41534" cy="35347"/>
            </a:xfrm>
            <a:prstGeom prst="ellipse">
              <a:avLst/>
            </a:prstGeom>
            <a:solidFill>
              <a:srgbClr val="FADB4F"/>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4" name="Oval 373">
              <a:extLst>
                <a:ext uri="{FF2B5EF4-FFF2-40B4-BE49-F238E27FC236}">
                  <a16:creationId xmlns:a16="http://schemas.microsoft.com/office/drawing/2014/main" id="{2DC90F50-5E66-F840-BDF5-E99D606DD9B9}"/>
                </a:ext>
              </a:extLst>
            </p:cNvPr>
            <p:cNvSpPr/>
            <p:nvPr/>
          </p:nvSpPr>
          <p:spPr>
            <a:xfrm>
              <a:off x="10552415" y="4092882"/>
              <a:ext cx="41534" cy="35347"/>
            </a:xfrm>
            <a:prstGeom prst="ellipse">
              <a:avLst/>
            </a:prstGeom>
            <a:solidFill>
              <a:srgbClr val="FADB4F"/>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5" name="Oval 374">
              <a:extLst>
                <a:ext uri="{FF2B5EF4-FFF2-40B4-BE49-F238E27FC236}">
                  <a16:creationId xmlns:a16="http://schemas.microsoft.com/office/drawing/2014/main" id="{0F95C3C8-7176-344A-B7FE-21A3714131D9}"/>
                </a:ext>
              </a:extLst>
            </p:cNvPr>
            <p:cNvSpPr/>
            <p:nvPr/>
          </p:nvSpPr>
          <p:spPr>
            <a:xfrm>
              <a:off x="11213774" y="4645994"/>
              <a:ext cx="41534" cy="35347"/>
            </a:xfrm>
            <a:prstGeom prst="ellipse">
              <a:avLst/>
            </a:prstGeom>
            <a:solidFill>
              <a:srgbClr val="8F5027"/>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6" name="Oval 375">
              <a:extLst>
                <a:ext uri="{FF2B5EF4-FFF2-40B4-BE49-F238E27FC236}">
                  <a16:creationId xmlns:a16="http://schemas.microsoft.com/office/drawing/2014/main" id="{D132E3D0-5D9C-914D-B9BF-25E8416DA30E}"/>
                </a:ext>
              </a:extLst>
            </p:cNvPr>
            <p:cNvSpPr/>
            <p:nvPr/>
          </p:nvSpPr>
          <p:spPr>
            <a:xfrm>
              <a:off x="10806880" y="4364371"/>
              <a:ext cx="41534" cy="35347"/>
            </a:xfrm>
            <a:prstGeom prst="ellipse">
              <a:avLst/>
            </a:prstGeom>
            <a:solidFill>
              <a:srgbClr val="F0AC54"/>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7" name="Oval 376">
              <a:extLst>
                <a:ext uri="{FF2B5EF4-FFF2-40B4-BE49-F238E27FC236}">
                  <a16:creationId xmlns:a16="http://schemas.microsoft.com/office/drawing/2014/main" id="{7804793C-9FD1-804D-B0D3-23B9FD70F9FB}"/>
                </a:ext>
              </a:extLst>
            </p:cNvPr>
            <p:cNvSpPr/>
            <p:nvPr/>
          </p:nvSpPr>
          <p:spPr>
            <a:xfrm>
              <a:off x="10772905" y="4471034"/>
              <a:ext cx="41534" cy="35347"/>
            </a:xfrm>
            <a:prstGeom prst="ellipse">
              <a:avLst/>
            </a:prstGeom>
            <a:solidFill>
              <a:srgbClr val="CB7D7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8" name="Oval 377">
              <a:extLst>
                <a:ext uri="{FF2B5EF4-FFF2-40B4-BE49-F238E27FC236}">
                  <a16:creationId xmlns:a16="http://schemas.microsoft.com/office/drawing/2014/main" id="{91973B7D-FAFE-0142-BD9E-7B0930AE00BC}"/>
                </a:ext>
              </a:extLst>
            </p:cNvPr>
            <p:cNvSpPr/>
            <p:nvPr/>
          </p:nvSpPr>
          <p:spPr>
            <a:xfrm>
              <a:off x="10552415" y="4300729"/>
              <a:ext cx="41534" cy="35347"/>
            </a:xfrm>
            <a:prstGeom prst="ellipse">
              <a:avLst/>
            </a:prstGeom>
            <a:solidFill>
              <a:srgbClr val="E0978B"/>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9" name="Oval 378">
              <a:extLst>
                <a:ext uri="{FF2B5EF4-FFF2-40B4-BE49-F238E27FC236}">
                  <a16:creationId xmlns:a16="http://schemas.microsoft.com/office/drawing/2014/main" id="{AD581413-35C7-AF43-ABCB-2CA4D39D39C2}"/>
                </a:ext>
              </a:extLst>
            </p:cNvPr>
            <p:cNvSpPr/>
            <p:nvPr/>
          </p:nvSpPr>
          <p:spPr>
            <a:xfrm>
              <a:off x="10971898" y="4640459"/>
              <a:ext cx="41534" cy="35347"/>
            </a:xfrm>
            <a:prstGeom prst="ellipse">
              <a:avLst/>
            </a:prstGeom>
            <a:solidFill>
              <a:srgbClr val="B5674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0" name="Oval 379">
              <a:extLst>
                <a:ext uri="{FF2B5EF4-FFF2-40B4-BE49-F238E27FC236}">
                  <a16:creationId xmlns:a16="http://schemas.microsoft.com/office/drawing/2014/main" id="{7995753A-4D5C-9544-916C-C3DAFBEB06CC}"/>
                </a:ext>
              </a:extLst>
            </p:cNvPr>
            <p:cNvSpPr/>
            <p:nvPr/>
          </p:nvSpPr>
          <p:spPr>
            <a:xfrm>
              <a:off x="10770900" y="4627785"/>
              <a:ext cx="41534" cy="35347"/>
            </a:xfrm>
            <a:prstGeom prst="ellipse">
              <a:avLst/>
            </a:prstGeom>
            <a:solidFill>
              <a:srgbClr val="D74B48"/>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1" name="Oval 380">
              <a:extLst>
                <a:ext uri="{FF2B5EF4-FFF2-40B4-BE49-F238E27FC236}">
                  <a16:creationId xmlns:a16="http://schemas.microsoft.com/office/drawing/2014/main" id="{4393F745-312C-5D44-A6AF-0EFE4FA9E28E}"/>
                </a:ext>
              </a:extLst>
            </p:cNvPr>
            <p:cNvSpPr/>
            <p:nvPr/>
          </p:nvSpPr>
          <p:spPr>
            <a:xfrm>
              <a:off x="10281549" y="3924763"/>
              <a:ext cx="41534" cy="35347"/>
            </a:xfrm>
            <a:prstGeom prst="ellipse">
              <a:avLst/>
            </a:prstGeom>
            <a:solidFill>
              <a:srgbClr val="FBE7C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2" name="Oval 381">
              <a:extLst>
                <a:ext uri="{FF2B5EF4-FFF2-40B4-BE49-F238E27FC236}">
                  <a16:creationId xmlns:a16="http://schemas.microsoft.com/office/drawing/2014/main" id="{5C4BB1C6-197C-7A4C-863D-F2AF1A281379}"/>
                </a:ext>
              </a:extLst>
            </p:cNvPr>
            <p:cNvSpPr/>
            <p:nvPr/>
          </p:nvSpPr>
          <p:spPr>
            <a:xfrm>
              <a:off x="10456881" y="3891483"/>
              <a:ext cx="41534" cy="35347"/>
            </a:xfrm>
            <a:prstGeom prst="ellipse">
              <a:avLst/>
            </a:prstGeom>
            <a:solidFill>
              <a:srgbClr val="D9E3BB"/>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3" name="Oval 382">
              <a:extLst>
                <a:ext uri="{FF2B5EF4-FFF2-40B4-BE49-F238E27FC236}">
                  <a16:creationId xmlns:a16="http://schemas.microsoft.com/office/drawing/2014/main" id="{7BF73539-2C01-D54E-84C7-84CE4A9843C0}"/>
                </a:ext>
              </a:extLst>
            </p:cNvPr>
            <p:cNvSpPr/>
            <p:nvPr/>
          </p:nvSpPr>
          <p:spPr>
            <a:xfrm>
              <a:off x="10586322" y="3974844"/>
              <a:ext cx="41534" cy="35347"/>
            </a:xfrm>
            <a:prstGeom prst="ellipse">
              <a:avLst/>
            </a:prstGeom>
            <a:solidFill>
              <a:srgbClr val="DBE3A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4" name="Oval 383">
              <a:extLst>
                <a:ext uri="{FF2B5EF4-FFF2-40B4-BE49-F238E27FC236}">
                  <a16:creationId xmlns:a16="http://schemas.microsoft.com/office/drawing/2014/main" id="{13EE9189-9AAF-1F4A-9BA1-09D8044B09F8}"/>
                </a:ext>
              </a:extLst>
            </p:cNvPr>
            <p:cNvSpPr/>
            <p:nvPr/>
          </p:nvSpPr>
          <p:spPr>
            <a:xfrm>
              <a:off x="10662468" y="3955952"/>
              <a:ext cx="41534" cy="35347"/>
            </a:xfrm>
            <a:prstGeom prst="ellipse">
              <a:avLst/>
            </a:prstGeom>
            <a:solidFill>
              <a:srgbClr val="C9D7A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5" name="Oval 384">
              <a:extLst>
                <a:ext uri="{FF2B5EF4-FFF2-40B4-BE49-F238E27FC236}">
                  <a16:creationId xmlns:a16="http://schemas.microsoft.com/office/drawing/2014/main" id="{321295D8-65E2-A84F-A75F-DB8EA933A20F}"/>
                </a:ext>
              </a:extLst>
            </p:cNvPr>
            <p:cNvSpPr/>
            <p:nvPr/>
          </p:nvSpPr>
          <p:spPr>
            <a:xfrm>
              <a:off x="11115692" y="4628278"/>
              <a:ext cx="41534" cy="35347"/>
            </a:xfrm>
            <a:prstGeom prst="ellipse">
              <a:avLst/>
            </a:prstGeom>
            <a:solidFill>
              <a:srgbClr val="A04F2F"/>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6" name="Oval 385">
              <a:extLst>
                <a:ext uri="{FF2B5EF4-FFF2-40B4-BE49-F238E27FC236}">
                  <a16:creationId xmlns:a16="http://schemas.microsoft.com/office/drawing/2014/main" id="{BE4F9CA3-1FAB-4C43-915C-46A98366031E}"/>
                </a:ext>
              </a:extLst>
            </p:cNvPr>
            <p:cNvSpPr/>
            <p:nvPr/>
          </p:nvSpPr>
          <p:spPr>
            <a:xfrm>
              <a:off x="10736389" y="3990348"/>
              <a:ext cx="41534" cy="35347"/>
            </a:xfrm>
            <a:prstGeom prst="ellipse">
              <a:avLst/>
            </a:prstGeom>
            <a:solidFill>
              <a:srgbClr val="B5C88D"/>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7" name="Oval 386">
              <a:extLst>
                <a:ext uri="{FF2B5EF4-FFF2-40B4-BE49-F238E27FC236}">
                  <a16:creationId xmlns:a16="http://schemas.microsoft.com/office/drawing/2014/main" id="{550E9759-D42C-9A42-B798-2367D8577C62}"/>
                </a:ext>
              </a:extLst>
            </p:cNvPr>
            <p:cNvSpPr/>
            <p:nvPr/>
          </p:nvSpPr>
          <p:spPr>
            <a:xfrm>
              <a:off x="10787253" y="4048469"/>
              <a:ext cx="41534" cy="35347"/>
            </a:xfrm>
            <a:prstGeom prst="ellipse">
              <a:avLst/>
            </a:prstGeom>
            <a:solidFill>
              <a:srgbClr val="B5C48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8" name="Oval 387">
              <a:extLst>
                <a:ext uri="{FF2B5EF4-FFF2-40B4-BE49-F238E27FC236}">
                  <a16:creationId xmlns:a16="http://schemas.microsoft.com/office/drawing/2014/main" id="{18BE39E6-E1C2-D44F-B816-5893EF2AB055}"/>
                </a:ext>
              </a:extLst>
            </p:cNvPr>
            <p:cNvSpPr/>
            <p:nvPr/>
          </p:nvSpPr>
          <p:spPr>
            <a:xfrm>
              <a:off x="10901102" y="4066061"/>
              <a:ext cx="41534" cy="35347"/>
            </a:xfrm>
            <a:prstGeom prst="ellipse">
              <a:avLst/>
            </a:prstGeom>
            <a:solidFill>
              <a:srgbClr val="A8BC7B"/>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9" name="Oval 388">
              <a:extLst>
                <a:ext uri="{FF2B5EF4-FFF2-40B4-BE49-F238E27FC236}">
                  <a16:creationId xmlns:a16="http://schemas.microsoft.com/office/drawing/2014/main" id="{99D87BDF-4E0C-0F47-AFB5-CCC3A79F96D2}"/>
                </a:ext>
              </a:extLst>
            </p:cNvPr>
            <p:cNvSpPr/>
            <p:nvPr/>
          </p:nvSpPr>
          <p:spPr>
            <a:xfrm>
              <a:off x="10915567" y="4028092"/>
              <a:ext cx="41534" cy="35347"/>
            </a:xfrm>
            <a:prstGeom prst="ellipse">
              <a:avLst/>
            </a:prstGeom>
            <a:solidFill>
              <a:srgbClr val="A8C67D"/>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0" name="Oval 389">
              <a:extLst>
                <a:ext uri="{FF2B5EF4-FFF2-40B4-BE49-F238E27FC236}">
                  <a16:creationId xmlns:a16="http://schemas.microsoft.com/office/drawing/2014/main" id="{44953359-35A5-FB4C-8991-365B237F785E}"/>
                </a:ext>
              </a:extLst>
            </p:cNvPr>
            <p:cNvSpPr/>
            <p:nvPr/>
          </p:nvSpPr>
          <p:spPr>
            <a:xfrm>
              <a:off x="10941035" y="4127218"/>
              <a:ext cx="41534" cy="35347"/>
            </a:xfrm>
            <a:prstGeom prst="ellipse">
              <a:avLst/>
            </a:prstGeom>
            <a:solidFill>
              <a:srgbClr val="AEBE58"/>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1" name="Oval 390">
              <a:extLst>
                <a:ext uri="{FF2B5EF4-FFF2-40B4-BE49-F238E27FC236}">
                  <a16:creationId xmlns:a16="http://schemas.microsoft.com/office/drawing/2014/main" id="{07E3D4D0-0ABE-0B4F-ADBF-6BD8E3814933}"/>
                </a:ext>
              </a:extLst>
            </p:cNvPr>
            <p:cNvSpPr/>
            <p:nvPr/>
          </p:nvSpPr>
          <p:spPr>
            <a:xfrm>
              <a:off x="11084112" y="4099218"/>
              <a:ext cx="41534" cy="35347"/>
            </a:xfrm>
            <a:prstGeom prst="ellipse">
              <a:avLst/>
            </a:prstGeom>
            <a:solidFill>
              <a:srgbClr val="A0BA5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2" name="Oval 391">
              <a:extLst>
                <a:ext uri="{FF2B5EF4-FFF2-40B4-BE49-F238E27FC236}">
                  <a16:creationId xmlns:a16="http://schemas.microsoft.com/office/drawing/2014/main" id="{F7DE99B5-A439-AF43-B958-0F7469EA5FCC}"/>
                </a:ext>
              </a:extLst>
            </p:cNvPr>
            <p:cNvSpPr/>
            <p:nvPr/>
          </p:nvSpPr>
          <p:spPr>
            <a:xfrm>
              <a:off x="11317680" y="4242858"/>
              <a:ext cx="41534" cy="35347"/>
            </a:xfrm>
            <a:prstGeom prst="ellipse">
              <a:avLst/>
            </a:prstGeom>
            <a:solidFill>
              <a:srgbClr val="749D35"/>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3" name="Oval 392">
              <a:extLst>
                <a:ext uri="{FF2B5EF4-FFF2-40B4-BE49-F238E27FC236}">
                  <a16:creationId xmlns:a16="http://schemas.microsoft.com/office/drawing/2014/main" id="{9C51A39A-DA3C-AD4B-B983-6145185F4C59}"/>
                </a:ext>
              </a:extLst>
            </p:cNvPr>
            <p:cNvSpPr/>
            <p:nvPr/>
          </p:nvSpPr>
          <p:spPr>
            <a:xfrm>
              <a:off x="10977440" y="4494236"/>
              <a:ext cx="41534" cy="35347"/>
            </a:xfrm>
            <a:prstGeom prst="ellipse">
              <a:avLst/>
            </a:prstGeom>
            <a:solidFill>
              <a:srgbClr val="CE8839"/>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4" name="Oval 393">
              <a:extLst>
                <a:ext uri="{FF2B5EF4-FFF2-40B4-BE49-F238E27FC236}">
                  <a16:creationId xmlns:a16="http://schemas.microsoft.com/office/drawing/2014/main" id="{0D108D1D-1A25-8B4F-A51C-03ED66C5C2BF}"/>
                </a:ext>
              </a:extLst>
            </p:cNvPr>
            <p:cNvSpPr/>
            <p:nvPr/>
          </p:nvSpPr>
          <p:spPr>
            <a:xfrm>
              <a:off x="10689726" y="4305839"/>
              <a:ext cx="41534" cy="35347"/>
            </a:xfrm>
            <a:prstGeom prst="ellipse">
              <a:avLst/>
            </a:prstGeom>
            <a:solidFill>
              <a:srgbClr val="F5B765"/>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5" name="Oval 394">
              <a:extLst>
                <a:ext uri="{FF2B5EF4-FFF2-40B4-BE49-F238E27FC236}">
                  <a16:creationId xmlns:a16="http://schemas.microsoft.com/office/drawing/2014/main" id="{1FB02289-3D83-D14E-840F-B44BD2646A3A}"/>
                </a:ext>
              </a:extLst>
            </p:cNvPr>
            <p:cNvSpPr/>
            <p:nvPr/>
          </p:nvSpPr>
          <p:spPr>
            <a:xfrm>
              <a:off x="11129564" y="4242858"/>
              <a:ext cx="41534" cy="35347"/>
            </a:xfrm>
            <a:prstGeom prst="ellipse">
              <a:avLst/>
            </a:prstGeom>
            <a:solidFill>
              <a:srgbClr val="96984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6" name="Oval 395">
              <a:extLst>
                <a:ext uri="{FF2B5EF4-FFF2-40B4-BE49-F238E27FC236}">
                  <a16:creationId xmlns:a16="http://schemas.microsoft.com/office/drawing/2014/main" id="{989C46DE-4A3B-124B-A212-CFF25901FC8F}"/>
                </a:ext>
              </a:extLst>
            </p:cNvPr>
            <p:cNvSpPr/>
            <p:nvPr/>
          </p:nvSpPr>
          <p:spPr>
            <a:xfrm>
              <a:off x="10665594" y="4458359"/>
              <a:ext cx="41534" cy="35347"/>
            </a:xfrm>
            <a:prstGeom prst="ellipse">
              <a:avLst/>
            </a:prstGeom>
            <a:solidFill>
              <a:srgbClr val="E3876E"/>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7" name="Oval 396">
              <a:extLst>
                <a:ext uri="{FF2B5EF4-FFF2-40B4-BE49-F238E27FC236}">
                  <a16:creationId xmlns:a16="http://schemas.microsoft.com/office/drawing/2014/main" id="{E207519D-BC0D-F445-A86B-C4E2B0626D59}"/>
                </a:ext>
              </a:extLst>
            </p:cNvPr>
            <p:cNvSpPr/>
            <p:nvPr/>
          </p:nvSpPr>
          <p:spPr>
            <a:xfrm>
              <a:off x="11072028" y="4444912"/>
              <a:ext cx="41534" cy="35347"/>
            </a:xfrm>
            <a:prstGeom prst="ellipse">
              <a:avLst/>
            </a:prstGeom>
            <a:solidFill>
              <a:srgbClr val="A68449"/>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98" name="Oval 397">
              <a:extLst>
                <a:ext uri="{FF2B5EF4-FFF2-40B4-BE49-F238E27FC236}">
                  <a16:creationId xmlns:a16="http://schemas.microsoft.com/office/drawing/2014/main" id="{6FE81A9C-BA88-3245-82C0-A72B1DC08554}"/>
                </a:ext>
              </a:extLst>
            </p:cNvPr>
            <p:cNvSpPr/>
            <p:nvPr/>
          </p:nvSpPr>
          <p:spPr>
            <a:xfrm>
              <a:off x="11249717" y="4273749"/>
              <a:ext cx="41534" cy="35347"/>
            </a:xfrm>
            <a:prstGeom prst="ellipse">
              <a:avLst/>
            </a:prstGeom>
            <a:solidFill>
              <a:srgbClr val="859438"/>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9" name="Oval 398">
              <a:extLst>
                <a:ext uri="{FF2B5EF4-FFF2-40B4-BE49-F238E27FC236}">
                  <a16:creationId xmlns:a16="http://schemas.microsoft.com/office/drawing/2014/main" id="{5BC9D6E0-3D6E-6541-8703-A2D0EF5B1C73}"/>
                </a:ext>
              </a:extLst>
            </p:cNvPr>
            <p:cNvSpPr/>
            <p:nvPr/>
          </p:nvSpPr>
          <p:spPr>
            <a:xfrm>
              <a:off x="11355464" y="4334934"/>
              <a:ext cx="41534" cy="35347"/>
            </a:xfrm>
            <a:prstGeom prst="ellipse">
              <a:avLst/>
            </a:prstGeom>
            <a:solidFill>
              <a:srgbClr val="76863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0" name="Oval 399">
              <a:extLst>
                <a:ext uri="{FF2B5EF4-FFF2-40B4-BE49-F238E27FC236}">
                  <a16:creationId xmlns:a16="http://schemas.microsoft.com/office/drawing/2014/main" id="{B88828EC-B6CE-5F49-92C6-A98E28C5BDEB}"/>
                </a:ext>
              </a:extLst>
            </p:cNvPr>
            <p:cNvSpPr/>
            <p:nvPr/>
          </p:nvSpPr>
          <p:spPr>
            <a:xfrm>
              <a:off x="11439841" y="4259793"/>
              <a:ext cx="41534" cy="35347"/>
            </a:xfrm>
            <a:prstGeom prst="ellipse">
              <a:avLst/>
            </a:prstGeom>
            <a:solidFill>
              <a:srgbClr val="6C8A2E"/>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1" name="Oval 400">
              <a:extLst>
                <a:ext uri="{FF2B5EF4-FFF2-40B4-BE49-F238E27FC236}">
                  <a16:creationId xmlns:a16="http://schemas.microsoft.com/office/drawing/2014/main" id="{0816CB00-AE16-BF4B-8EDF-F3EDACDE9E0C}"/>
                </a:ext>
              </a:extLst>
            </p:cNvPr>
            <p:cNvSpPr/>
            <p:nvPr/>
          </p:nvSpPr>
          <p:spPr>
            <a:xfrm>
              <a:off x="11391919" y="4431854"/>
              <a:ext cx="41534" cy="35347"/>
            </a:xfrm>
            <a:prstGeom prst="ellipse">
              <a:avLst/>
            </a:prstGeom>
            <a:solidFill>
              <a:srgbClr val="74702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2" name="Oval 401">
              <a:extLst>
                <a:ext uri="{FF2B5EF4-FFF2-40B4-BE49-F238E27FC236}">
                  <a16:creationId xmlns:a16="http://schemas.microsoft.com/office/drawing/2014/main" id="{70C64119-171F-8443-A5E0-E5EB1BA3357F}"/>
                </a:ext>
              </a:extLst>
            </p:cNvPr>
            <p:cNvSpPr/>
            <p:nvPr/>
          </p:nvSpPr>
          <p:spPr>
            <a:xfrm>
              <a:off x="11494256" y="4352607"/>
              <a:ext cx="41534" cy="35347"/>
            </a:xfrm>
            <a:prstGeom prst="ellipse">
              <a:avLst/>
            </a:prstGeom>
            <a:solidFill>
              <a:srgbClr val="5E7B28"/>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3" name="Oval 402">
              <a:extLst>
                <a:ext uri="{FF2B5EF4-FFF2-40B4-BE49-F238E27FC236}">
                  <a16:creationId xmlns:a16="http://schemas.microsoft.com/office/drawing/2014/main" id="{1669DD26-EDB0-3942-B6F3-3DC5DBE48E79}"/>
                </a:ext>
              </a:extLst>
            </p:cNvPr>
            <p:cNvSpPr/>
            <p:nvPr/>
          </p:nvSpPr>
          <p:spPr>
            <a:xfrm>
              <a:off x="11172240" y="4545778"/>
              <a:ext cx="41534" cy="35347"/>
            </a:xfrm>
            <a:prstGeom prst="ellipse">
              <a:avLst/>
            </a:prstGeom>
            <a:solidFill>
              <a:srgbClr val="86592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4" name="Oval 403">
              <a:extLst>
                <a:ext uri="{FF2B5EF4-FFF2-40B4-BE49-F238E27FC236}">
                  <a16:creationId xmlns:a16="http://schemas.microsoft.com/office/drawing/2014/main" id="{F4DC889C-AD5E-C645-8F1C-5DF3BD476527}"/>
                </a:ext>
              </a:extLst>
            </p:cNvPr>
            <p:cNvSpPr/>
            <p:nvPr/>
          </p:nvSpPr>
          <p:spPr>
            <a:xfrm>
              <a:off x="10634406" y="4194794"/>
              <a:ext cx="41534" cy="35347"/>
            </a:xfrm>
            <a:prstGeom prst="ellipse">
              <a:avLst/>
            </a:prstGeom>
            <a:solidFill>
              <a:srgbClr val="F5C78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5" name="Oval 404">
              <a:extLst>
                <a:ext uri="{FF2B5EF4-FFF2-40B4-BE49-F238E27FC236}">
                  <a16:creationId xmlns:a16="http://schemas.microsoft.com/office/drawing/2014/main" id="{CE885BCE-5BA4-0842-9D9D-75C2150A11B2}"/>
                </a:ext>
              </a:extLst>
            </p:cNvPr>
            <p:cNvSpPr/>
            <p:nvPr/>
          </p:nvSpPr>
          <p:spPr>
            <a:xfrm>
              <a:off x="10772905" y="4236299"/>
              <a:ext cx="41534" cy="35347"/>
            </a:xfrm>
            <a:prstGeom prst="ellipse">
              <a:avLst/>
            </a:prstGeom>
            <a:solidFill>
              <a:srgbClr val="F5B765"/>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6" name="Oval 405">
              <a:extLst>
                <a:ext uri="{FF2B5EF4-FFF2-40B4-BE49-F238E27FC236}">
                  <a16:creationId xmlns:a16="http://schemas.microsoft.com/office/drawing/2014/main" id="{63126F1D-8F1D-8046-8771-02C0FF20786D}"/>
                </a:ext>
              </a:extLst>
            </p:cNvPr>
            <p:cNvSpPr/>
            <p:nvPr/>
          </p:nvSpPr>
          <p:spPr>
            <a:xfrm>
              <a:off x="11027505" y="4562410"/>
              <a:ext cx="41534" cy="35347"/>
            </a:xfrm>
            <a:prstGeom prst="ellipse">
              <a:avLst/>
            </a:prstGeom>
            <a:solidFill>
              <a:srgbClr val="CB8037"/>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7" name="Oval 406">
              <a:extLst>
                <a:ext uri="{FF2B5EF4-FFF2-40B4-BE49-F238E27FC236}">
                  <a16:creationId xmlns:a16="http://schemas.microsoft.com/office/drawing/2014/main" id="{EBBADA91-78AC-D843-8D4D-9EFE7AEF5A57}"/>
                </a:ext>
              </a:extLst>
            </p:cNvPr>
            <p:cNvSpPr/>
            <p:nvPr/>
          </p:nvSpPr>
          <p:spPr>
            <a:xfrm>
              <a:off x="10793453" y="4530074"/>
              <a:ext cx="41534" cy="35347"/>
            </a:xfrm>
            <a:prstGeom prst="ellipse">
              <a:avLst/>
            </a:prstGeom>
            <a:solidFill>
              <a:srgbClr val="DC775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8" name="Oval 407">
              <a:extLst>
                <a:ext uri="{FF2B5EF4-FFF2-40B4-BE49-F238E27FC236}">
                  <a16:creationId xmlns:a16="http://schemas.microsoft.com/office/drawing/2014/main" id="{89B3A349-9B9F-414D-8632-4D5CDF386CED}"/>
                </a:ext>
              </a:extLst>
            </p:cNvPr>
            <p:cNvSpPr/>
            <p:nvPr/>
          </p:nvSpPr>
          <p:spPr>
            <a:xfrm>
              <a:off x="11027505" y="4715929"/>
              <a:ext cx="41534" cy="35347"/>
            </a:xfrm>
            <a:prstGeom prst="ellipse">
              <a:avLst/>
            </a:prstGeom>
            <a:solidFill>
              <a:srgbClr val="AF422D"/>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9" name="Oval 408">
              <a:extLst>
                <a:ext uri="{FF2B5EF4-FFF2-40B4-BE49-F238E27FC236}">
                  <a16:creationId xmlns:a16="http://schemas.microsoft.com/office/drawing/2014/main" id="{8C0B37B0-38C0-994D-8397-298FCEAE672C}"/>
                </a:ext>
              </a:extLst>
            </p:cNvPr>
            <p:cNvSpPr/>
            <p:nvPr/>
          </p:nvSpPr>
          <p:spPr>
            <a:xfrm>
              <a:off x="11297574" y="4608404"/>
              <a:ext cx="41534" cy="35347"/>
            </a:xfrm>
            <a:prstGeom prst="ellipse">
              <a:avLst/>
            </a:prstGeom>
            <a:solidFill>
              <a:srgbClr val="663D24"/>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0" name="Oval 409">
              <a:extLst>
                <a:ext uri="{FF2B5EF4-FFF2-40B4-BE49-F238E27FC236}">
                  <a16:creationId xmlns:a16="http://schemas.microsoft.com/office/drawing/2014/main" id="{E6C4DDCA-FED3-5E4C-AACA-6A72A183EE42}"/>
                </a:ext>
              </a:extLst>
            </p:cNvPr>
            <p:cNvSpPr/>
            <p:nvPr/>
          </p:nvSpPr>
          <p:spPr>
            <a:xfrm>
              <a:off x="11031912" y="4808677"/>
              <a:ext cx="41534" cy="35347"/>
            </a:xfrm>
            <a:prstGeom prst="ellipse">
              <a:avLst/>
            </a:prstGeom>
            <a:solidFill>
              <a:srgbClr val="B2291F"/>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1" name="Oval 410">
              <a:extLst>
                <a:ext uri="{FF2B5EF4-FFF2-40B4-BE49-F238E27FC236}">
                  <a16:creationId xmlns:a16="http://schemas.microsoft.com/office/drawing/2014/main" id="{21003349-5A13-7B42-86D5-84FB9837AC8B}"/>
                </a:ext>
              </a:extLst>
            </p:cNvPr>
            <p:cNvSpPr/>
            <p:nvPr/>
          </p:nvSpPr>
          <p:spPr>
            <a:xfrm>
              <a:off x="11213774" y="4728183"/>
              <a:ext cx="41534" cy="35347"/>
            </a:xfrm>
            <a:prstGeom prst="ellipse">
              <a:avLst/>
            </a:prstGeom>
            <a:solidFill>
              <a:srgbClr val="833D2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2" name="Oval 411">
              <a:extLst>
                <a:ext uri="{FF2B5EF4-FFF2-40B4-BE49-F238E27FC236}">
                  <a16:creationId xmlns:a16="http://schemas.microsoft.com/office/drawing/2014/main" id="{17EE257C-2970-3343-8272-759D7D3713EF}"/>
                </a:ext>
              </a:extLst>
            </p:cNvPr>
            <p:cNvSpPr/>
            <p:nvPr/>
          </p:nvSpPr>
          <p:spPr>
            <a:xfrm>
              <a:off x="10563830" y="4388114"/>
              <a:ext cx="41534" cy="35347"/>
            </a:xfrm>
            <a:prstGeom prst="ellipse">
              <a:avLst/>
            </a:prstGeom>
            <a:solidFill>
              <a:srgbClr val="EB948D"/>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3" name="Oval 412">
              <a:extLst>
                <a:ext uri="{FF2B5EF4-FFF2-40B4-BE49-F238E27FC236}">
                  <a16:creationId xmlns:a16="http://schemas.microsoft.com/office/drawing/2014/main" id="{A27DCA72-99D2-5B43-B5B8-E93CDBBD0D99}"/>
                </a:ext>
              </a:extLst>
            </p:cNvPr>
            <p:cNvSpPr/>
            <p:nvPr/>
          </p:nvSpPr>
          <p:spPr>
            <a:xfrm>
              <a:off x="11081906" y="4527064"/>
              <a:ext cx="41534" cy="35347"/>
            </a:xfrm>
            <a:prstGeom prst="ellipse">
              <a:avLst/>
            </a:prstGeom>
            <a:solidFill>
              <a:srgbClr val="C37D34"/>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4" name="Oval 413">
              <a:extLst>
                <a:ext uri="{FF2B5EF4-FFF2-40B4-BE49-F238E27FC236}">
                  <a16:creationId xmlns:a16="http://schemas.microsoft.com/office/drawing/2014/main" id="{DDF89EBC-BE4B-7545-A2CF-BEE50663E15D}"/>
                </a:ext>
              </a:extLst>
            </p:cNvPr>
            <p:cNvSpPr/>
            <p:nvPr/>
          </p:nvSpPr>
          <p:spPr>
            <a:xfrm>
              <a:off x="11136459" y="4781203"/>
              <a:ext cx="41534" cy="35347"/>
            </a:xfrm>
            <a:prstGeom prst="ellipse">
              <a:avLst/>
            </a:prstGeom>
            <a:solidFill>
              <a:srgbClr val="A63726"/>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5" name="Oval 414">
              <a:extLst>
                <a:ext uri="{FF2B5EF4-FFF2-40B4-BE49-F238E27FC236}">
                  <a16:creationId xmlns:a16="http://schemas.microsoft.com/office/drawing/2014/main" id="{058C0AD0-901F-254F-BC02-0E41FD3D0FF0}"/>
                </a:ext>
              </a:extLst>
            </p:cNvPr>
            <p:cNvSpPr/>
            <p:nvPr/>
          </p:nvSpPr>
          <p:spPr>
            <a:xfrm>
              <a:off x="10957533" y="4745856"/>
              <a:ext cx="41534" cy="35347"/>
            </a:xfrm>
            <a:prstGeom prst="ellipse">
              <a:avLst/>
            </a:prstGeom>
            <a:solidFill>
              <a:srgbClr val="C5423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6" name="Oval 415">
              <a:extLst>
                <a:ext uri="{FF2B5EF4-FFF2-40B4-BE49-F238E27FC236}">
                  <a16:creationId xmlns:a16="http://schemas.microsoft.com/office/drawing/2014/main" id="{87F2CC0D-2C78-294B-B944-7A0867E3D903}"/>
                </a:ext>
              </a:extLst>
            </p:cNvPr>
            <p:cNvSpPr/>
            <p:nvPr/>
          </p:nvSpPr>
          <p:spPr>
            <a:xfrm>
              <a:off x="11249717" y="4830180"/>
              <a:ext cx="41534" cy="35347"/>
            </a:xfrm>
            <a:prstGeom prst="ellipse">
              <a:avLst/>
            </a:prstGeom>
            <a:solidFill>
              <a:srgbClr val="8A1F16"/>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7" name="Oval 416">
              <a:extLst>
                <a:ext uri="{FF2B5EF4-FFF2-40B4-BE49-F238E27FC236}">
                  <a16:creationId xmlns:a16="http://schemas.microsoft.com/office/drawing/2014/main" id="{CA3BE39A-CF2B-C446-864B-0E190D5F2998}"/>
                </a:ext>
              </a:extLst>
            </p:cNvPr>
            <p:cNvSpPr/>
            <p:nvPr/>
          </p:nvSpPr>
          <p:spPr>
            <a:xfrm>
              <a:off x="11179417" y="4135940"/>
              <a:ext cx="41534" cy="35347"/>
            </a:xfrm>
            <a:prstGeom prst="ellipse">
              <a:avLst/>
            </a:prstGeom>
            <a:solidFill>
              <a:srgbClr val="8CB247"/>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61" name="Group 560">
            <a:extLst>
              <a:ext uri="{FF2B5EF4-FFF2-40B4-BE49-F238E27FC236}">
                <a16:creationId xmlns:a16="http://schemas.microsoft.com/office/drawing/2014/main" id="{0706B3BB-4DD8-8942-9F18-BB9580D71F88}"/>
              </a:ext>
            </a:extLst>
          </p:cNvPr>
          <p:cNvGrpSpPr/>
          <p:nvPr/>
        </p:nvGrpSpPr>
        <p:grpSpPr>
          <a:xfrm>
            <a:off x="1754278" y="3963604"/>
            <a:ext cx="2029831" cy="1624225"/>
            <a:chOff x="4223722" y="3767380"/>
            <a:chExt cx="1708762" cy="1414001"/>
          </a:xfrm>
        </p:grpSpPr>
        <p:cxnSp>
          <p:nvCxnSpPr>
            <p:cNvPr id="562" name="Straight Connector 561">
              <a:extLst>
                <a:ext uri="{FF2B5EF4-FFF2-40B4-BE49-F238E27FC236}">
                  <a16:creationId xmlns:a16="http://schemas.microsoft.com/office/drawing/2014/main" id="{5C63A6A5-8827-F549-926D-ECF9D20507DB}"/>
                </a:ext>
              </a:extLst>
            </p:cNvPr>
            <p:cNvCxnSpPr>
              <a:cxnSpLocks/>
              <a:stCxn id="573" idx="6"/>
              <a:endCxn id="570" idx="1"/>
            </p:cNvCxnSpPr>
            <p:nvPr/>
          </p:nvCxnSpPr>
          <p:spPr>
            <a:xfrm>
              <a:off x="4334480" y="3814509"/>
              <a:ext cx="1503466" cy="401006"/>
            </a:xfrm>
            <a:prstGeom prst="line">
              <a:avLst/>
            </a:prstGeom>
            <a:ln w="25400"/>
          </p:spPr>
          <p:style>
            <a:lnRef idx="3">
              <a:schemeClr val="dk1"/>
            </a:lnRef>
            <a:fillRef idx="0">
              <a:schemeClr val="dk1"/>
            </a:fillRef>
            <a:effectRef idx="2">
              <a:schemeClr val="dk1"/>
            </a:effectRef>
            <a:fontRef idx="minor">
              <a:schemeClr val="tx1"/>
            </a:fontRef>
          </p:style>
        </p:cxnSp>
        <p:cxnSp>
          <p:nvCxnSpPr>
            <p:cNvPr id="563" name="Straight Connector 562">
              <a:extLst>
                <a:ext uri="{FF2B5EF4-FFF2-40B4-BE49-F238E27FC236}">
                  <a16:creationId xmlns:a16="http://schemas.microsoft.com/office/drawing/2014/main" id="{191F7394-CF86-BB44-A547-890E07869735}"/>
                </a:ext>
              </a:extLst>
            </p:cNvPr>
            <p:cNvCxnSpPr>
              <a:cxnSpLocks/>
              <a:stCxn id="573" idx="5"/>
              <a:endCxn id="572" idx="1"/>
            </p:cNvCxnSpPr>
            <p:nvPr/>
          </p:nvCxnSpPr>
          <p:spPr>
            <a:xfrm>
              <a:off x="4318260" y="3847834"/>
              <a:ext cx="688999" cy="294816"/>
            </a:xfrm>
            <a:prstGeom prst="line">
              <a:avLst/>
            </a:prstGeom>
            <a:ln w="25400"/>
          </p:spPr>
          <p:style>
            <a:lnRef idx="3">
              <a:schemeClr val="dk1"/>
            </a:lnRef>
            <a:fillRef idx="0">
              <a:schemeClr val="dk1"/>
            </a:fillRef>
            <a:effectRef idx="2">
              <a:schemeClr val="dk1"/>
            </a:effectRef>
            <a:fontRef idx="minor">
              <a:schemeClr val="tx1"/>
            </a:fontRef>
          </p:style>
        </p:cxnSp>
        <p:cxnSp>
          <p:nvCxnSpPr>
            <p:cNvPr id="564" name="Straight Connector 563">
              <a:extLst>
                <a:ext uri="{FF2B5EF4-FFF2-40B4-BE49-F238E27FC236}">
                  <a16:creationId xmlns:a16="http://schemas.microsoft.com/office/drawing/2014/main" id="{59782E85-D425-E349-ABBA-A3430D4818F2}"/>
                </a:ext>
              </a:extLst>
            </p:cNvPr>
            <p:cNvCxnSpPr>
              <a:cxnSpLocks/>
              <a:stCxn id="572" idx="6"/>
              <a:endCxn id="570" idx="2"/>
            </p:cNvCxnSpPr>
            <p:nvPr/>
          </p:nvCxnSpPr>
          <p:spPr>
            <a:xfrm>
              <a:off x="5101797" y="4175975"/>
              <a:ext cx="719929" cy="72866"/>
            </a:xfrm>
            <a:prstGeom prst="line">
              <a:avLst/>
            </a:prstGeom>
            <a:ln/>
          </p:spPr>
          <p:style>
            <a:lnRef idx="3">
              <a:schemeClr val="dk1"/>
            </a:lnRef>
            <a:fillRef idx="0">
              <a:schemeClr val="dk1"/>
            </a:fillRef>
            <a:effectRef idx="2">
              <a:schemeClr val="dk1"/>
            </a:effectRef>
            <a:fontRef idx="minor">
              <a:schemeClr val="tx1"/>
            </a:fontRef>
          </p:style>
        </p:cxnSp>
        <p:cxnSp>
          <p:nvCxnSpPr>
            <p:cNvPr id="565" name="Straight Connector 564">
              <a:extLst>
                <a:ext uri="{FF2B5EF4-FFF2-40B4-BE49-F238E27FC236}">
                  <a16:creationId xmlns:a16="http://schemas.microsoft.com/office/drawing/2014/main" id="{FD0A146A-E333-BB46-9068-8BEB4DCA57D6}"/>
                </a:ext>
              </a:extLst>
            </p:cNvPr>
            <p:cNvCxnSpPr>
              <a:cxnSpLocks/>
              <a:stCxn id="574" idx="7"/>
              <a:endCxn id="570" idx="4"/>
            </p:cNvCxnSpPr>
            <p:nvPr/>
          </p:nvCxnSpPr>
          <p:spPr>
            <a:xfrm flipV="1">
              <a:off x="5206719" y="4295970"/>
              <a:ext cx="670386" cy="804957"/>
            </a:xfrm>
            <a:prstGeom prst="line">
              <a:avLst/>
            </a:prstGeom>
            <a:ln w="25400"/>
          </p:spPr>
          <p:style>
            <a:lnRef idx="3">
              <a:schemeClr val="dk1"/>
            </a:lnRef>
            <a:fillRef idx="0">
              <a:schemeClr val="dk1"/>
            </a:fillRef>
            <a:effectRef idx="2">
              <a:schemeClr val="dk1"/>
            </a:effectRef>
            <a:fontRef idx="minor">
              <a:schemeClr val="tx1"/>
            </a:fontRef>
          </p:style>
        </p:cxnSp>
        <p:cxnSp>
          <p:nvCxnSpPr>
            <p:cNvPr id="566" name="Straight Connector 565">
              <a:extLst>
                <a:ext uri="{FF2B5EF4-FFF2-40B4-BE49-F238E27FC236}">
                  <a16:creationId xmlns:a16="http://schemas.microsoft.com/office/drawing/2014/main" id="{DCD19C44-C6A7-8F4C-9FEC-81E8834F8F1E}"/>
                </a:ext>
              </a:extLst>
            </p:cNvPr>
            <p:cNvCxnSpPr>
              <a:cxnSpLocks/>
              <a:stCxn id="571" idx="0"/>
              <a:endCxn id="570" idx="4"/>
            </p:cNvCxnSpPr>
            <p:nvPr/>
          </p:nvCxnSpPr>
          <p:spPr>
            <a:xfrm flipV="1">
              <a:off x="5796743" y="4295970"/>
              <a:ext cx="80362" cy="367261"/>
            </a:xfrm>
            <a:prstGeom prst="line">
              <a:avLst/>
            </a:prstGeom>
            <a:ln w="25400"/>
          </p:spPr>
          <p:style>
            <a:lnRef idx="3">
              <a:schemeClr val="dk1"/>
            </a:lnRef>
            <a:fillRef idx="0">
              <a:schemeClr val="dk1"/>
            </a:fillRef>
            <a:effectRef idx="2">
              <a:schemeClr val="dk1"/>
            </a:effectRef>
            <a:fontRef idx="minor">
              <a:schemeClr val="tx1"/>
            </a:fontRef>
          </p:style>
        </p:cxnSp>
        <p:cxnSp>
          <p:nvCxnSpPr>
            <p:cNvPr id="567" name="Straight Connector 566">
              <a:extLst>
                <a:ext uri="{FF2B5EF4-FFF2-40B4-BE49-F238E27FC236}">
                  <a16:creationId xmlns:a16="http://schemas.microsoft.com/office/drawing/2014/main" id="{614B4E27-4725-2E44-8605-C0FCF96E5D7D}"/>
                </a:ext>
              </a:extLst>
            </p:cNvPr>
            <p:cNvCxnSpPr>
              <a:cxnSpLocks/>
              <a:stCxn id="574" idx="7"/>
              <a:endCxn id="571" idx="3"/>
            </p:cNvCxnSpPr>
            <p:nvPr/>
          </p:nvCxnSpPr>
          <p:spPr>
            <a:xfrm flipV="1">
              <a:off x="5206719" y="4743685"/>
              <a:ext cx="550865" cy="357241"/>
            </a:xfrm>
            <a:prstGeom prst="line">
              <a:avLst/>
            </a:prstGeom>
            <a:ln w="25400"/>
          </p:spPr>
          <p:style>
            <a:lnRef idx="3">
              <a:schemeClr val="dk1"/>
            </a:lnRef>
            <a:fillRef idx="0">
              <a:schemeClr val="dk1"/>
            </a:fillRef>
            <a:effectRef idx="2">
              <a:schemeClr val="dk1"/>
            </a:effectRef>
            <a:fontRef idx="minor">
              <a:schemeClr val="tx1"/>
            </a:fontRef>
          </p:style>
        </p:cxnSp>
        <p:cxnSp>
          <p:nvCxnSpPr>
            <p:cNvPr id="568" name="Straight Connector 567">
              <a:extLst>
                <a:ext uri="{FF2B5EF4-FFF2-40B4-BE49-F238E27FC236}">
                  <a16:creationId xmlns:a16="http://schemas.microsoft.com/office/drawing/2014/main" id="{9C46385E-A1A9-9748-B776-DC594430F00C}"/>
                </a:ext>
              </a:extLst>
            </p:cNvPr>
            <p:cNvCxnSpPr>
              <a:cxnSpLocks/>
              <a:stCxn id="572" idx="4"/>
              <a:endCxn id="574" idx="0"/>
            </p:cNvCxnSpPr>
            <p:nvPr/>
          </p:nvCxnSpPr>
          <p:spPr>
            <a:xfrm>
              <a:off x="5046418" y="4223104"/>
              <a:ext cx="121142" cy="864019"/>
            </a:xfrm>
            <a:prstGeom prst="line">
              <a:avLst/>
            </a:prstGeom>
            <a:ln w="25400"/>
          </p:spPr>
          <p:style>
            <a:lnRef idx="3">
              <a:schemeClr val="dk1"/>
            </a:lnRef>
            <a:fillRef idx="0">
              <a:schemeClr val="dk1"/>
            </a:fillRef>
            <a:effectRef idx="2">
              <a:schemeClr val="dk1"/>
            </a:effectRef>
            <a:fontRef idx="minor">
              <a:schemeClr val="tx1"/>
            </a:fontRef>
          </p:style>
        </p:cxnSp>
        <p:cxnSp>
          <p:nvCxnSpPr>
            <p:cNvPr id="569" name="Straight Connector 568">
              <a:extLst>
                <a:ext uri="{FF2B5EF4-FFF2-40B4-BE49-F238E27FC236}">
                  <a16:creationId xmlns:a16="http://schemas.microsoft.com/office/drawing/2014/main" id="{0F3360D8-DA1D-914E-9C25-4CA8C2B4FFF8}"/>
                </a:ext>
              </a:extLst>
            </p:cNvPr>
            <p:cNvCxnSpPr>
              <a:cxnSpLocks/>
              <a:stCxn id="573" idx="4"/>
              <a:endCxn id="574" idx="1"/>
            </p:cNvCxnSpPr>
            <p:nvPr/>
          </p:nvCxnSpPr>
          <p:spPr>
            <a:xfrm>
              <a:off x="4279101" y="3861638"/>
              <a:ext cx="849299" cy="1239289"/>
            </a:xfrm>
            <a:prstGeom prst="line">
              <a:avLst/>
            </a:prstGeom>
            <a:ln w="25400"/>
          </p:spPr>
          <p:style>
            <a:lnRef idx="3">
              <a:schemeClr val="dk1"/>
            </a:lnRef>
            <a:fillRef idx="0">
              <a:schemeClr val="dk1"/>
            </a:fillRef>
            <a:effectRef idx="2">
              <a:schemeClr val="dk1"/>
            </a:effectRef>
            <a:fontRef idx="minor">
              <a:schemeClr val="tx1"/>
            </a:fontRef>
          </p:style>
        </p:cxnSp>
        <p:sp>
          <p:nvSpPr>
            <p:cNvPr id="570" name="Oval 569">
              <a:extLst>
                <a:ext uri="{FF2B5EF4-FFF2-40B4-BE49-F238E27FC236}">
                  <a16:creationId xmlns:a16="http://schemas.microsoft.com/office/drawing/2014/main" id="{ACEF672E-6EC1-4F42-A12C-879FBFE9017A}"/>
                </a:ext>
              </a:extLst>
            </p:cNvPr>
            <p:cNvSpPr/>
            <p:nvPr/>
          </p:nvSpPr>
          <p:spPr>
            <a:xfrm>
              <a:off x="5821726" y="4201712"/>
              <a:ext cx="110758" cy="94258"/>
            </a:xfrm>
            <a:prstGeom prst="ellipse">
              <a:avLst/>
            </a:prstGeom>
            <a:solidFill>
              <a:srgbClr val="4D962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1" name="Oval 570">
              <a:extLst>
                <a:ext uri="{FF2B5EF4-FFF2-40B4-BE49-F238E27FC236}">
                  <a16:creationId xmlns:a16="http://schemas.microsoft.com/office/drawing/2014/main" id="{9910F7BE-509B-354E-A778-6F99396FC53D}"/>
                </a:ext>
              </a:extLst>
            </p:cNvPr>
            <p:cNvSpPr/>
            <p:nvPr/>
          </p:nvSpPr>
          <p:spPr>
            <a:xfrm>
              <a:off x="5741364" y="4663231"/>
              <a:ext cx="110758" cy="94258"/>
            </a:xfrm>
            <a:prstGeom prst="ellipse">
              <a:avLst/>
            </a:prstGeom>
            <a:solidFill>
              <a:srgbClr val="14011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2" name="Oval 571">
              <a:extLst>
                <a:ext uri="{FF2B5EF4-FFF2-40B4-BE49-F238E27FC236}">
                  <a16:creationId xmlns:a16="http://schemas.microsoft.com/office/drawing/2014/main" id="{E1B720DB-96FE-5140-B29B-0894046D971D}"/>
                </a:ext>
              </a:extLst>
            </p:cNvPr>
            <p:cNvSpPr/>
            <p:nvPr/>
          </p:nvSpPr>
          <p:spPr>
            <a:xfrm>
              <a:off x="4991039" y="4128846"/>
              <a:ext cx="110758" cy="94258"/>
            </a:xfrm>
            <a:prstGeom prst="ellipse">
              <a:avLst/>
            </a:prstGeom>
            <a:solidFill>
              <a:srgbClr val="FADB4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3" name="Oval 572">
              <a:extLst>
                <a:ext uri="{FF2B5EF4-FFF2-40B4-BE49-F238E27FC236}">
                  <a16:creationId xmlns:a16="http://schemas.microsoft.com/office/drawing/2014/main" id="{582044D7-977B-A34F-B0F6-AA3A79580279}"/>
                </a:ext>
              </a:extLst>
            </p:cNvPr>
            <p:cNvSpPr/>
            <p:nvPr/>
          </p:nvSpPr>
          <p:spPr>
            <a:xfrm>
              <a:off x="4223722" y="3767380"/>
              <a:ext cx="110758" cy="94258"/>
            </a:xfrm>
            <a:prstGeom prst="ellipse">
              <a:avLst/>
            </a:prstGeom>
            <a:solidFill>
              <a:srgbClr val="FFF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4" name="Oval 573">
              <a:extLst>
                <a:ext uri="{FF2B5EF4-FFF2-40B4-BE49-F238E27FC236}">
                  <a16:creationId xmlns:a16="http://schemas.microsoft.com/office/drawing/2014/main" id="{755B14EE-5CF4-7543-92EB-DE47212EEDD7}"/>
                </a:ext>
              </a:extLst>
            </p:cNvPr>
            <p:cNvSpPr/>
            <p:nvPr/>
          </p:nvSpPr>
          <p:spPr>
            <a:xfrm>
              <a:off x="5112180" y="5087123"/>
              <a:ext cx="110758" cy="94258"/>
            </a:xfrm>
            <a:prstGeom prst="ellipse">
              <a:avLst/>
            </a:prstGeom>
            <a:solidFill>
              <a:srgbClr val="E9322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75" name="Straight Connector 574">
              <a:extLst>
                <a:ext uri="{FF2B5EF4-FFF2-40B4-BE49-F238E27FC236}">
                  <a16:creationId xmlns:a16="http://schemas.microsoft.com/office/drawing/2014/main" id="{2525B9BD-CFE8-014A-8724-FC1D9567FB18}"/>
                </a:ext>
              </a:extLst>
            </p:cNvPr>
            <p:cNvCxnSpPr>
              <a:cxnSpLocks/>
              <a:stCxn id="573" idx="5"/>
              <a:endCxn id="571" idx="1"/>
            </p:cNvCxnSpPr>
            <p:nvPr/>
          </p:nvCxnSpPr>
          <p:spPr>
            <a:xfrm>
              <a:off x="4318260" y="3847834"/>
              <a:ext cx="1439324" cy="829201"/>
            </a:xfrm>
            <a:prstGeom prst="line">
              <a:avLst/>
            </a:prstGeom>
            <a:ln w="25400"/>
          </p:spPr>
          <p:style>
            <a:lnRef idx="3">
              <a:schemeClr val="dk1"/>
            </a:lnRef>
            <a:fillRef idx="0">
              <a:schemeClr val="dk1"/>
            </a:fillRef>
            <a:effectRef idx="2">
              <a:schemeClr val="dk1"/>
            </a:effectRef>
            <a:fontRef idx="minor">
              <a:schemeClr val="tx1"/>
            </a:fontRef>
          </p:style>
        </p:cxnSp>
        <p:sp>
          <p:nvSpPr>
            <p:cNvPr id="576" name="Oval 575">
              <a:extLst>
                <a:ext uri="{FF2B5EF4-FFF2-40B4-BE49-F238E27FC236}">
                  <a16:creationId xmlns:a16="http://schemas.microsoft.com/office/drawing/2014/main" id="{42579A4E-567F-6C48-96B7-D15C92B472C1}"/>
                </a:ext>
              </a:extLst>
            </p:cNvPr>
            <p:cNvSpPr/>
            <p:nvPr/>
          </p:nvSpPr>
          <p:spPr>
            <a:xfrm>
              <a:off x="4568962" y="3984586"/>
              <a:ext cx="41534" cy="35347"/>
            </a:xfrm>
            <a:prstGeom prst="ellipse">
              <a:avLst/>
            </a:prstGeom>
            <a:solidFill>
              <a:srgbClr val="F8DB98"/>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7" name="Oval 576">
              <a:extLst>
                <a:ext uri="{FF2B5EF4-FFF2-40B4-BE49-F238E27FC236}">
                  <a16:creationId xmlns:a16="http://schemas.microsoft.com/office/drawing/2014/main" id="{2A2C89AE-79C3-7D4D-9FA7-7F79E5D1B142}"/>
                </a:ext>
              </a:extLst>
            </p:cNvPr>
            <p:cNvSpPr/>
            <p:nvPr/>
          </p:nvSpPr>
          <p:spPr>
            <a:xfrm>
              <a:off x="4536353" y="4061879"/>
              <a:ext cx="41534" cy="35347"/>
            </a:xfrm>
            <a:prstGeom prst="ellipse">
              <a:avLst/>
            </a:prstGeom>
            <a:solidFill>
              <a:srgbClr val="F3C6B8"/>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8" name="Oval 577">
              <a:extLst>
                <a:ext uri="{FF2B5EF4-FFF2-40B4-BE49-F238E27FC236}">
                  <a16:creationId xmlns:a16="http://schemas.microsoft.com/office/drawing/2014/main" id="{9D0AF2B5-C2E2-EA47-93E9-AA8BBDA39BD1}"/>
                </a:ext>
              </a:extLst>
            </p:cNvPr>
            <p:cNvSpPr/>
            <p:nvPr/>
          </p:nvSpPr>
          <p:spPr>
            <a:xfrm>
              <a:off x="4602232" y="4173214"/>
              <a:ext cx="41534" cy="35347"/>
            </a:xfrm>
            <a:prstGeom prst="ellipse">
              <a:avLst/>
            </a:prstGeom>
            <a:solidFill>
              <a:srgbClr val="E9A8A5"/>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9" name="Oval 578">
              <a:extLst>
                <a:ext uri="{FF2B5EF4-FFF2-40B4-BE49-F238E27FC236}">
                  <a16:creationId xmlns:a16="http://schemas.microsoft.com/office/drawing/2014/main" id="{567CB5C1-5D3A-7A4F-BD11-F3B2B4F1CBD4}"/>
                </a:ext>
              </a:extLst>
            </p:cNvPr>
            <p:cNvSpPr/>
            <p:nvPr/>
          </p:nvSpPr>
          <p:spPr>
            <a:xfrm>
              <a:off x="4693143" y="4202751"/>
              <a:ext cx="41534" cy="35347"/>
            </a:xfrm>
            <a:prstGeom prst="ellipse">
              <a:avLst/>
            </a:prstGeom>
            <a:solidFill>
              <a:srgbClr val="DFABA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0" name="Oval 579">
              <a:extLst>
                <a:ext uri="{FF2B5EF4-FFF2-40B4-BE49-F238E27FC236}">
                  <a16:creationId xmlns:a16="http://schemas.microsoft.com/office/drawing/2014/main" id="{CEB1C2C6-7B75-FC4D-9FCF-7674F4DFA1BB}"/>
                </a:ext>
              </a:extLst>
            </p:cNvPr>
            <p:cNvSpPr/>
            <p:nvPr/>
          </p:nvSpPr>
          <p:spPr>
            <a:xfrm>
              <a:off x="4622999" y="4056917"/>
              <a:ext cx="41534" cy="35347"/>
            </a:xfrm>
            <a:prstGeom prst="ellipse">
              <a:avLst/>
            </a:prstGeom>
            <a:solidFill>
              <a:srgbClr val="FADB4F"/>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1" name="Oval 580">
              <a:extLst>
                <a:ext uri="{FF2B5EF4-FFF2-40B4-BE49-F238E27FC236}">
                  <a16:creationId xmlns:a16="http://schemas.microsoft.com/office/drawing/2014/main" id="{3EF51256-96A4-3F4B-A3A9-78E7D663C02B}"/>
                </a:ext>
              </a:extLst>
            </p:cNvPr>
            <p:cNvSpPr/>
            <p:nvPr/>
          </p:nvSpPr>
          <p:spPr>
            <a:xfrm>
              <a:off x="4736992" y="4106292"/>
              <a:ext cx="41534" cy="35347"/>
            </a:xfrm>
            <a:prstGeom prst="ellipse">
              <a:avLst/>
            </a:prstGeom>
            <a:solidFill>
              <a:srgbClr val="FADB4F"/>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2" name="Oval 581">
              <a:extLst>
                <a:ext uri="{FF2B5EF4-FFF2-40B4-BE49-F238E27FC236}">
                  <a16:creationId xmlns:a16="http://schemas.microsoft.com/office/drawing/2014/main" id="{56D04B0C-DA2A-0849-88A1-9C853A4BF732}"/>
                </a:ext>
              </a:extLst>
            </p:cNvPr>
            <p:cNvSpPr/>
            <p:nvPr/>
          </p:nvSpPr>
          <p:spPr>
            <a:xfrm>
              <a:off x="5398351" y="4659404"/>
              <a:ext cx="41534" cy="35347"/>
            </a:xfrm>
            <a:prstGeom prst="ellipse">
              <a:avLst/>
            </a:prstGeom>
            <a:solidFill>
              <a:srgbClr val="8F5027"/>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3" name="Oval 582">
              <a:extLst>
                <a:ext uri="{FF2B5EF4-FFF2-40B4-BE49-F238E27FC236}">
                  <a16:creationId xmlns:a16="http://schemas.microsoft.com/office/drawing/2014/main" id="{0FAFA388-31CF-9248-BC4A-8CA30FC5FB82}"/>
                </a:ext>
              </a:extLst>
            </p:cNvPr>
            <p:cNvSpPr/>
            <p:nvPr/>
          </p:nvSpPr>
          <p:spPr>
            <a:xfrm>
              <a:off x="4991457" y="4377781"/>
              <a:ext cx="41534" cy="35347"/>
            </a:xfrm>
            <a:prstGeom prst="ellipse">
              <a:avLst/>
            </a:prstGeom>
            <a:solidFill>
              <a:srgbClr val="F0AC54"/>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4" name="Oval 583">
              <a:extLst>
                <a:ext uri="{FF2B5EF4-FFF2-40B4-BE49-F238E27FC236}">
                  <a16:creationId xmlns:a16="http://schemas.microsoft.com/office/drawing/2014/main" id="{A8B4A654-2F08-AA42-8868-B60310335E59}"/>
                </a:ext>
              </a:extLst>
            </p:cNvPr>
            <p:cNvSpPr/>
            <p:nvPr/>
          </p:nvSpPr>
          <p:spPr>
            <a:xfrm>
              <a:off x="4957482" y="4484444"/>
              <a:ext cx="41534" cy="35347"/>
            </a:xfrm>
            <a:prstGeom prst="ellipse">
              <a:avLst/>
            </a:prstGeom>
            <a:solidFill>
              <a:srgbClr val="CB7D7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5" name="Oval 584">
              <a:extLst>
                <a:ext uri="{FF2B5EF4-FFF2-40B4-BE49-F238E27FC236}">
                  <a16:creationId xmlns:a16="http://schemas.microsoft.com/office/drawing/2014/main" id="{ED8BE8D9-28F3-3741-916A-E95B8C881C70}"/>
                </a:ext>
              </a:extLst>
            </p:cNvPr>
            <p:cNvSpPr/>
            <p:nvPr/>
          </p:nvSpPr>
          <p:spPr>
            <a:xfrm>
              <a:off x="4736992" y="4314139"/>
              <a:ext cx="41534" cy="35347"/>
            </a:xfrm>
            <a:prstGeom prst="ellipse">
              <a:avLst/>
            </a:prstGeom>
            <a:solidFill>
              <a:srgbClr val="E0978B"/>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6" name="Oval 585">
              <a:extLst>
                <a:ext uri="{FF2B5EF4-FFF2-40B4-BE49-F238E27FC236}">
                  <a16:creationId xmlns:a16="http://schemas.microsoft.com/office/drawing/2014/main" id="{D7AFE9A6-C0B9-204B-B1F7-15F759353F40}"/>
                </a:ext>
              </a:extLst>
            </p:cNvPr>
            <p:cNvSpPr/>
            <p:nvPr/>
          </p:nvSpPr>
          <p:spPr>
            <a:xfrm>
              <a:off x="5156475" y="4653869"/>
              <a:ext cx="41534" cy="35347"/>
            </a:xfrm>
            <a:prstGeom prst="ellipse">
              <a:avLst/>
            </a:prstGeom>
            <a:solidFill>
              <a:srgbClr val="B5674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7" name="Oval 586">
              <a:extLst>
                <a:ext uri="{FF2B5EF4-FFF2-40B4-BE49-F238E27FC236}">
                  <a16:creationId xmlns:a16="http://schemas.microsoft.com/office/drawing/2014/main" id="{6B259E75-D618-7841-95FA-0469210F1394}"/>
                </a:ext>
              </a:extLst>
            </p:cNvPr>
            <p:cNvSpPr/>
            <p:nvPr/>
          </p:nvSpPr>
          <p:spPr>
            <a:xfrm>
              <a:off x="4955477" y="4641195"/>
              <a:ext cx="41534" cy="35347"/>
            </a:xfrm>
            <a:prstGeom prst="ellipse">
              <a:avLst/>
            </a:prstGeom>
            <a:solidFill>
              <a:srgbClr val="D74B48"/>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8" name="Oval 587">
              <a:extLst>
                <a:ext uri="{FF2B5EF4-FFF2-40B4-BE49-F238E27FC236}">
                  <a16:creationId xmlns:a16="http://schemas.microsoft.com/office/drawing/2014/main" id="{BCB35516-CA8A-CE4A-A975-C6B734C7634D}"/>
                </a:ext>
              </a:extLst>
            </p:cNvPr>
            <p:cNvSpPr/>
            <p:nvPr/>
          </p:nvSpPr>
          <p:spPr>
            <a:xfrm>
              <a:off x="4466126" y="3938173"/>
              <a:ext cx="41534" cy="35347"/>
            </a:xfrm>
            <a:prstGeom prst="ellipse">
              <a:avLst/>
            </a:prstGeom>
            <a:solidFill>
              <a:srgbClr val="FBE7C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9" name="Oval 588">
              <a:extLst>
                <a:ext uri="{FF2B5EF4-FFF2-40B4-BE49-F238E27FC236}">
                  <a16:creationId xmlns:a16="http://schemas.microsoft.com/office/drawing/2014/main" id="{510CD7BB-4F36-6049-B835-0E3378F2AE2B}"/>
                </a:ext>
              </a:extLst>
            </p:cNvPr>
            <p:cNvSpPr/>
            <p:nvPr/>
          </p:nvSpPr>
          <p:spPr>
            <a:xfrm>
              <a:off x="4641458" y="3904893"/>
              <a:ext cx="41534" cy="35347"/>
            </a:xfrm>
            <a:prstGeom prst="ellipse">
              <a:avLst/>
            </a:prstGeom>
            <a:solidFill>
              <a:srgbClr val="D9E3BB"/>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0" name="Oval 589">
              <a:extLst>
                <a:ext uri="{FF2B5EF4-FFF2-40B4-BE49-F238E27FC236}">
                  <a16:creationId xmlns:a16="http://schemas.microsoft.com/office/drawing/2014/main" id="{B0F347E1-F646-F948-95F8-9E4771858B28}"/>
                </a:ext>
              </a:extLst>
            </p:cNvPr>
            <p:cNvSpPr/>
            <p:nvPr/>
          </p:nvSpPr>
          <p:spPr>
            <a:xfrm>
              <a:off x="4770899" y="3988254"/>
              <a:ext cx="41534" cy="35347"/>
            </a:xfrm>
            <a:prstGeom prst="ellipse">
              <a:avLst/>
            </a:prstGeom>
            <a:solidFill>
              <a:srgbClr val="DBE3A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1" name="Oval 590">
              <a:extLst>
                <a:ext uri="{FF2B5EF4-FFF2-40B4-BE49-F238E27FC236}">
                  <a16:creationId xmlns:a16="http://schemas.microsoft.com/office/drawing/2014/main" id="{63AA80EF-E756-0540-9EC2-CEE984765115}"/>
                </a:ext>
              </a:extLst>
            </p:cNvPr>
            <p:cNvSpPr/>
            <p:nvPr/>
          </p:nvSpPr>
          <p:spPr>
            <a:xfrm>
              <a:off x="4847045" y="3969362"/>
              <a:ext cx="41534" cy="35347"/>
            </a:xfrm>
            <a:prstGeom prst="ellipse">
              <a:avLst/>
            </a:prstGeom>
            <a:solidFill>
              <a:srgbClr val="C9D7A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2" name="Oval 591">
              <a:extLst>
                <a:ext uri="{FF2B5EF4-FFF2-40B4-BE49-F238E27FC236}">
                  <a16:creationId xmlns:a16="http://schemas.microsoft.com/office/drawing/2014/main" id="{0E309D3D-50FA-904C-AFEB-F33672FE8737}"/>
                </a:ext>
              </a:extLst>
            </p:cNvPr>
            <p:cNvSpPr/>
            <p:nvPr/>
          </p:nvSpPr>
          <p:spPr>
            <a:xfrm>
              <a:off x="5300269" y="4641688"/>
              <a:ext cx="41534" cy="35347"/>
            </a:xfrm>
            <a:prstGeom prst="ellipse">
              <a:avLst/>
            </a:prstGeom>
            <a:solidFill>
              <a:srgbClr val="A04F2F"/>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3" name="Oval 592">
              <a:extLst>
                <a:ext uri="{FF2B5EF4-FFF2-40B4-BE49-F238E27FC236}">
                  <a16:creationId xmlns:a16="http://schemas.microsoft.com/office/drawing/2014/main" id="{51EC2EB7-332E-0A41-B964-960145B9582F}"/>
                </a:ext>
              </a:extLst>
            </p:cNvPr>
            <p:cNvSpPr/>
            <p:nvPr/>
          </p:nvSpPr>
          <p:spPr>
            <a:xfrm>
              <a:off x="4920966" y="4003758"/>
              <a:ext cx="41534" cy="35347"/>
            </a:xfrm>
            <a:prstGeom prst="ellipse">
              <a:avLst/>
            </a:prstGeom>
            <a:solidFill>
              <a:srgbClr val="B5C88D"/>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4" name="Oval 593">
              <a:extLst>
                <a:ext uri="{FF2B5EF4-FFF2-40B4-BE49-F238E27FC236}">
                  <a16:creationId xmlns:a16="http://schemas.microsoft.com/office/drawing/2014/main" id="{9B8884AB-B6A0-F342-95FA-03481FAB8DA8}"/>
                </a:ext>
              </a:extLst>
            </p:cNvPr>
            <p:cNvSpPr/>
            <p:nvPr/>
          </p:nvSpPr>
          <p:spPr>
            <a:xfrm>
              <a:off x="4971830" y="4061879"/>
              <a:ext cx="41534" cy="35347"/>
            </a:xfrm>
            <a:prstGeom prst="ellipse">
              <a:avLst/>
            </a:prstGeom>
            <a:solidFill>
              <a:srgbClr val="B5C48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5" name="Oval 594">
              <a:extLst>
                <a:ext uri="{FF2B5EF4-FFF2-40B4-BE49-F238E27FC236}">
                  <a16:creationId xmlns:a16="http://schemas.microsoft.com/office/drawing/2014/main" id="{F5ABB121-AE24-3C46-92AA-742FA58440E8}"/>
                </a:ext>
              </a:extLst>
            </p:cNvPr>
            <p:cNvSpPr/>
            <p:nvPr/>
          </p:nvSpPr>
          <p:spPr>
            <a:xfrm>
              <a:off x="5085679" y="4079471"/>
              <a:ext cx="41534" cy="35347"/>
            </a:xfrm>
            <a:prstGeom prst="ellipse">
              <a:avLst/>
            </a:prstGeom>
            <a:solidFill>
              <a:srgbClr val="A8BC7B"/>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6" name="Oval 595">
              <a:extLst>
                <a:ext uri="{FF2B5EF4-FFF2-40B4-BE49-F238E27FC236}">
                  <a16:creationId xmlns:a16="http://schemas.microsoft.com/office/drawing/2014/main" id="{CFBE7BF1-0A34-7C4A-A5CE-37C78FC370DD}"/>
                </a:ext>
              </a:extLst>
            </p:cNvPr>
            <p:cNvSpPr/>
            <p:nvPr/>
          </p:nvSpPr>
          <p:spPr>
            <a:xfrm>
              <a:off x="5100144" y="4041502"/>
              <a:ext cx="41534" cy="35347"/>
            </a:xfrm>
            <a:prstGeom prst="ellipse">
              <a:avLst/>
            </a:prstGeom>
            <a:solidFill>
              <a:srgbClr val="A8C67D"/>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7" name="Oval 596">
              <a:extLst>
                <a:ext uri="{FF2B5EF4-FFF2-40B4-BE49-F238E27FC236}">
                  <a16:creationId xmlns:a16="http://schemas.microsoft.com/office/drawing/2014/main" id="{A221839B-78A5-4D4D-BFC6-829B6221FBBA}"/>
                </a:ext>
              </a:extLst>
            </p:cNvPr>
            <p:cNvSpPr/>
            <p:nvPr/>
          </p:nvSpPr>
          <p:spPr>
            <a:xfrm>
              <a:off x="5125612" y="4140628"/>
              <a:ext cx="41534" cy="35347"/>
            </a:xfrm>
            <a:prstGeom prst="ellipse">
              <a:avLst/>
            </a:prstGeom>
            <a:solidFill>
              <a:srgbClr val="AEBE58"/>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8" name="Oval 597">
              <a:extLst>
                <a:ext uri="{FF2B5EF4-FFF2-40B4-BE49-F238E27FC236}">
                  <a16:creationId xmlns:a16="http://schemas.microsoft.com/office/drawing/2014/main" id="{C26E60A6-92C0-BE4B-86F4-20DC0290467F}"/>
                </a:ext>
              </a:extLst>
            </p:cNvPr>
            <p:cNvSpPr/>
            <p:nvPr/>
          </p:nvSpPr>
          <p:spPr>
            <a:xfrm>
              <a:off x="5268689" y="4112628"/>
              <a:ext cx="41534" cy="35347"/>
            </a:xfrm>
            <a:prstGeom prst="ellipse">
              <a:avLst/>
            </a:prstGeom>
            <a:solidFill>
              <a:srgbClr val="A0BA5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9" name="Oval 598">
              <a:extLst>
                <a:ext uri="{FF2B5EF4-FFF2-40B4-BE49-F238E27FC236}">
                  <a16:creationId xmlns:a16="http://schemas.microsoft.com/office/drawing/2014/main" id="{DC5E1AC1-4176-A149-A477-A125B553FA50}"/>
                </a:ext>
              </a:extLst>
            </p:cNvPr>
            <p:cNvSpPr/>
            <p:nvPr/>
          </p:nvSpPr>
          <p:spPr>
            <a:xfrm>
              <a:off x="5502257" y="4256268"/>
              <a:ext cx="41534" cy="35347"/>
            </a:xfrm>
            <a:prstGeom prst="ellipse">
              <a:avLst/>
            </a:prstGeom>
            <a:solidFill>
              <a:srgbClr val="749D35"/>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0" name="Oval 599">
              <a:extLst>
                <a:ext uri="{FF2B5EF4-FFF2-40B4-BE49-F238E27FC236}">
                  <a16:creationId xmlns:a16="http://schemas.microsoft.com/office/drawing/2014/main" id="{B70AC0EA-E8AB-AF4B-9C40-C3FFC55FCF27}"/>
                </a:ext>
              </a:extLst>
            </p:cNvPr>
            <p:cNvSpPr/>
            <p:nvPr/>
          </p:nvSpPr>
          <p:spPr>
            <a:xfrm>
              <a:off x="5162017" y="4507646"/>
              <a:ext cx="41534" cy="35347"/>
            </a:xfrm>
            <a:prstGeom prst="ellipse">
              <a:avLst/>
            </a:prstGeom>
            <a:solidFill>
              <a:srgbClr val="CE8839"/>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1" name="Oval 600">
              <a:extLst>
                <a:ext uri="{FF2B5EF4-FFF2-40B4-BE49-F238E27FC236}">
                  <a16:creationId xmlns:a16="http://schemas.microsoft.com/office/drawing/2014/main" id="{61520747-BCD5-074D-BE4D-A3672C4A25F9}"/>
                </a:ext>
              </a:extLst>
            </p:cNvPr>
            <p:cNvSpPr/>
            <p:nvPr/>
          </p:nvSpPr>
          <p:spPr>
            <a:xfrm>
              <a:off x="4874303" y="4319249"/>
              <a:ext cx="41534" cy="35347"/>
            </a:xfrm>
            <a:prstGeom prst="ellipse">
              <a:avLst/>
            </a:prstGeom>
            <a:solidFill>
              <a:srgbClr val="F5B765"/>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2" name="Oval 601">
              <a:extLst>
                <a:ext uri="{FF2B5EF4-FFF2-40B4-BE49-F238E27FC236}">
                  <a16:creationId xmlns:a16="http://schemas.microsoft.com/office/drawing/2014/main" id="{3F9D24CB-B2F5-6F48-94AB-09B07C4CE388}"/>
                </a:ext>
              </a:extLst>
            </p:cNvPr>
            <p:cNvSpPr/>
            <p:nvPr/>
          </p:nvSpPr>
          <p:spPr>
            <a:xfrm>
              <a:off x="5314141" y="4256268"/>
              <a:ext cx="41534" cy="35347"/>
            </a:xfrm>
            <a:prstGeom prst="ellipse">
              <a:avLst/>
            </a:prstGeom>
            <a:solidFill>
              <a:srgbClr val="96984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3" name="Oval 602">
              <a:extLst>
                <a:ext uri="{FF2B5EF4-FFF2-40B4-BE49-F238E27FC236}">
                  <a16:creationId xmlns:a16="http://schemas.microsoft.com/office/drawing/2014/main" id="{66B747EE-3A01-5348-A7E2-7932856E3021}"/>
                </a:ext>
              </a:extLst>
            </p:cNvPr>
            <p:cNvSpPr/>
            <p:nvPr/>
          </p:nvSpPr>
          <p:spPr>
            <a:xfrm>
              <a:off x="4850171" y="4471769"/>
              <a:ext cx="41534" cy="35347"/>
            </a:xfrm>
            <a:prstGeom prst="ellipse">
              <a:avLst/>
            </a:prstGeom>
            <a:solidFill>
              <a:srgbClr val="E3876E"/>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4" name="Oval 603">
              <a:extLst>
                <a:ext uri="{FF2B5EF4-FFF2-40B4-BE49-F238E27FC236}">
                  <a16:creationId xmlns:a16="http://schemas.microsoft.com/office/drawing/2014/main" id="{76462781-03BB-864F-9013-CBBED625D6BD}"/>
                </a:ext>
              </a:extLst>
            </p:cNvPr>
            <p:cNvSpPr/>
            <p:nvPr/>
          </p:nvSpPr>
          <p:spPr>
            <a:xfrm>
              <a:off x="5256605" y="4458322"/>
              <a:ext cx="41534" cy="35347"/>
            </a:xfrm>
            <a:prstGeom prst="ellipse">
              <a:avLst/>
            </a:prstGeom>
            <a:solidFill>
              <a:srgbClr val="A68449"/>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605" name="Oval 604">
              <a:extLst>
                <a:ext uri="{FF2B5EF4-FFF2-40B4-BE49-F238E27FC236}">
                  <a16:creationId xmlns:a16="http://schemas.microsoft.com/office/drawing/2014/main" id="{0BCB4856-EBED-A145-AA41-0D33386E2226}"/>
                </a:ext>
              </a:extLst>
            </p:cNvPr>
            <p:cNvSpPr/>
            <p:nvPr/>
          </p:nvSpPr>
          <p:spPr>
            <a:xfrm>
              <a:off x="5434294" y="4287159"/>
              <a:ext cx="41534" cy="35347"/>
            </a:xfrm>
            <a:prstGeom prst="ellipse">
              <a:avLst/>
            </a:prstGeom>
            <a:solidFill>
              <a:srgbClr val="859438"/>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6" name="Oval 605">
              <a:extLst>
                <a:ext uri="{FF2B5EF4-FFF2-40B4-BE49-F238E27FC236}">
                  <a16:creationId xmlns:a16="http://schemas.microsoft.com/office/drawing/2014/main" id="{2B4FBEA8-0896-3A4D-A4A2-4B1D539EE4CF}"/>
                </a:ext>
              </a:extLst>
            </p:cNvPr>
            <p:cNvSpPr/>
            <p:nvPr/>
          </p:nvSpPr>
          <p:spPr>
            <a:xfrm>
              <a:off x="5540041" y="4348344"/>
              <a:ext cx="41534" cy="35347"/>
            </a:xfrm>
            <a:prstGeom prst="ellipse">
              <a:avLst/>
            </a:prstGeom>
            <a:solidFill>
              <a:srgbClr val="76863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7" name="Oval 606">
              <a:extLst>
                <a:ext uri="{FF2B5EF4-FFF2-40B4-BE49-F238E27FC236}">
                  <a16:creationId xmlns:a16="http://schemas.microsoft.com/office/drawing/2014/main" id="{D6CF0C28-C960-F345-9085-56F0E5ABA95A}"/>
                </a:ext>
              </a:extLst>
            </p:cNvPr>
            <p:cNvSpPr/>
            <p:nvPr/>
          </p:nvSpPr>
          <p:spPr>
            <a:xfrm>
              <a:off x="5624418" y="4273203"/>
              <a:ext cx="41534" cy="35347"/>
            </a:xfrm>
            <a:prstGeom prst="ellipse">
              <a:avLst/>
            </a:prstGeom>
            <a:solidFill>
              <a:srgbClr val="6C8A2E"/>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8" name="Oval 607">
              <a:extLst>
                <a:ext uri="{FF2B5EF4-FFF2-40B4-BE49-F238E27FC236}">
                  <a16:creationId xmlns:a16="http://schemas.microsoft.com/office/drawing/2014/main" id="{61E74EED-988F-4A43-94C0-F5B38423585F}"/>
                </a:ext>
              </a:extLst>
            </p:cNvPr>
            <p:cNvSpPr/>
            <p:nvPr/>
          </p:nvSpPr>
          <p:spPr>
            <a:xfrm>
              <a:off x="5576496" y="4445264"/>
              <a:ext cx="41534" cy="35347"/>
            </a:xfrm>
            <a:prstGeom prst="ellipse">
              <a:avLst/>
            </a:prstGeom>
            <a:solidFill>
              <a:srgbClr val="74702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9" name="Oval 608">
              <a:extLst>
                <a:ext uri="{FF2B5EF4-FFF2-40B4-BE49-F238E27FC236}">
                  <a16:creationId xmlns:a16="http://schemas.microsoft.com/office/drawing/2014/main" id="{0BB6A3AE-AC73-B84A-A4CC-BDE92F1FF0A9}"/>
                </a:ext>
              </a:extLst>
            </p:cNvPr>
            <p:cNvSpPr/>
            <p:nvPr/>
          </p:nvSpPr>
          <p:spPr>
            <a:xfrm>
              <a:off x="5678833" y="4366017"/>
              <a:ext cx="41534" cy="35347"/>
            </a:xfrm>
            <a:prstGeom prst="ellipse">
              <a:avLst/>
            </a:prstGeom>
            <a:solidFill>
              <a:srgbClr val="5E7B28"/>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0" name="Oval 609">
              <a:extLst>
                <a:ext uri="{FF2B5EF4-FFF2-40B4-BE49-F238E27FC236}">
                  <a16:creationId xmlns:a16="http://schemas.microsoft.com/office/drawing/2014/main" id="{572844C8-7DA7-7641-BEDA-A79BF71921A0}"/>
                </a:ext>
              </a:extLst>
            </p:cNvPr>
            <p:cNvSpPr/>
            <p:nvPr/>
          </p:nvSpPr>
          <p:spPr>
            <a:xfrm>
              <a:off x="5356817" y="4559188"/>
              <a:ext cx="41534" cy="35347"/>
            </a:xfrm>
            <a:prstGeom prst="ellipse">
              <a:avLst/>
            </a:prstGeom>
            <a:solidFill>
              <a:srgbClr val="86592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1" name="Oval 610">
              <a:extLst>
                <a:ext uri="{FF2B5EF4-FFF2-40B4-BE49-F238E27FC236}">
                  <a16:creationId xmlns:a16="http://schemas.microsoft.com/office/drawing/2014/main" id="{FC9FD453-62D1-1E48-A975-BE006FC42A66}"/>
                </a:ext>
              </a:extLst>
            </p:cNvPr>
            <p:cNvSpPr/>
            <p:nvPr/>
          </p:nvSpPr>
          <p:spPr>
            <a:xfrm>
              <a:off x="4818983" y="4208204"/>
              <a:ext cx="41534" cy="35347"/>
            </a:xfrm>
            <a:prstGeom prst="ellipse">
              <a:avLst/>
            </a:prstGeom>
            <a:solidFill>
              <a:srgbClr val="F5C78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2" name="Oval 611">
              <a:extLst>
                <a:ext uri="{FF2B5EF4-FFF2-40B4-BE49-F238E27FC236}">
                  <a16:creationId xmlns:a16="http://schemas.microsoft.com/office/drawing/2014/main" id="{88248805-4F9B-424F-809E-30042B918562}"/>
                </a:ext>
              </a:extLst>
            </p:cNvPr>
            <p:cNvSpPr/>
            <p:nvPr/>
          </p:nvSpPr>
          <p:spPr>
            <a:xfrm>
              <a:off x="4957482" y="4249709"/>
              <a:ext cx="41534" cy="35347"/>
            </a:xfrm>
            <a:prstGeom prst="ellipse">
              <a:avLst/>
            </a:prstGeom>
            <a:solidFill>
              <a:srgbClr val="F5B765"/>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3" name="Oval 612">
              <a:extLst>
                <a:ext uri="{FF2B5EF4-FFF2-40B4-BE49-F238E27FC236}">
                  <a16:creationId xmlns:a16="http://schemas.microsoft.com/office/drawing/2014/main" id="{E78ECA93-68A0-3647-8C55-74870B25A736}"/>
                </a:ext>
              </a:extLst>
            </p:cNvPr>
            <p:cNvSpPr/>
            <p:nvPr/>
          </p:nvSpPr>
          <p:spPr>
            <a:xfrm>
              <a:off x="5212082" y="4575820"/>
              <a:ext cx="41534" cy="35347"/>
            </a:xfrm>
            <a:prstGeom prst="ellipse">
              <a:avLst/>
            </a:prstGeom>
            <a:solidFill>
              <a:srgbClr val="CB8037"/>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4" name="Oval 613">
              <a:extLst>
                <a:ext uri="{FF2B5EF4-FFF2-40B4-BE49-F238E27FC236}">
                  <a16:creationId xmlns:a16="http://schemas.microsoft.com/office/drawing/2014/main" id="{93716858-EFC3-594C-9FDC-4BFA11980951}"/>
                </a:ext>
              </a:extLst>
            </p:cNvPr>
            <p:cNvSpPr/>
            <p:nvPr/>
          </p:nvSpPr>
          <p:spPr>
            <a:xfrm>
              <a:off x="4978030" y="4543484"/>
              <a:ext cx="41534" cy="35347"/>
            </a:xfrm>
            <a:prstGeom prst="ellipse">
              <a:avLst/>
            </a:prstGeom>
            <a:solidFill>
              <a:srgbClr val="DC775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5" name="Oval 614">
              <a:extLst>
                <a:ext uri="{FF2B5EF4-FFF2-40B4-BE49-F238E27FC236}">
                  <a16:creationId xmlns:a16="http://schemas.microsoft.com/office/drawing/2014/main" id="{7ECF2AFE-8961-D14C-9B41-38D45BB30967}"/>
                </a:ext>
              </a:extLst>
            </p:cNvPr>
            <p:cNvSpPr/>
            <p:nvPr/>
          </p:nvSpPr>
          <p:spPr>
            <a:xfrm>
              <a:off x="5212082" y="4729339"/>
              <a:ext cx="41534" cy="35347"/>
            </a:xfrm>
            <a:prstGeom prst="ellipse">
              <a:avLst/>
            </a:prstGeom>
            <a:solidFill>
              <a:srgbClr val="AF422D"/>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6" name="Oval 615">
              <a:extLst>
                <a:ext uri="{FF2B5EF4-FFF2-40B4-BE49-F238E27FC236}">
                  <a16:creationId xmlns:a16="http://schemas.microsoft.com/office/drawing/2014/main" id="{A5FEA3BD-4DA3-C947-9B31-16F9B956CFFC}"/>
                </a:ext>
              </a:extLst>
            </p:cNvPr>
            <p:cNvSpPr/>
            <p:nvPr/>
          </p:nvSpPr>
          <p:spPr>
            <a:xfrm>
              <a:off x="5482151" y="4621814"/>
              <a:ext cx="41534" cy="35347"/>
            </a:xfrm>
            <a:prstGeom prst="ellipse">
              <a:avLst/>
            </a:prstGeom>
            <a:solidFill>
              <a:srgbClr val="663D24"/>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7" name="Oval 616">
              <a:extLst>
                <a:ext uri="{FF2B5EF4-FFF2-40B4-BE49-F238E27FC236}">
                  <a16:creationId xmlns:a16="http://schemas.microsoft.com/office/drawing/2014/main" id="{15DEABDC-060C-C545-BE33-4A98AAD8F38A}"/>
                </a:ext>
              </a:extLst>
            </p:cNvPr>
            <p:cNvSpPr/>
            <p:nvPr/>
          </p:nvSpPr>
          <p:spPr>
            <a:xfrm>
              <a:off x="5216489" y="4822087"/>
              <a:ext cx="41534" cy="35347"/>
            </a:xfrm>
            <a:prstGeom prst="ellipse">
              <a:avLst/>
            </a:prstGeom>
            <a:solidFill>
              <a:srgbClr val="B2291F"/>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8" name="Oval 617">
              <a:extLst>
                <a:ext uri="{FF2B5EF4-FFF2-40B4-BE49-F238E27FC236}">
                  <a16:creationId xmlns:a16="http://schemas.microsoft.com/office/drawing/2014/main" id="{4CDA0AD8-5628-DF4D-AE4C-332135F7D6DC}"/>
                </a:ext>
              </a:extLst>
            </p:cNvPr>
            <p:cNvSpPr/>
            <p:nvPr/>
          </p:nvSpPr>
          <p:spPr>
            <a:xfrm>
              <a:off x="5398351" y="4741593"/>
              <a:ext cx="41534" cy="35347"/>
            </a:xfrm>
            <a:prstGeom prst="ellipse">
              <a:avLst/>
            </a:prstGeom>
            <a:solidFill>
              <a:srgbClr val="833D2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9" name="Oval 618">
              <a:extLst>
                <a:ext uri="{FF2B5EF4-FFF2-40B4-BE49-F238E27FC236}">
                  <a16:creationId xmlns:a16="http://schemas.microsoft.com/office/drawing/2014/main" id="{D68DDBA9-4FC1-FE4A-9656-7D54E6452072}"/>
                </a:ext>
              </a:extLst>
            </p:cNvPr>
            <p:cNvSpPr/>
            <p:nvPr/>
          </p:nvSpPr>
          <p:spPr>
            <a:xfrm>
              <a:off x="4748407" y="4401524"/>
              <a:ext cx="41534" cy="35347"/>
            </a:xfrm>
            <a:prstGeom prst="ellipse">
              <a:avLst/>
            </a:prstGeom>
            <a:solidFill>
              <a:srgbClr val="EB948D"/>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0" name="Oval 619">
              <a:extLst>
                <a:ext uri="{FF2B5EF4-FFF2-40B4-BE49-F238E27FC236}">
                  <a16:creationId xmlns:a16="http://schemas.microsoft.com/office/drawing/2014/main" id="{E0ECE2DD-16AD-2C42-9119-FFD773C5EA1F}"/>
                </a:ext>
              </a:extLst>
            </p:cNvPr>
            <p:cNvSpPr/>
            <p:nvPr/>
          </p:nvSpPr>
          <p:spPr>
            <a:xfrm>
              <a:off x="5266483" y="4540474"/>
              <a:ext cx="41534" cy="35347"/>
            </a:xfrm>
            <a:prstGeom prst="ellipse">
              <a:avLst/>
            </a:prstGeom>
            <a:solidFill>
              <a:srgbClr val="C37D34"/>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1" name="Oval 620">
              <a:extLst>
                <a:ext uri="{FF2B5EF4-FFF2-40B4-BE49-F238E27FC236}">
                  <a16:creationId xmlns:a16="http://schemas.microsoft.com/office/drawing/2014/main" id="{2B5F2139-A60A-6B41-9224-2394C4CDE270}"/>
                </a:ext>
              </a:extLst>
            </p:cNvPr>
            <p:cNvSpPr/>
            <p:nvPr/>
          </p:nvSpPr>
          <p:spPr>
            <a:xfrm>
              <a:off x="5321036" y="4794613"/>
              <a:ext cx="41534" cy="35347"/>
            </a:xfrm>
            <a:prstGeom prst="ellipse">
              <a:avLst/>
            </a:prstGeom>
            <a:solidFill>
              <a:srgbClr val="A63726"/>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2" name="Oval 621">
              <a:extLst>
                <a:ext uri="{FF2B5EF4-FFF2-40B4-BE49-F238E27FC236}">
                  <a16:creationId xmlns:a16="http://schemas.microsoft.com/office/drawing/2014/main" id="{DFE590F1-BACD-094F-AB71-1222AD0752E0}"/>
                </a:ext>
              </a:extLst>
            </p:cNvPr>
            <p:cNvSpPr/>
            <p:nvPr/>
          </p:nvSpPr>
          <p:spPr>
            <a:xfrm>
              <a:off x="5142110" y="4759266"/>
              <a:ext cx="41534" cy="35347"/>
            </a:xfrm>
            <a:prstGeom prst="ellipse">
              <a:avLst/>
            </a:prstGeom>
            <a:solidFill>
              <a:srgbClr val="C5423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3" name="Oval 622">
              <a:extLst>
                <a:ext uri="{FF2B5EF4-FFF2-40B4-BE49-F238E27FC236}">
                  <a16:creationId xmlns:a16="http://schemas.microsoft.com/office/drawing/2014/main" id="{13526E37-AEF8-B843-BCB0-C09203A6644E}"/>
                </a:ext>
              </a:extLst>
            </p:cNvPr>
            <p:cNvSpPr/>
            <p:nvPr/>
          </p:nvSpPr>
          <p:spPr>
            <a:xfrm>
              <a:off x="5434294" y="4843590"/>
              <a:ext cx="41534" cy="35347"/>
            </a:xfrm>
            <a:prstGeom prst="ellipse">
              <a:avLst/>
            </a:prstGeom>
            <a:solidFill>
              <a:srgbClr val="8A1F16"/>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4" name="Oval 623">
              <a:extLst>
                <a:ext uri="{FF2B5EF4-FFF2-40B4-BE49-F238E27FC236}">
                  <a16:creationId xmlns:a16="http://schemas.microsoft.com/office/drawing/2014/main" id="{CF3E9493-6266-BE4A-AEF9-743193F27AF6}"/>
                </a:ext>
              </a:extLst>
            </p:cNvPr>
            <p:cNvSpPr/>
            <p:nvPr/>
          </p:nvSpPr>
          <p:spPr>
            <a:xfrm>
              <a:off x="5363994" y="4149350"/>
              <a:ext cx="41534" cy="35347"/>
            </a:xfrm>
            <a:prstGeom prst="ellipse">
              <a:avLst/>
            </a:prstGeom>
            <a:solidFill>
              <a:srgbClr val="8CB247"/>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151" name="Picture 4150">
            <a:extLst>
              <a:ext uri="{FF2B5EF4-FFF2-40B4-BE49-F238E27FC236}">
                <a16:creationId xmlns:a16="http://schemas.microsoft.com/office/drawing/2014/main" id="{510BF599-DCE7-1B41-B02C-6BC7D41EFCB5}"/>
              </a:ext>
            </a:extLst>
          </p:cNvPr>
          <p:cNvPicPr>
            <a:picLocks noChangeAspect="1"/>
          </p:cNvPicPr>
          <p:nvPr/>
        </p:nvPicPr>
        <p:blipFill>
          <a:blip r:embed="rId6"/>
          <a:stretch>
            <a:fillRect/>
          </a:stretch>
        </p:blipFill>
        <p:spPr>
          <a:xfrm rot="10800000">
            <a:off x="2425526" y="5771271"/>
            <a:ext cx="955585" cy="191117"/>
          </a:xfrm>
          <a:prstGeom prst="rect">
            <a:avLst/>
          </a:prstGeom>
          <a:ln>
            <a:noFill/>
          </a:ln>
          <a:effectLst>
            <a:outerShdw blurRad="292100" dist="139700" dir="2700000" algn="tl" rotWithShape="0">
              <a:srgbClr val="333333">
                <a:alpha val="65000"/>
              </a:srgbClr>
            </a:outerShdw>
          </a:effectLst>
        </p:spPr>
      </p:pic>
      <p:pic>
        <p:nvPicPr>
          <p:cNvPr id="4152" name="Picture 4151">
            <a:extLst>
              <a:ext uri="{FF2B5EF4-FFF2-40B4-BE49-F238E27FC236}">
                <a16:creationId xmlns:a16="http://schemas.microsoft.com/office/drawing/2014/main" id="{DFB93871-0009-9B4B-93DF-362DE8793AA6}"/>
              </a:ext>
            </a:extLst>
          </p:cNvPr>
          <p:cNvPicPr>
            <a:picLocks noChangeAspect="1"/>
          </p:cNvPicPr>
          <p:nvPr/>
        </p:nvPicPr>
        <p:blipFill>
          <a:blip r:embed="rId7"/>
          <a:stretch>
            <a:fillRect/>
          </a:stretch>
        </p:blipFill>
        <p:spPr>
          <a:xfrm rot="10800000">
            <a:off x="9104910" y="5728219"/>
            <a:ext cx="963995" cy="234167"/>
          </a:xfrm>
          <a:prstGeom prst="rect">
            <a:avLst/>
          </a:prstGeom>
          <a:ln>
            <a:noFill/>
          </a:ln>
          <a:effectLst>
            <a:outerShdw blurRad="292100" dist="139700" dir="2700000" algn="tl" rotWithShape="0">
              <a:srgbClr val="333333">
                <a:alpha val="65000"/>
              </a:srgbClr>
            </a:outerShdw>
          </a:effectLst>
        </p:spPr>
      </p:pic>
      <p:pic>
        <p:nvPicPr>
          <p:cNvPr id="4158" name="Picture 4157">
            <a:extLst>
              <a:ext uri="{FF2B5EF4-FFF2-40B4-BE49-F238E27FC236}">
                <a16:creationId xmlns:a16="http://schemas.microsoft.com/office/drawing/2014/main" id="{E5600D4D-6D3E-B541-9573-BDAD82269A78}"/>
              </a:ext>
            </a:extLst>
          </p:cNvPr>
          <p:cNvPicPr>
            <a:picLocks noChangeAspect="1"/>
          </p:cNvPicPr>
          <p:nvPr/>
        </p:nvPicPr>
        <p:blipFill>
          <a:blip r:embed="rId8"/>
          <a:stretch>
            <a:fillRect/>
          </a:stretch>
        </p:blipFill>
        <p:spPr>
          <a:xfrm>
            <a:off x="439600" y="2041804"/>
            <a:ext cx="2671439" cy="1701501"/>
          </a:xfrm>
          <a:prstGeom prst="rect">
            <a:avLst/>
          </a:prstGeom>
        </p:spPr>
      </p:pic>
      <p:pic>
        <p:nvPicPr>
          <p:cNvPr id="105" name="Picture 104">
            <a:extLst>
              <a:ext uri="{FF2B5EF4-FFF2-40B4-BE49-F238E27FC236}">
                <a16:creationId xmlns:a16="http://schemas.microsoft.com/office/drawing/2014/main" id="{D5F39B3D-5E9C-1D4C-8125-AD36FD6DAFC7}"/>
              </a:ext>
            </a:extLst>
          </p:cNvPr>
          <p:cNvPicPr>
            <a:picLocks noChangeAspect="1"/>
          </p:cNvPicPr>
          <p:nvPr/>
        </p:nvPicPr>
        <p:blipFill>
          <a:blip r:embed="rId8"/>
          <a:stretch>
            <a:fillRect/>
          </a:stretch>
        </p:blipFill>
        <p:spPr>
          <a:xfrm>
            <a:off x="1567589" y="2013406"/>
            <a:ext cx="2671439" cy="1701501"/>
          </a:xfrm>
          <a:prstGeom prst="rect">
            <a:avLst/>
          </a:prstGeom>
        </p:spPr>
      </p:pic>
      <p:pic>
        <p:nvPicPr>
          <p:cNvPr id="643" name="Picture 642">
            <a:extLst>
              <a:ext uri="{FF2B5EF4-FFF2-40B4-BE49-F238E27FC236}">
                <a16:creationId xmlns:a16="http://schemas.microsoft.com/office/drawing/2014/main" id="{2EFA8C61-BB8B-CD48-8574-CF8ADD246498}"/>
              </a:ext>
            </a:extLst>
          </p:cNvPr>
          <p:cNvPicPr>
            <a:picLocks noChangeAspect="1"/>
          </p:cNvPicPr>
          <p:nvPr/>
        </p:nvPicPr>
        <p:blipFill>
          <a:blip r:embed="rId8"/>
          <a:stretch>
            <a:fillRect/>
          </a:stretch>
        </p:blipFill>
        <p:spPr>
          <a:xfrm>
            <a:off x="8112434" y="2013405"/>
            <a:ext cx="2671439" cy="1701501"/>
          </a:xfrm>
          <a:prstGeom prst="rect">
            <a:avLst/>
          </a:prstGeom>
        </p:spPr>
      </p:pic>
      <p:grpSp>
        <p:nvGrpSpPr>
          <p:cNvPr id="644" name="Group 643">
            <a:extLst>
              <a:ext uri="{FF2B5EF4-FFF2-40B4-BE49-F238E27FC236}">
                <a16:creationId xmlns:a16="http://schemas.microsoft.com/office/drawing/2014/main" id="{DAEA882F-0B52-0941-A273-0370CA20F1F0}"/>
              </a:ext>
            </a:extLst>
          </p:cNvPr>
          <p:cNvGrpSpPr/>
          <p:nvPr/>
        </p:nvGrpSpPr>
        <p:grpSpPr>
          <a:xfrm>
            <a:off x="1751349" y="3946724"/>
            <a:ext cx="2029831" cy="1624225"/>
            <a:chOff x="4223722" y="3767380"/>
            <a:chExt cx="1708762" cy="1414001"/>
          </a:xfrm>
        </p:grpSpPr>
        <p:cxnSp>
          <p:nvCxnSpPr>
            <p:cNvPr id="645" name="Straight Connector 644">
              <a:extLst>
                <a:ext uri="{FF2B5EF4-FFF2-40B4-BE49-F238E27FC236}">
                  <a16:creationId xmlns:a16="http://schemas.microsoft.com/office/drawing/2014/main" id="{40C5BD4A-A4E3-2247-B0F6-CA6CF82E256A}"/>
                </a:ext>
              </a:extLst>
            </p:cNvPr>
            <p:cNvCxnSpPr>
              <a:cxnSpLocks/>
              <a:stCxn id="656" idx="6"/>
              <a:endCxn id="653" idx="1"/>
            </p:cNvCxnSpPr>
            <p:nvPr/>
          </p:nvCxnSpPr>
          <p:spPr>
            <a:xfrm>
              <a:off x="4334480" y="3814509"/>
              <a:ext cx="1503466" cy="401006"/>
            </a:xfrm>
            <a:prstGeom prst="line">
              <a:avLst/>
            </a:prstGeom>
            <a:ln w="25400"/>
          </p:spPr>
          <p:style>
            <a:lnRef idx="3">
              <a:schemeClr val="dk1"/>
            </a:lnRef>
            <a:fillRef idx="0">
              <a:schemeClr val="dk1"/>
            </a:fillRef>
            <a:effectRef idx="2">
              <a:schemeClr val="dk1"/>
            </a:effectRef>
            <a:fontRef idx="minor">
              <a:schemeClr val="tx1"/>
            </a:fontRef>
          </p:style>
        </p:cxnSp>
        <p:cxnSp>
          <p:nvCxnSpPr>
            <p:cNvPr id="646" name="Straight Connector 645">
              <a:extLst>
                <a:ext uri="{FF2B5EF4-FFF2-40B4-BE49-F238E27FC236}">
                  <a16:creationId xmlns:a16="http://schemas.microsoft.com/office/drawing/2014/main" id="{E13C28A6-FA27-3046-9636-1035D170ADE4}"/>
                </a:ext>
              </a:extLst>
            </p:cNvPr>
            <p:cNvCxnSpPr>
              <a:cxnSpLocks/>
              <a:stCxn id="656" idx="5"/>
              <a:endCxn id="655" idx="1"/>
            </p:cNvCxnSpPr>
            <p:nvPr/>
          </p:nvCxnSpPr>
          <p:spPr>
            <a:xfrm>
              <a:off x="4318260" y="3847834"/>
              <a:ext cx="688999" cy="294816"/>
            </a:xfrm>
            <a:prstGeom prst="line">
              <a:avLst/>
            </a:prstGeom>
            <a:ln w="25400"/>
          </p:spPr>
          <p:style>
            <a:lnRef idx="3">
              <a:schemeClr val="dk1"/>
            </a:lnRef>
            <a:fillRef idx="0">
              <a:schemeClr val="dk1"/>
            </a:fillRef>
            <a:effectRef idx="2">
              <a:schemeClr val="dk1"/>
            </a:effectRef>
            <a:fontRef idx="minor">
              <a:schemeClr val="tx1"/>
            </a:fontRef>
          </p:style>
        </p:cxnSp>
        <p:cxnSp>
          <p:nvCxnSpPr>
            <p:cNvPr id="647" name="Straight Connector 646">
              <a:extLst>
                <a:ext uri="{FF2B5EF4-FFF2-40B4-BE49-F238E27FC236}">
                  <a16:creationId xmlns:a16="http://schemas.microsoft.com/office/drawing/2014/main" id="{1D596A27-CD8A-8345-A5FF-7AAA1F3542B4}"/>
                </a:ext>
              </a:extLst>
            </p:cNvPr>
            <p:cNvCxnSpPr>
              <a:cxnSpLocks/>
              <a:stCxn id="655" idx="6"/>
              <a:endCxn id="653" idx="2"/>
            </p:cNvCxnSpPr>
            <p:nvPr/>
          </p:nvCxnSpPr>
          <p:spPr>
            <a:xfrm>
              <a:off x="5101797" y="4175975"/>
              <a:ext cx="719929" cy="72866"/>
            </a:xfrm>
            <a:prstGeom prst="line">
              <a:avLst/>
            </a:prstGeom>
            <a:ln/>
          </p:spPr>
          <p:style>
            <a:lnRef idx="3">
              <a:schemeClr val="dk1"/>
            </a:lnRef>
            <a:fillRef idx="0">
              <a:schemeClr val="dk1"/>
            </a:fillRef>
            <a:effectRef idx="2">
              <a:schemeClr val="dk1"/>
            </a:effectRef>
            <a:fontRef idx="minor">
              <a:schemeClr val="tx1"/>
            </a:fontRef>
          </p:style>
        </p:cxnSp>
        <p:cxnSp>
          <p:nvCxnSpPr>
            <p:cNvPr id="648" name="Straight Connector 647">
              <a:extLst>
                <a:ext uri="{FF2B5EF4-FFF2-40B4-BE49-F238E27FC236}">
                  <a16:creationId xmlns:a16="http://schemas.microsoft.com/office/drawing/2014/main" id="{79D484E7-67B5-F84E-BC1C-8B9D205794A9}"/>
                </a:ext>
              </a:extLst>
            </p:cNvPr>
            <p:cNvCxnSpPr>
              <a:cxnSpLocks/>
              <a:stCxn id="657" idx="7"/>
              <a:endCxn id="653" idx="4"/>
            </p:cNvCxnSpPr>
            <p:nvPr/>
          </p:nvCxnSpPr>
          <p:spPr>
            <a:xfrm flipV="1">
              <a:off x="5206719" y="4295970"/>
              <a:ext cx="670386" cy="804957"/>
            </a:xfrm>
            <a:prstGeom prst="line">
              <a:avLst/>
            </a:prstGeom>
            <a:ln w="25400"/>
          </p:spPr>
          <p:style>
            <a:lnRef idx="3">
              <a:schemeClr val="dk1"/>
            </a:lnRef>
            <a:fillRef idx="0">
              <a:schemeClr val="dk1"/>
            </a:fillRef>
            <a:effectRef idx="2">
              <a:schemeClr val="dk1"/>
            </a:effectRef>
            <a:fontRef idx="minor">
              <a:schemeClr val="tx1"/>
            </a:fontRef>
          </p:style>
        </p:cxnSp>
        <p:cxnSp>
          <p:nvCxnSpPr>
            <p:cNvPr id="649" name="Straight Connector 648">
              <a:extLst>
                <a:ext uri="{FF2B5EF4-FFF2-40B4-BE49-F238E27FC236}">
                  <a16:creationId xmlns:a16="http://schemas.microsoft.com/office/drawing/2014/main" id="{E717D105-F409-8C4E-8D91-98EFC575C5CE}"/>
                </a:ext>
              </a:extLst>
            </p:cNvPr>
            <p:cNvCxnSpPr>
              <a:cxnSpLocks/>
              <a:stCxn id="654" idx="0"/>
              <a:endCxn id="653" idx="4"/>
            </p:cNvCxnSpPr>
            <p:nvPr/>
          </p:nvCxnSpPr>
          <p:spPr>
            <a:xfrm flipV="1">
              <a:off x="5796743" y="4295970"/>
              <a:ext cx="80362" cy="367261"/>
            </a:xfrm>
            <a:prstGeom prst="line">
              <a:avLst/>
            </a:prstGeom>
            <a:ln w="25400"/>
          </p:spPr>
          <p:style>
            <a:lnRef idx="3">
              <a:schemeClr val="dk1"/>
            </a:lnRef>
            <a:fillRef idx="0">
              <a:schemeClr val="dk1"/>
            </a:fillRef>
            <a:effectRef idx="2">
              <a:schemeClr val="dk1"/>
            </a:effectRef>
            <a:fontRef idx="minor">
              <a:schemeClr val="tx1"/>
            </a:fontRef>
          </p:style>
        </p:cxnSp>
        <p:cxnSp>
          <p:nvCxnSpPr>
            <p:cNvPr id="650" name="Straight Connector 649">
              <a:extLst>
                <a:ext uri="{FF2B5EF4-FFF2-40B4-BE49-F238E27FC236}">
                  <a16:creationId xmlns:a16="http://schemas.microsoft.com/office/drawing/2014/main" id="{B66195A6-9A66-6246-A13C-9CAB360A68AC}"/>
                </a:ext>
              </a:extLst>
            </p:cNvPr>
            <p:cNvCxnSpPr>
              <a:cxnSpLocks/>
              <a:stCxn id="657" idx="7"/>
              <a:endCxn id="654" idx="3"/>
            </p:cNvCxnSpPr>
            <p:nvPr/>
          </p:nvCxnSpPr>
          <p:spPr>
            <a:xfrm flipV="1">
              <a:off x="5206719" y="4743685"/>
              <a:ext cx="550865" cy="357241"/>
            </a:xfrm>
            <a:prstGeom prst="line">
              <a:avLst/>
            </a:prstGeom>
            <a:ln w="25400"/>
          </p:spPr>
          <p:style>
            <a:lnRef idx="3">
              <a:schemeClr val="dk1"/>
            </a:lnRef>
            <a:fillRef idx="0">
              <a:schemeClr val="dk1"/>
            </a:fillRef>
            <a:effectRef idx="2">
              <a:schemeClr val="dk1"/>
            </a:effectRef>
            <a:fontRef idx="minor">
              <a:schemeClr val="tx1"/>
            </a:fontRef>
          </p:style>
        </p:cxnSp>
        <p:cxnSp>
          <p:nvCxnSpPr>
            <p:cNvPr id="651" name="Straight Connector 650">
              <a:extLst>
                <a:ext uri="{FF2B5EF4-FFF2-40B4-BE49-F238E27FC236}">
                  <a16:creationId xmlns:a16="http://schemas.microsoft.com/office/drawing/2014/main" id="{45178736-83FB-444F-846A-CD9C309F084F}"/>
                </a:ext>
              </a:extLst>
            </p:cNvPr>
            <p:cNvCxnSpPr>
              <a:cxnSpLocks/>
              <a:stCxn id="655" idx="4"/>
              <a:endCxn id="657" idx="0"/>
            </p:cNvCxnSpPr>
            <p:nvPr/>
          </p:nvCxnSpPr>
          <p:spPr>
            <a:xfrm>
              <a:off x="5046418" y="4223104"/>
              <a:ext cx="121142" cy="864019"/>
            </a:xfrm>
            <a:prstGeom prst="line">
              <a:avLst/>
            </a:prstGeom>
            <a:ln w="25400"/>
          </p:spPr>
          <p:style>
            <a:lnRef idx="3">
              <a:schemeClr val="dk1"/>
            </a:lnRef>
            <a:fillRef idx="0">
              <a:schemeClr val="dk1"/>
            </a:fillRef>
            <a:effectRef idx="2">
              <a:schemeClr val="dk1"/>
            </a:effectRef>
            <a:fontRef idx="minor">
              <a:schemeClr val="tx1"/>
            </a:fontRef>
          </p:style>
        </p:cxnSp>
        <p:cxnSp>
          <p:nvCxnSpPr>
            <p:cNvPr id="652" name="Straight Connector 651">
              <a:extLst>
                <a:ext uri="{FF2B5EF4-FFF2-40B4-BE49-F238E27FC236}">
                  <a16:creationId xmlns:a16="http://schemas.microsoft.com/office/drawing/2014/main" id="{64367C7C-D69F-BC4A-963F-8310FBDA1E2F}"/>
                </a:ext>
              </a:extLst>
            </p:cNvPr>
            <p:cNvCxnSpPr>
              <a:cxnSpLocks/>
              <a:stCxn id="656" idx="4"/>
              <a:endCxn id="657" idx="1"/>
            </p:cNvCxnSpPr>
            <p:nvPr/>
          </p:nvCxnSpPr>
          <p:spPr>
            <a:xfrm>
              <a:off x="4279101" y="3861638"/>
              <a:ext cx="849299" cy="1239289"/>
            </a:xfrm>
            <a:prstGeom prst="line">
              <a:avLst/>
            </a:prstGeom>
            <a:ln w="25400"/>
          </p:spPr>
          <p:style>
            <a:lnRef idx="3">
              <a:schemeClr val="dk1"/>
            </a:lnRef>
            <a:fillRef idx="0">
              <a:schemeClr val="dk1"/>
            </a:fillRef>
            <a:effectRef idx="2">
              <a:schemeClr val="dk1"/>
            </a:effectRef>
            <a:fontRef idx="minor">
              <a:schemeClr val="tx1"/>
            </a:fontRef>
          </p:style>
        </p:cxnSp>
        <p:sp>
          <p:nvSpPr>
            <p:cNvPr id="653" name="Oval 652">
              <a:extLst>
                <a:ext uri="{FF2B5EF4-FFF2-40B4-BE49-F238E27FC236}">
                  <a16:creationId xmlns:a16="http://schemas.microsoft.com/office/drawing/2014/main" id="{0E315081-B858-7642-A34C-A3B147103090}"/>
                </a:ext>
              </a:extLst>
            </p:cNvPr>
            <p:cNvSpPr/>
            <p:nvPr/>
          </p:nvSpPr>
          <p:spPr>
            <a:xfrm>
              <a:off x="5821726" y="4201712"/>
              <a:ext cx="110758" cy="94258"/>
            </a:xfrm>
            <a:prstGeom prst="ellipse">
              <a:avLst/>
            </a:prstGeom>
            <a:solidFill>
              <a:srgbClr val="4D962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4" name="Oval 653">
              <a:extLst>
                <a:ext uri="{FF2B5EF4-FFF2-40B4-BE49-F238E27FC236}">
                  <a16:creationId xmlns:a16="http://schemas.microsoft.com/office/drawing/2014/main" id="{899CB58F-5FB2-8342-B099-CDF85E7AE0ED}"/>
                </a:ext>
              </a:extLst>
            </p:cNvPr>
            <p:cNvSpPr/>
            <p:nvPr/>
          </p:nvSpPr>
          <p:spPr>
            <a:xfrm>
              <a:off x="5741364" y="4663231"/>
              <a:ext cx="110758" cy="94258"/>
            </a:xfrm>
            <a:prstGeom prst="ellipse">
              <a:avLst/>
            </a:prstGeom>
            <a:solidFill>
              <a:srgbClr val="14011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5" name="Oval 654">
              <a:extLst>
                <a:ext uri="{FF2B5EF4-FFF2-40B4-BE49-F238E27FC236}">
                  <a16:creationId xmlns:a16="http://schemas.microsoft.com/office/drawing/2014/main" id="{57ED9A1C-2F26-EA4B-97B0-F60522B9E4B2}"/>
                </a:ext>
              </a:extLst>
            </p:cNvPr>
            <p:cNvSpPr/>
            <p:nvPr/>
          </p:nvSpPr>
          <p:spPr>
            <a:xfrm>
              <a:off x="4991039" y="4128846"/>
              <a:ext cx="110758" cy="94258"/>
            </a:xfrm>
            <a:prstGeom prst="ellipse">
              <a:avLst/>
            </a:prstGeom>
            <a:solidFill>
              <a:srgbClr val="FADB4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6" name="Oval 655">
              <a:extLst>
                <a:ext uri="{FF2B5EF4-FFF2-40B4-BE49-F238E27FC236}">
                  <a16:creationId xmlns:a16="http://schemas.microsoft.com/office/drawing/2014/main" id="{0B118941-452E-FB4B-98D5-8D8343C7FD0C}"/>
                </a:ext>
              </a:extLst>
            </p:cNvPr>
            <p:cNvSpPr/>
            <p:nvPr/>
          </p:nvSpPr>
          <p:spPr>
            <a:xfrm>
              <a:off x="4223722" y="3767380"/>
              <a:ext cx="110758" cy="94258"/>
            </a:xfrm>
            <a:prstGeom prst="ellipse">
              <a:avLst/>
            </a:prstGeom>
            <a:solidFill>
              <a:srgbClr val="FFF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7" name="Oval 656">
              <a:extLst>
                <a:ext uri="{FF2B5EF4-FFF2-40B4-BE49-F238E27FC236}">
                  <a16:creationId xmlns:a16="http://schemas.microsoft.com/office/drawing/2014/main" id="{658D3AA6-800D-DF4A-8B12-9CB807C57261}"/>
                </a:ext>
              </a:extLst>
            </p:cNvPr>
            <p:cNvSpPr/>
            <p:nvPr/>
          </p:nvSpPr>
          <p:spPr>
            <a:xfrm>
              <a:off x="5112180" y="5087123"/>
              <a:ext cx="110758" cy="94258"/>
            </a:xfrm>
            <a:prstGeom prst="ellipse">
              <a:avLst/>
            </a:prstGeom>
            <a:solidFill>
              <a:srgbClr val="E9322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58" name="Straight Connector 657">
              <a:extLst>
                <a:ext uri="{FF2B5EF4-FFF2-40B4-BE49-F238E27FC236}">
                  <a16:creationId xmlns:a16="http://schemas.microsoft.com/office/drawing/2014/main" id="{1EE707DE-0C86-0247-8F42-D8262D7BCB16}"/>
                </a:ext>
              </a:extLst>
            </p:cNvPr>
            <p:cNvCxnSpPr>
              <a:cxnSpLocks/>
              <a:stCxn id="656" idx="5"/>
              <a:endCxn id="654" idx="1"/>
            </p:cNvCxnSpPr>
            <p:nvPr/>
          </p:nvCxnSpPr>
          <p:spPr>
            <a:xfrm>
              <a:off x="4318260" y="3847834"/>
              <a:ext cx="1439324" cy="829201"/>
            </a:xfrm>
            <a:prstGeom prst="line">
              <a:avLst/>
            </a:prstGeom>
            <a:ln w="25400"/>
          </p:spPr>
          <p:style>
            <a:lnRef idx="3">
              <a:schemeClr val="dk1"/>
            </a:lnRef>
            <a:fillRef idx="0">
              <a:schemeClr val="dk1"/>
            </a:fillRef>
            <a:effectRef idx="2">
              <a:schemeClr val="dk1"/>
            </a:effectRef>
            <a:fontRef idx="minor">
              <a:schemeClr val="tx1"/>
            </a:fontRef>
          </p:style>
        </p:cxnSp>
        <p:sp>
          <p:nvSpPr>
            <p:cNvPr id="659" name="Oval 658">
              <a:extLst>
                <a:ext uri="{FF2B5EF4-FFF2-40B4-BE49-F238E27FC236}">
                  <a16:creationId xmlns:a16="http://schemas.microsoft.com/office/drawing/2014/main" id="{9EBBFB38-891A-8B41-8C26-B5990B47A13D}"/>
                </a:ext>
              </a:extLst>
            </p:cNvPr>
            <p:cNvSpPr/>
            <p:nvPr/>
          </p:nvSpPr>
          <p:spPr>
            <a:xfrm>
              <a:off x="4568962" y="3984586"/>
              <a:ext cx="41534" cy="35347"/>
            </a:xfrm>
            <a:prstGeom prst="ellipse">
              <a:avLst/>
            </a:prstGeom>
            <a:solidFill>
              <a:srgbClr val="F8DB98"/>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0" name="Oval 659">
              <a:extLst>
                <a:ext uri="{FF2B5EF4-FFF2-40B4-BE49-F238E27FC236}">
                  <a16:creationId xmlns:a16="http://schemas.microsoft.com/office/drawing/2014/main" id="{7C551681-A6A2-034A-8778-7C50DDDB756B}"/>
                </a:ext>
              </a:extLst>
            </p:cNvPr>
            <p:cNvSpPr/>
            <p:nvPr/>
          </p:nvSpPr>
          <p:spPr>
            <a:xfrm>
              <a:off x="4536353" y="4061879"/>
              <a:ext cx="41534" cy="35347"/>
            </a:xfrm>
            <a:prstGeom prst="ellipse">
              <a:avLst/>
            </a:prstGeom>
            <a:solidFill>
              <a:srgbClr val="F3C6B8"/>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1" name="Oval 660">
              <a:extLst>
                <a:ext uri="{FF2B5EF4-FFF2-40B4-BE49-F238E27FC236}">
                  <a16:creationId xmlns:a16="http://schemas.microsoft.com/office/drawing/2014/main" id="{778068FD-73C8-1542-B3EA-86C69D772ADD}"/>
                </a:ext>
              </a:extLst>
            </p:cNvPr>
            <p:cNvSpPr/>
            <p:nvPr/>
          </p:nvSpPr>
          <p:spPr>
            <a:xfrm>
              <a:off x="4602232" y="4173214"/>
              <a:ext cx="41534" cy="35347"/>
            </a:xfrm>
            <a:prstGeom prst="ellipse">
              <a:avLst/>
            </a:prstGeom>
            <a:solidFill>
              <a:srgbClr val="E9A8A5"/>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2" name="Oval 661">
              <a:extLst>
                <a:ext uri="{FF2B5EF4-FFF2-40B4-BE49-F238E27FC236}">
                  <a16:creationId xmlns:a16="http://schemas.microsoft.com/office/drawing/2014/main" id="{E3DC2FBF-BA79-AE42-A335-0207FAF200FB}"/>
                </a:ext>
              </a:extLst>
            </p:cNvPr>
            <p:cNvSpPr/>
            <p:nvPr/>
          </p:nvSpPr>
          <p:spPr>
            <a:xfrm>
              <a:off x="4693143" y="4202751"/>
              <a:ext cx="41534" cy="35347"/>
            </a:xfrm>
            <a:prstGeom prst="ellipse">
              <a:avLst/>
            </a:prstGeom>
            <a:solidFill>
              <a:srgbClr val="DFABA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3" name="Oval 662">
              <a:extLst>
                <a:ext uri="{FF2B5EF4-FFF2-40B4-BE49-F238E27FC236}">
                  <a16:creationId xmlns:a16="http://schemas.microsoft.com/office/drawing/2014/main" id="{819D9974-3EF3-A743-A8EC-0B373EC1A188}"/>
                </a:ext>
              </a:extLst>
            </p:cNvPr>
            <p:cNvSpPr/>
            <p:nvPr/>
          </p:nvSpPr>
          <p:spPr>
            <a:xfrm>
              <a:off x="4622999" y="4056917"/>
              <a:ext cx="41534" cy="35347"/>
            </a:xfrm>
            <a:prstGeom prst="ellipse">
              <a:avLst/>
            </a:prstGeom>
            <a:solidFill>
              <a:srgbClr val="FADB4F"/>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4" name="Oval 663">
              <a:extLst>
                <a:ext uri="{FF2B5EF4-FFF2-40B4-BE49-F238E27FC236}">
                  <a16:creationId xmlns:a16="http://schemas.microsoft.com/office/drawing/2014/main" id="{0C7ACAA4-3F79-874D-8E14-BCEEE515E6F0}"/>
                </a:ext>
              </a:extLst>
            </p:cNvPr>
            <p:cNvSpPr/>
            <p:nvPr/>
          </p:nvSpPr>
          <p:spPr>
            <a:xfrm>
              <a:off x="4736992" y="4106292"/>
              <a:ext cx="41534" cy="35347"/>
            </a:xfrm>
            <a:prstGeom prst="ellipse">
              <a:avLst/>
            </a:prstGeom>
            <a:solidFill>
              <a:srgbClr val="FADB4F"/>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5" name="Oval 664">
              <a:extLst>
                <a:ext uri="{FF2B5EF4-FFF2-40B4-BE49-F238E27FC236}">
                  <a16:creationId xmlns:a16="http://schemas.microsoft.com/office/drawing/2014/main" id="{A0586D5A-B88A-0E49-A49E-A0288386310A}"/>
                </a:ext>
              </a:extLst>
            </p:cNvPr>
            <p:cNvSpPr/>
            <p:nvPr/>
          </p:nvSpPr>
          <p:spPr>
            <a:xfrm>
              <a:off x="5398351" y="4659404"/>
              <a:ext cx="41534" cy="35347"/>
            </a:xfrm>
            <a:prstGeom prst="ellipse">
              <a:avLst/>
            </a:prstGeom>
            <a:solidFill>
              <a:srgbClr val="8F5027"/>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6" name="Oval 665">
              <a:extLst>
                <a:ext uri="{FF2B5EF4-FFF2-40B4-BE49-F238E27FC236}">
                  <a16:creationId xmlns:a16="http://schemas.microsoft.com/office/drawing/2014/main" id="{6F995A13-284E-AA45-995C-37B49A105006}"/>
                </a:ext>
              </a:extLst>
            </p:cNvPr>
            <p:cNvSpPr/>
            <p:nvPr/>
          </p:nvSpPr>
          <p:spPr>
            <a:xfrm>
              <a:off x="4991457" y="4377781"/>
              <a:ext cx="41534" cy="35347"/>
            </a:xfrm>
            <a:prstGeom prst="ellipse">
              <a:avLst/>
            </a:prstGeom>
            <a:solidFill>
              <a:srgbClr val="F0AC54"/>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7" name="Oval 666">
              <a:extLst>
                <a:ext uri="{FF2B5EF4-FFF2-40B4-BE49-F238E27FC236}">
                  <a16:creationId xmlns:a16="http://schemas.microsoft.com/office/drawing/2014/main" id="{DBE2026A-73EE-2D4C-B4B9-143CADB4918F}"/>
                </a:ext>
              </a:extLst>
            </p:cNvPr>
            <p:cNvSpPr/>
            <p:nvPr/>
          </p:nvSpPr>
          <p:spPr>
            <a:xfrm>
              <a:off x="4957482" y="4484444"/>
              <a:ext cx="41534" cy="35347"/>
            </a:xfrm>
            <a:prstGeom prst="ellipse">
              <a:avLst/>
            </a:prstGeom>
            <a:solidFill>
              <a:srgbClr val="CB7D7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8" name="Oval 667">
              <a:extLst>
                <a:ext uri="{FF2B5EF4-FFF2-40B4-BE49-F238E27FC236}">
                  <a16:creationId xmlns:a16="http://schemas.microsoft.com/office/drawing/2014/main" id="{533C37C5-EEDB-AB43-A80E-31B33D3BBAFD}"/>
                </a:ext>
              </a:extLst>
            </p:cNvPr>
            <p:cNvSpPr/>
            <p:nvPr/>
          </p:nvSpPr>
          <p:spPr>
            <a:xfrm>
              <a:off x="4736992" y="4314139"/>
              <a:ext cx="41534" cy="35347"/>
            </a:xfrm>
            <a:prstGeom prst="ellipse">
              <a:avLst/>
            </a:prstGeom>
            <a:solidFill>
              <a:srgbClr val="E0978B"/>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9" name="Oval 668">
              <a:extLst>
                <a:ext uri="{FF2B5EF4-FFF2-40B4-BE49-F238E27FC236}">
                  <a16:creationId xmlns:a16="http://schemas.microsoft.com/office/drawing/2014/main" id="{4D69B29C-7321-4746-BA30-698AF24B034C}"/>
                </a:ext>
              </a:extLst>
            </p:cNvPr>
            <p:cNvSpPr/>
            <p:nvPr/>
          </p:nvSpPr>
          <p:spPr>
            <a:xfrm>
              <a:off x="5156475" y="4653869"/>
              <a:ext cx="41534" cy="35347"/>
            </a:xfrm>
            <a:prstGeom prst="ellipse">
              <a:avLst/>
            </a:prstGeom>
            <a:solidFill>
              <a:srgbClr val="B5674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0" name="Oval 669">
              <a:extLst>
                <a:ext uri="{FF2B5EF4-FFF2-40B4-BE49-F238E27FC236}">
                  <a16:creationId xmlns:a16="http://schemas.microsoft.com/office/drawing/2014/main" id="{37CECC36-7FA2-1642-83B2-AA370B2A1574}"/>
                </a:ext>
              </a:extLst>
            </p:cNvPr>
            <p:cNvSpPr/>
            <p:nvPr/>
          </p:nvSpPr>
          <p:spPr>
            <a:xfrm>
              <a:off x="4955477" y="4641195"/>
              <a:ext cx="41534" cy="35347"/>
            </a:xfrm>
            <a:prstGeom prst="ellipse">
              <a:avLst/>
            </a:prstGeom>
            <a:solidFill>
              <a:srgbClr val="D74B48"/>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1" name="Oval 670">
              <a:extLst>
                <a:ext uri="{FF2B5EF4-FFF2-40B4-BE49-F238E27FC236}">
                  <a16:creationId xmlns:a16="http://schemas.microsoft.com/office/drawing/2014/main" id="{B304AF48-7742-AE4A-8142-6C55437DA7DD}"/>
                </a:ext>
              </a:extLst>
            </p:cNvPr>
            <p:cNvSpPr/>
            <p:nvPr/>
          </p:nvSpPr>
          <p:spPr>
            <a:xfrm>
              <a:off x="4466126" y="3938173"/>
              <a:ext cx="41534" cy="35347"/>
            </a:xfrm>
            <a:prstGeom prst="ellipse">
              <a:avLst/>
            </a:prstGeom>
            <a:solidFill>
              <a:srgbClr val="FBE7C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2" name="Oval 671">
              <a:extLst>
                <a:ext uri="{FF2B5EF4-FFF2-40B4-BE49-F238E27FC236}">
                  <a16:creationId xmlns:a16="http://schemas.microsoft.com/office/drawing/2014/main" id="{F0DB4202-413E-5847-8562-D08134E0F143}"/>
                </a:ext>
              </a:extLst>
            </p:cNvPr>
            <p:cNvSpPr/>
            <p:nvPr/>
          </p:nvSpPr>
          <p:spPr>
            <a:xfrm>
              <a:off x="4641458" y="3904893"/>
              <a:ext cx="41534" cy="35347"/>
            </a:xfrm>
            <a:prstGeom prst="ellipse">
              <a:avLst/>
            </a:prstGeom>
            <a:solidFill>
              <a:srgbClr val="D9E3BB"/>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3" name="Oval 672">
              <a:extLst>
                <a:ext uri="{FF2B5EF4-FFF2-40B4-BE49-F238E27FC236}">
                  <a16:creationId xmlns:a16="http://schemas.microsoft.com/office/drawing/2014/main" id="{203FE772-BCF6-814A-8FEA-4402BD12F693}"/>
                </a:ext>
              </a:extLst>
            </p:cNvPr>
            <p:cNvSpPr/>
            <p:nvPr/>
          </p:nvSpPr>
          <p:spPr>
            <a:xfrm>
              <a:off x="4770899" y="3988254"/>
              <a:ext cx="41534" cy="35347"/>
            </a:xfrm>
            <a:prstGeom prst="ellipse">
              <a:avLst/>
            </a:prstGeom>
            <a:solidFill>
              <a:srgbClr val="DBE3A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4" name="Oval 673">
              <a:extLst>
                <a:ext uri="{FF2B5EF4-FFF2-40B4-BE49-F238E27FC236}">
                  <a16:creationId xmlns:a16="http://schemas.microsoft.com/office/drawing/2014/main" id="{7B35D499-8065-7741-826E-193F32D6BDD5}"/>
                </a:ext>
              </a:extLst>
            </p:cNvPr>
            <p:cNvSpPr/>
            <p:nvPr/>
          </p:nvSpPr>
          <p:spPr>
            <a:xfrm>
              <a:off x="4847045" y="3969362"/>
              <a:ext cx="41534" cy="35347"/>
            </a:xfrm>
            <a:prstGeom prst="ellipse">
              <a:avLst/>
            </a:prstGeom>
            <a:solidFill>
              <a:srgbClr val="C9D7A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5" name="Oval 674">
              <a:extLst>
                <a:ext uri="{FF2B5EF4-FFF2-40B4-BE49-F238E27FC236}">
                  <a16:creationId xmlns:a16="http://schemas.microsoft.com/office/drawing/2014/main" id="{F115D982-171C-DE45-86EA-B865E4E0615D}"/>
                </a:ext>
              </a:extLst>
            </p:cNvPr>
            <p:cNvSpPr/>
            <p:nvPr/>
          </p:nvSpPr>
          <p:spPr>
            <a:xfrm>
              <a:off x="5300269" y="4641688"/>
              <a:ext cx="41534" cy="35347"/>
            </a:xfrm>
            <a:prstGeom prst="ellipse">
              <a:avLst/>
            </a:prstGeom>
            <a:solidFill>
              <a:srgbClr val="A04F2F"/>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6" name="Oval 675">
              <a:extLst>
                <a:ext uri="{FF2B5EF4-FFF2-40B4-BE49-F238E27FC236}">
                  <a16:creationId xmlns:a16="http://schemas.microsoft.com/office/drawing/2014/main" id="{86FAD18B-1FE8-6640-9C60-092CEFC4730F}"/>
                </a:ext>
              </a:extLst>
            </p:cNvPr>
            <p:cNvSpPr/>
            <p:nvPr/>
          </p:nvSpPr>
          <p:spPr>
            <a:xfrm>
              <a:off x="4920966" y="4003758"/>
              <a:ext cx="41534" cy="35347"/>
            </a:xfrm>
            <a:prstGeom prst="ellipse">
              <a:avLst/>
            </a:prstGeom>
            <a:solidFill>
              <a:srgbClr val="B5C88D"/>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7" name="Oval 676">
              <a:extLst>
                <a:ext uri="{FF2B5EF4-FFF2-40B4-BE49-F238E27FC236}">
                  <a16:creationId xmlns:a16="http://schemas.microsoft.com/office/drawing/2014/main" id="{E9842E02-F8C8-0E49-AC3C-A06FB13016EA}"/>
                </a:ext>
              </a:extLst>
            </p:cNvPr>
            <p:cNvSpPr/>
            <p:nvPr/>
          </p:nvSpPr>
          <p:spPr>
            <a:xfrm>
              <a:off x="4971830" y="4061879"/>
              <a:ext cx="41534" cy="35347"/>
            </a:xfrm>
            <a:prstGeom prst="ellipse">
              <a:avLst/>
            </a:prstGeom>
            <a:solidFill>
              <a:srgbClr val="B5C48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8" name="Oval 677">
              <a:extLst>
                <a:ext uri="{FF2B5EF4-FFF2-40B4-BE49-F238E27FC236}">
                  <a16:creationId xmlns:a16="http://schemas.microsoft.com/office/drawing/2014/main" id="{F8BC8204-4682-8341-BDE9-A71541A49086}"/>
                </a:ext>
              </a:extLst>
            </p:cNvPr>
            <p:cNvSpPr/>
            <p:nvPr/>
          </p:nvSpPr>
          <p:spPr>
            <a:xfrm>
              <a:off x="5085679" y="4079471"/>
              <a:ext cx="41534" cy="35347"/>
            </a:xfrm>
            <a:prstGeom prst="ellipse">
              <a:avLst/>
            </a:prstGeom>
            <a:solidFill>
              <a:srgbClr val="A8BC7B"/>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9" name="Oval 678">
              <a:extLst>
                <a:ext uri="{FF2B5EF4-FFF2-40B4-BE49-F238E27FC236}">
                  <a16:creationId xmlns:a16="http://schemas.microsoft.com/office/drawing/2014/main" id="{073DED05-E0C4-CB40-9A8F-1FE7B1E1E066}"/>
                </a:ext>
              </a:extLst>
            </p:cNvPr>
            <p:cNvSpPr/>
            <p:nvPr/>
          </p:nvSpPr>
          <p:spPr>
            <a:xfrm>
              <a:off x="5100144" y="4041502"/>
              <a:ext cx="41534" cy="35347"/>
            </a:xfrm>
            <a:prstGeom prst="ellipse">
              <a:avLst/>
            </a:prstGeom>
            <a:solidFill>
              <a:srgbClr val="A8C67D"/>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0" name="Oval 679">
              <a:extLst>
                <a:ext uri="{FF2B5EF4-FFF2-40B4-BE49-F238E27FC236}">
                  <a16:creationId xmlns:a16="http://schemas.microsoft.com/office/drawing/2014/main" id="{843DE0C5-E63E-2A48-B901-71480E11E730}"/>
                </a:ext>
              </a:extLst>
            </p:cNvPr>
            <p:cNvSpPr/>
            <p:nvPr/>
          </p:nvSpPr>
          <p:spPr>
            <a:xfrm>
              <a:off x="5125612" y="4140628"/>
              <a:ext cx="41534" cy="35347"/>
            </a:xfrm>
            <a:prstGeom prst="ellipse">
              <a:avLst/>
            </a:prstGeom>
            <a:solidFill>
              <a:srgbClr val="AEBE58"/>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1" name="Oval 680">
              <a:extLst>
                <a:ext uri="{FF2B5EF4-FFF2-40B4-BE49-F238E27FC236}">
                  <a16:creationId xmlns:a16="http://schemas.microsoft.com/office/drawing/2014/main" id="{86EDBCA9-A6E9-8645-8383-1D1123B9363A}"/>
                </a:ext>
              </a:extLst>
            </p:cNvPr>
            <p:cNvSpPr/>
            <p:nvPr/>
          </p:nvSpPr>
          <p:spPr>
            <a:xfrm>
              <a:off x="5268689" y="4112628"/>
              <a:ext cx="41534" cy="35347"/>
            </a:xfrm>
            <a:prstGeom prst="ellipse">
              <a:avLst/>
            </a:prstGeom>
            <a:solidFill>
              <a:srgbClr val="A0BA5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2" name="Oval 681">
              <a:extLst>
                <a:ext uri="{FF2B5EF4-FFF2-40B4-BE49-F238E27FC236}">
                  <a16:creationId xmlns:a16="http://schemas.microsoft.com/office/drawing/2014/main" id="{58787A5E-9975-1745-9F34-46BB33D3EAD7}"/>
                </a:ext>
              </a:extLst>
            </p:cNvPr>
            <p:cNvSpPr/>
            <p:nvPr/>
          </p:nvSpPr>
          <p:spPr>
            <a:xfrm>
              <a:off x="5502257" y="4256268"/>
              <a:ext cx="41534" cy="35347"/>
            </a:xfrm>
            <a:prstGeom prst="ellipse">
              <a:avLst/>
            </a:prstGeom>
            <a:solidFill>
              <a:srgbClr val="749D35"/>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3" name="Oval 682">
              <a:extLst>
                <a:ext uri="{FF2B5EF4-FFF2-40B4-BE49-F238E27FC236}">
                  <a16:creationId xmlns:a16="http://schemas.microsoft.com/office/drawing/2014/main" id="{CD609C8D-553F-E943-88F7-7EC12CC78F6D}"/>
                </a:ext>
              </a:extLst>
            </p:cNvPr>
            <p:cNvSpPr/>
            <p:nvPr/>
          </p:nvSpPr>
          <p:spPr>
            <a:xfrm>
              <a:off x="5162017" y="4507646"/>
              <a:ext cx="41534" cy="35347"/>
            </a:xfrm>
            <a:prstGeom prst="ellipse">
              <a:avLst/>
            </a:prstGeom>
            <a:solidFill>
              <a:srgbClr val="CE8839"/>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4" name="Oval 683">
              <a:extLst>
                <a:ext uri="{FF2B5EF4-FFF2-40B4-BE49-F238E27FC236}">
                  <a16:creationId xmlns:a16="http://schemas.microsoft.com/office/drawing/2014/main" id="{8366D045-7ECB-BA4A-83C0-253D420B49EA}"/>
                </a:ext>
              </a:extLst>
            </p:cNvPr>
            <p:cNvSpPr/>
            <p:nvPr/>
          </p:nvSpPr>
          <p:spPr>
            <a:xfrm>
              <a:off x="4874303" y="4319249"/>
              <a:ext cx="41534" cy="35347"/>
            </a:xfrm>
            <a:prstGeom prst="ellipse">
              <a:avLst/>
            </a:prstGeom>
            <a:solidFill>
              <a:srgbClr val="F5B765"/>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5" name="Oval 684">
              <a:extLst>
                <a:ext uri="{FF2B5EF4-FFF2-40B4-BE49-F238E27FC236}">
                  <a16:creationId xmlns:a16="http://schemas.microsoft.com/office/drawing/2014/main" id="{113CE3B6-F75F-1E42-A77C-2B7473628079}"/>
                </a:ext>
              </a:extLst>
            </p:cNvPr>
            <p:cNvSpPr/>
            <p:nvPr/>
          </p:nvSpPr>
          <p:spPr>
            <a:xfrm>
              <a:off x="5314141" y="4256268"/>
              <a:ext cx="41534" cy="35347"/>
            </a:xfrm>
            <a:prstGeom prst="ellipse">
              <a:avLst/>
            </a:prstGeom>
            <a:solidFill>
              <a:srgbClr val="96984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6" name="Oval 685">
              <a:extLst>
                <a:ext uri="{FF2B5EF4-FFF2-40B4-BE49-F238E27FC236}">
                  <a16:creationId xmlns:a16="http://schemas.microsoft.com/office/drawing/2014/main" id="{C3685265-8285-CA4C-B989-6C1204682CD1}"/>
                </a:ext>
              </a:extLst>
            </p:cNvPr>
            <p:cNvSpPr/>
            <p:nvPr/>
          </p:nvSpPr>
          <p:spPr>
            <a:xfrm>
              <a:off x="4850171" y="4471769"/>
              <a:ext cx="41534" cy="35347"/>
            </a:xfrm>
            <a:prstGeom prst="ellipse">
              <a:avLst/>
            </a:prstGeom>
            <a:solidFill>
              <a:srgbClr val="E3876E"/>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7" name="Oval 686">
              <a:extLst>
                <a:ext uri="{FF2B5EF4-FFF2-40B4-BE49-F238E27FC236}">
                  <a16:creationId xmlns:a16="http://schemas.microsoft.com/office/drawing/2014/main" id="{2D0AF8FF-5F19-5E45-8927-6A242D3C99CA}"/>
                </a:ext>
              </a:extLst>
            </p:cNvPr>
            <p:cNvSpPr/>
            <p:nvPr/>
          </p:nvSpPr>
          <p:spPr>
            <a:xfrm>
              <a:off x="5256605" y="4458322"/>
              <a:ext cx="41534" cy="35347"/>
            </a:xfrm>
            <a:prstGeom prst="ellipse">
              <a:avLst/>
            </a:prstGeom>
            <a:solidFill>
              <a:srgbClr val="A68449"/>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688" name="Oval 687">
              <a:extLst>
                <a:ext uri="{FF2B5EF4-FFF2-40B4-BE49-F238E27FC236}">
                  <a16:creationId xmlns:a16="http://schemas.microsoft.com/office/drawing/2014/main" id="{8909546C-768D-C042-9A14-A86EE7A84660}"/>
                </a:ext>
              </a:extLst>
            </p:cNvPr>
            <p:cNvSpPr/>
            <p:nvPr/>
          </p:nvSpPr>
          <p:spPr>
            <a:xfrm>
              <a:off x="5434294" y="4287159"/>
              <a:ext cx="41534" cy="35347"/>
            </a:xfrm>
            <a:prstGeom prst="ellipse">
              <a:avLst/>
            </a:prstGeom>
            <a:solidFill>
              <a:srgbClr val="859438"/>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9" name="Oval 688">
              <a:extLst>
                <a:ext uri="{FF2B5EF4-FFF2-40B4-BE49-F238E27FC236}">
                  <a16:creationId xmlns:a16="http://schemas.microsoft.com/office/drawing/2014/main" id="{D52946F4-F27C-8741-9EB8-0E44182CFD0D}"/>
                </a:ext>
              </a:extLst>
            </p:cNvPr>
            <p:cNvSpPr/>
            <p:nvPr/>
          </p:nvSpPr>
          <p:spPr>
            <a:xfrm>
              <a:off x="5540041" y="4348344"/>
              <a:ext cx="41534" cy="35347"/>
            </a:xfrm>
            <a:prstGeom prst="ellipse">
              <a:avLst/>
            </a:prstGeom>
            <a:solidFill>
              <a:srgbClr val="768633"/>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0" name="Oval 689">
              <a:extLst>
                <a:ext uri="{FF2B5EF4-FFF2-40B4-BE49-F238E27FC236}">
                  <a16:creationId xmlns:a16="http://schemas.microsoft.com/office/drawing/2014/main" id="{F8E91284-42B8-F649-8D26-99546F1F7E8B}"/>
                </a:ext>
              </a:extLst>
            </p:cNvPr>
            <p:cNvSpPr/>
            <p:nvPr/>
          </p:nvSpPr>
          <p:spPr>
            <a:xfrm>
              <a:off x="5624418" y="4273203"/>
              <a:ext cx="41534" cy="35347"/>
            </a:xfrm>
            <a:prstGeom prst="ellipse">
              <a:avLst/>
            </a:prstGeom>
            <a:solidFill>
              <a:srgbClr val="6C8A2E"/>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1" name="Oval 690">
              <a:extLst>
                <a:ext uri="{FF2B5EF4-FFF2-40B4-BE49-F238E27FC236}">
                  <a16:creationId xmlns:a16="http://schemas.microsoft.com/office/drawing/2014/main" id="{C919822C-0F64-A24D-8FF8-5154E4660A48}"/>
                </a:ext>
              </a:extLst>
            </p:cNvPr>
            <p:cNvSpPr/>
            <p:nvPr/>
          </p:nvSpPr>
          <p:spPr>
            <a:xfrm>
              <a:off x="5576496" y="4445264"/>
              <a:ext cx="41534" cy="35347"/>
            </a:xfrm>
            <a:prstGeom prst="ellipse">
              <a:avLst/>
            </a:prstGeom>
            <a:solidFill>
              <a:srgbClr val="74702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2" name="Oval 691">
              <a:extLst>
                <a:ext uri="{FF2B5EF4-FFF2-40B4-BE49-F238E27FC236}">
                  <a16:creationId xmlns:a16="http://schemas.microsoft.com/office/drawing/2014/main" id="{80149ED4-1610-D048-B444-22EE95892BBB}"/>
                </a:ext>
              </a:extLst>
            </p:cNvPr>
            <p:cNvSpPr/>
            <p:nvPr/>
          </p:nvSpPr>
          <p:spPr>
            <a:xfrm>
              <a:off x="5678833" y="4366017"/>
              <a:ext cx="41534" cy="35347"/>
            </a:xfrm>
            <a:prstGeom prst="ellipse">
              <a:avLst/>
            </a:prstGeom>
            <a:solidFill>
              <a:srgbClr val="5E7B28"/>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3" name="Oval 692">
              <a:extLst>
                <a:ext uri="{FF2B5EF4-FFF2-40B4-BE49-F238E27FC236}">
                  <a16:creationId xmlns:a16="http://schemas.microsoft.com/office/drawing/2014/main" id="{37A67BD1-274E-224D-8AC7-2ED1B2C610EB}"/>
                </a:ext>
              </a:extLst>
            </p:cNvPr>
            <p:cNvSpPr/>
            <p:nvPr/>
          </p:nvSpPr>
          <p:spPr>
            <a:xfrm>
              <a:off x="5356817" y="4559188"/>
              <a:ext cx="41534" cy="35347"/>
            </a:xfrm>
            <a:prstGeom prst="ellipse">
              <a:avLst/>
            </a:prstGeom>
            <a:solidFill>
              <a:srgbClr val="86592A"/>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4" name="Oval 693">
              <a:extLst>
                <a:ext uri="{FF2B5EF4-FFF2-40B4-BE49-F238E27FC236}">
                  <a16:creationId xmlns:a16="http://schemas.microsoft.com/office/drawing/2014/main" id="{6C8557DE-4747-6341-8A04-03A69CE85B83}"/>
                </a:ext>
              </a:extLst>
            </p:cNvPr>
            <p:cNvSpPr/>
            <p:nvPr/>
          </p:nvSpPr>
          <p:spPr>
            <a:xfrm>
              <a:off x="4818983" y="4208204"/>
              <a:ext cx="41534" cy="35347"/>
            </a:xfrm>
            <a:prstGeom prst="ellipse">
              <a:avLst/>
            </a:prstGeom>
            <a:solidFill>
              <a:srgbClr val="F5C78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5" name="Oval 694">
              <a:extLst>
                <a:ext uri="{FF2B5EF4-FFF2-40B4-BE49-F238E27FC236}">
                  <a16:creationId xmlns:a16="http://schemas.microsoft.com/office/drawing/2014/main" id="{3CB82DFE-F60B-E544-9D2F-2AE9CB677628}"/>
                </a:ext>
              </a:extLst>
            </p:cNvPr>
            <p:cNvSpPr/>
            <p:nvPr/>
          </p:nvSpPr>
          <p:spPr>
            <a:xfrm>
              <a:off x="4957482" y="4249709"/>
              <a:ext cx="41534" cy="35347"/>
            </a:xfrm>
            <a:prstGeom prst="ellipse">
              <a:avLst/>
            </a:prstGeom>
            <a:solidFill>
              <a:srgbClr val="F5B765"/>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6" name="Oval 695">
              <a:extLst>
                <a:ext uri="{FF2B5EF4-FFF2-40B4-BE49-F238E27FC236}">
                  <a16:creationId xmlns:a16="http://schemas.microsoft.com/office/drawing/2014/main" id="{D525FF37-FC17-134B-82AD-BCEF9C980776}"/>
                </a:ext>
              </a:extLst>
            </p:cNvPr>
            <p:cNvSpPr/>
            <p:nvPr/>
          </p:nvSpPr>
          <p:spPr>
            <a:xfrm>
              <a:off x="5212082" y="4575820"/>
              <a:ext cx="41534" cy="35347"/>
            </a:xfrm>
            <a:prstGeom prst="ellipse">
              <a:avLst/>
            </a:prstGeom>
            <a:solidFill>
              <a:srgbClr val="CB8037"/>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7" name="Oval 696">
              <a:extLst>
                <a:ext uri="{FF2B5EF4-FFF2-40B4-BE49-F238E27FC236}">
                  <a16:creationId xmlns:a16="http://schemas.microsoft.com/office/drawing/2014/main" id="{9D158FC3-839C-034B-ACB6-1095982BAE84}"/>
                </a:ext>
              </a:extLst>
            </p:cNvPr>
            <p:cNvSpPr/>
            <p:nvPr/>
          </p:nvSpPr>
          <p:spPr>
            <a:xfrm>
              <a:off x="4978030" y="4543484"/>
              <a:ext cx="41534" cy="35347"/>
            </a:xfrm>
            <a:prstGeom prst="ellipse">
              <a:avLst/>
            </a:prstGeom>
            <a:solidFill>
              <a:srgbClr val="DC775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8" name="Oval 697">
              <a:extLst>
                <a:ext uri="{FF2B5EF4-FFF2-40B4-BE49-F238E27FC236}">
                  <a16:creationId xmlns:a16="http://schemas.microsoft.com/office/drawing/2014/main" id="{9E5EF9CA-57E6-A348-B68E-D0EE790278E6}"/>
                </a:ext>
              </a:extLst>
            </p:cNvPr>
            <p:cNvSpPr/>
            <p:nvPr/>
          </p:nvSpPr>
          <p:spPr>
            <a:xfrm>
              <a:off x="5212082" y="4729339"/>
              <a:ext cx="41534" cy="35347"/>
            </a:xfrm>
            <a:prstGeom prst="ellipse">
              <a:avLst/>
            </a:prstGeom>
            <a:solidFill>
              <a:srgbClr val="AF422D"/>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9" name="Oval 698">
              <a:extLst>
                <a:ext uri="{FF2B5EF4-FFF2-40B4-BE49-F238E27FC236}">
                  <a16:creationId xmlns:a16="http://schemas.microsoft.com/office/drawing/2014/main" id="{F3311280-338D-7B4A-8B2B-5940E2D8D553}"/>
                </a:ext>
              </a:extLst>
            </p:cNvPr>
            <p:cNvSpPr/>
            <p:nvPr/>
          </p:nvSpPr>
          <p:spPr>
            <a:xfrm>
              <a:off x="5482151" y="4621814"/>
              <a:ext cx="41534" cy="35347"/>
            </a:xfrm>
            <a:prstGeom prst="ellipse">
              <a:avLst/>
            </a:prstGeom>
            <a:solidFill>
              <a:srgbClr val="663D24"/>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0" name="Oval 699">
              <a:extLst>
                <a:ext uri="{FF2B5EF4-FFF2-40B4-BE49-F238E27FC236}">
                  <a16:creationId xmlns:a16="http://schemas.microsoft.com/office/drawing/2014/main" id="{7356A13D-8182-D544-845C-5B0A23794D86}"/>
                </a:ext>
              </a:extLst>
            </p:cNvPr>
            <p:cNvSpPr/>
            <p:nvPr/>
          </p:nvSpPr>
          <p:spPr>
            <a:xfrm>
              <a:off x="5216489" y="4822087"/>
              <a:ext cx="41534" cy="35347"/>
            </a:xfrm>
            <a:prstGeom prst="ellipse">
              <a:avLst/>
            </a:prstGeom>
            <a:solidFill>
              <a:srgbClr val="B2291F"/>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1" name="Oval 700">
              <a:extLst>
                <a:ext uri="{FF2B5EF4-FFF2-40B4-BE49-F238E27FC236}">
                  <a16:creationId xmlns:a16="http://schemas.microsoft.com/office/drawing/2014/main" id="{01660D8D-117D-8E44-B146-1C4B09F715BD}"/>
                </a:ext>
              </a:extLst>
            </p:cNvPr>
            <p:cNvSpPr/>
            <p:nvPr/>
          </p:nvSpPr>
          <p:spPr>
            <a:xfrm>
              <a:off x="5398351" y="4741593"/>
              <a:ext cx="41534" cy="35347"/>
            </a:xfrm>
            <a:prstGeom prst="ellipse">
              <a:avLst/>
            </a:prstGeom>
            <a:solidFill>
              <a:srgbClr val="833D22"/>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2" name="Oval 701">
              <a:extLst>
                <a:ext uri="{FF2B5EF4-FFF2-40B4-BE49-F238E27FC236}">
                  <a16:creationId xmlns:a16="http://schemas.microsoft.com/office/drawing/2014/main" id="{D0A06591-8E9F-EE45-806F-6B69B8C1CA50}"/>
                </a:ext>
              </a:extLst>
            </p:cNvPr>
            <p:cNvSpPr/>
            <p:nvPr/>
          </p:nvSpPr>
          <p:spPr>
            <a:xfrm>
              <a:off x="4748407" y="4401524"/>
              <a:ext cx="41534" cy="35347"/>
            </a:xfrm>
            <a:prstGeom prst="ellipse">
              <a:avLst/>
            </a:prstGeom>
            <a:solidFill>
              <a:srgbClr val="EB948D"/>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3" name="Oval 702">
              <a:extLst>
                <a:ext uri="{FF2B5EF4-FFF2-40B4-BE49-F238E27FC236}">
                  <a16:creationId xmlns:a16="http://schemas.microsoft.com/office/drawing/2014/main" id="{69A9B1D6-1E65-0242-A61E-B086D3014F8B}"/>
                </a:ext>
              </a:extLst>
            </p:cNvPr>
            <p:cNvSpPr/>
            <p:nvPr/>
          </p:nvSpPr>
          <p:spPr>
            <a:xfrm>
              <a:off x="5266483" y="4540474"/>
              <a:ext cx="41534" cy="35347"/>
            </a:xfrm>
            <a:prstGeom prst="ellipse">
              <a:avLst/>
            </a:prstGeom>
            <a:solidFill>
              <a:srgbClr val="C37D34"/>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4" name="Oval 703">
              <a:extLst>
                <a:ext uri="{FF2B5EF4-FFF2-40B4-BE49-F238E27FC236}">
                  <a16:creationId xmlns:a16="http://schemas.microsoft.com/office/drawing/2014/main" id="{C332A1E9-37CA-EC4E-A236-94AE365E0707}"/>
                </a:ext>
              </a:extLst>
            </p:cNvPr>
            <p:cNvSpPr/>
            <p:nvPr/>
          </p:nvSpPr>
          <p:spPr>
            <a:xfrm>
              <a:off x="5321036" y="4794613"/>
              <a:ext cx="41534" cy="35347"/>
            </a:xfrm>
            <a:prstGeom prst="ellipse">
              <a:avLst/>
            </a:prstGeom>
            <a:solidFill>
              <a:srgbClr val="A63726"/>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5" name="Oval 704">
              <a:extLst>
                <a:ext uri="{FF2B5EF4-FFF2-40B4-BE49-F238E27FC236}">
                  <a16:creationId xmlns:a16="http://schemas.microsoft.com/office/drawing/2014/main" id="{2DD1DF13-0CA7-6942-9BE2-0028261792F7}"/>
                </a:ext>
              </a:extLst>
            </p:cNvPr>
            <p:cNvSpPr/>
            <p:nvPr/>
          </p:nvSpPr>
          <p:spPr>
            <a:xfrm>
              <a:off x="5142110" y="4759266"/>
              <a:ext cx="41534" cy="35347"/>
            </a:xfrm>
            <a:prstGeom prst="ellipse">
              <a:avLst/>
            </a:prstGeom>
            <a:solidFill>
              <a:srgbClr val="C5423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6" name="Oval 705">
              <a:extLst>
                <a:ext uri="{FF2B5EF4-FFF2-40B4-BE49-F238E27FC236}">
                  <a16:creationId xmlns:a16="http://schemas.microsoft.com/office/drawing/2014/main" id="{38713D5F-507A-D04C-BFA4-17977DA9B1B6}"/>
                </a:ext>
              </a:extLst>
            </p:cNvPr>
            <p:cNvSpPr/>
            <p:nvPr/>
          </p:nvSpPr>
          <p:spPr>
            <a:xfrm>
              <a:off x="5434294" y="4843590"/>
              <a:ext cx="41534" cy="35347"/>
            </a:xfrm>
            <a:prstGeom prst="ellipse">
              <a:avLst/>
            </a:prstGeom>
            <a:solidFill>
              <a:srgbClr val="8A1F16"/>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7" name="Oval 706">
              <a:extLst>
                <a:ext uri="{FF2B5EF4-FFF2-40B4-BE49-F238E27FC236}">
                  <a16:creationId xmlns:a16="http://schemas.microsoft.com/office/drawing/2014/main" id="{60436FAD-2D4D-5143-B6FF-FF7E48E9ED4D}"/>
                </a:ext>
              </a:extLst>
            </p:cNvPr>
            <p:cNvSpPr/>
            <p:nvPr/>
          </p:nvSpPr>
          <p:spPr>
            <a:xfrm>
              <a:off x="5363994" y="4149350"/>
              <a:ext cx="41534" cy="35347"/>
            </a:xfrm>
            <a:prstGeom prst="ellipse">
              <a:avLst/>
            </a:prstGeom>
            <a:solidFill>
              <a:srgbClr val="8CB247"/>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3" name="Picture 112">
            <a:extLst>
              <a:ext uri="{FF2B5EF4-FFF2-40B4-BE49-F238E27FC236}">
                <a16:creationId xmlns:a16="http://schemas.microsoft.com/office/drawing/2014/main" id="{D73063A9-37D9-7246-B1E3-C4BC1AE6516A}"/>
              </a:ext>
            </a:extLst>
          </p:cNvPr>
          <p:cNvPicPr>
            <a:picLocks noChangeAspect="1"/>
          </p:cNvPicPr>
          <p:nvPr/>
        </p:nvPicPr>
        <p:blipFill>
          <a:blip r:embed="rId9"/>
          <a:stretch>
            <a:fillRect/>
          </a:stretch>
        </p:blipFill>
        <p:spPr>
          <a:xfrm>
            <a:off x="8112434" y="1985005"/>
            <a:ext cx="2671439" cy="1701501"/>
          </a:xfrm>
          <a:prstGeom prst="rect">
            <a:avLst/>
          </a:prstGeom>
        </p:spPr>
      </p:pic>
      <p:pic>
        <p:nvPicPr>
          <p:cNvPr id="708" name="Picture 707">
            <a:extLst>
              <a:ext uri="{FF2B5EF4-FFF2-40B4-BE49-F238E27FC236}">
                <a16:creationId xmlns:a16="http://schemas.microsoft.com/office/drawing/2014/main" id="{AE9D614F-5BD0-6346-9AFE-A005ABF2D3D0}"/>
              </a:ext>
            </a:extLst>
          </p:cNvPr>
          <p:cNvPicPr>
            <a:picLocks noChangeAspect="1"/>
          </p:cNvPicPr>
          <p:nvPr/>
        </p:nvPicPr>
        <p:blipFill>
          <a:blip r:embed="rId8"/>
          <a:stretch>
            <a:fillRect/>
          </a:stretch>
        </p:blipFill>
        <p:spPr>
          <a:xfrm>
            <a:off x="6776713" y="2041805"/>
            <a:ext cx="2671439" cy="1701501"/>
          </a:xfrm>
          <a:prstGeom prst="rect">
            <a:avLst/>
          </a:prstGeom>
        </p:spPr>
      </p:pic>
      <p:cxnSp>
        <p:nvCxnSpPr>
          <p:cNvPr id="115" name="Straight Connector 114">
            <a:extLst>
              <a:ext uri="{FF2B5EF4-FFF2-40B4-BE49-F238E27FC236}">
                <a16:creationId xmlns:a16="http://schemas.microsoft.com/office/drawing/2014/main" id="{E61124B7-9228-D743-A648-4183062A0D06}"/>
              </a:ext>
            </a:extLst>
          </p:cNvPr>
          <p:cNvCxnSpPr/>
          <p:nvPr/>
        </p:nvCxnSpPr>
        <p:spPr>
          <a:xfrm>
            <a:off x="6096000" y="1714709"/>
            <a:ext cx="0" cy="45511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0202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 presetClass="entr" presetSubtype="0" fill="hold" nodeType="withEffect">
                                  <p:stCondLst>
                                    <p:cond delay="0"/>
                                  </p:stCondLst>
                                  <p:childTnLst>
                                    <p:set>
                                      <p:cBhvr>
                                        <p:cTn id="9" dur="1" fill="hold">
                                          <p:stCondLst>
                                            <p:cond delay="0"/>
                                          </p:stCondLst>
                                        </p:cTn>
                                        <p:tgtEl>
                                          <p:spTgt spid="644"/>
                                        </p:tgtEl>
                                        <p:attrNameLst>
                                          <p:attrName>style.visibility</p:attrName>
                                        </p:attrNameLst>
                                      </p:cBhvr>
                                      <p:to>
                                        <p:strVal val="visible"/>
                                      </p:to>
                                    </p:set>
                                  </p:childTnLst>
                                </p:cTn>
                              </p:par>
                              <p:par>
                                <p:cTn id="10" presetID="10" presetClass="entr" presetSubtype="0" fill="hold" nodeType="withEffect">
                                  <p:stCondLst>
                                    <p:cond delay="0"/>
                                  </p:stCondLst>
                                  <p:childTnLst>
                                    <p:set>
                                      <p:cBhvr>
                                        <p:cTn id="11" dur="1" fill="hold">
                                          <p:stCondLst>
                                            <p:cond delay="0"/>
                                          </p:stCondLst>
                                        </p:cTn>
                                        <p:tgtEl>
                                          <p:spTgt spid="561"/>
                                        </p:tgtEl>
                                        <p:attrNameLst>
                                          <p:attrName>style.visibility</p:attrName>
                                        </p:attrNameLst>
                                      </p:cBhvr>
                                      <p:to>
                                        <p:strVal val="visible"/>
                                      </p:to>
                                    </p:set>
                                    <p:animEffect transition="in" filter="fade">
                                      <p:cBhvr>
                                        <p:cTn id="12" dur="500"/>
                                        <p:tgtEl>
                                          <p:spTgt spid="56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05"/>
                                        </p:tgtEl>
                                      </p:cBhvr>
                                    </p:animEffect>
                                    <p:set>
                                      <p:cBhvr>
                                        <p:cTn id="17" dur="1" fill="hold">
                                          <p:stCondLst>
                                            <p:cond delay="499"/>
                                          </p:stCondLst>
                                        </p:cTn>
                                        <p:tgtEl>
                                          <p:spTgt spid="105"/>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4151"/>
                                        </p:tgtEl>
                                        <p:attrNameLst>
                                          <p:attrName>style.visibility</p:attrName>
                                        </p:attrNameLst>
                                      </p:cBhvr>
                                      <p:to>
                                        <p:strVal val="visible"/>
                                      </p:to>
                                    </p:set>
                                    <p:animEffect transition="in" filter="fade">
                                      <p:cBhvr>
                                        <p:cTn id="20" dur="500"/>
                                        <p:tgtEl>
                                          <p:spTgt spid="4151"/>
                                        </p:tgtEl>
                                      </p:cBhvr>
                                    </p:animEffect>
                                  </p:childTnLst>
                                </p:cTn>
                              </p:par>
                              <p:par>
                                <p:cTn id="21" presetID="10" presetClass="entr" presetSubtype="0" fill="hold" nodeType="withEffect">
                                  <p:stCondLst>
                                    <p:cond delay="0"/>
                                  </p:stCondLst>
                                  <p:childTnLst>
                                    <p:set>
                                      <p:cBhvr>
                                        <p:cTn id="22" dur="1" fill="hold">
                                          <p:stCondLst>
                                            <p:cond delay="0"/>
                                          </p:stCondLst>
                                        </p:cTn>
                                        <p:tgtEl>
                                          <p:spTgt spid="109"/>
                                        </p:tgtEl>
                                        <p:attrNameLst>
                                          <p:attrName>style.visibility</p:attrName>
                                        </p:attrNameLst>
                                      </p:cBhvr>
                                      <p:to>
                                        <p:strVal val="visible"/>
                                      </p:to>
                                    </p:set>
                                    <p:animEffect transition="in" filter="fade">
                                      <p:cBhvr>
                                        <p:cTn id="23" dur="500"/>
                                        <p:tgtEl>
                                          <p:spTgt spid="109"/>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childTnLst>
                          </p:cTn>
                        </p:par>
                        <p:par>
                          <p:cTn id="28" fill="hold">
                            <p:stCondLst>
                              <p:cond delay="1000"/>
                            </p:stCondLst>
                            <p:childTnLst>
                              <p:par>
                                <p:cTn id="29" presetID="0" presetClass="path" presetSubtype="0" accel="50000" decel="50000" fill="hold" nodeType="afterEffect">
                                  <p:stCondLst>
                                    <p:cond delay="0"/>
                                  </p:stCondLst>
                                  <p:childTnLst>
                                    <p:animMotion origin="layout" path="M -8.33333E-7 -2.59259E-6 L 0.1168 0.00371 " pathEditMode="relative" rAng="0" ptsTypes="AA">
                                      <p:cBhvr>
                                        <p:cTn id="30" dur="2000" fill="hold"/>
                                        <p:tgtEl>
                                          <p:spTgt spid="109"/>
                                        </p:tgtEl>
                                        <p:attrNameLst>
                                          <p:attrName>ppt_x</p:attrName>
                                          <p:attrName>ppt_y</p:attrName>
                                        </p:attrNameLst>
                                      </p:cBhvr>
                                      <p:rCtr x="5833" y="185"/>
                                    </p:animMotion>
                                  </p:childTnLst>
                                </p:cTn>
                              </p:par>
                              <p:par>
                                <p:cTn id="31" presetID="0" presetClass="path" presetSubtype="0" accel="50000" decel="50000" fill="hold" grpId="1" nodeType="withEffect">
                                  <p:stCondLst>
                                    <p:cond delay="0"/>
                                  </p:stCondLst>
                                  <p:childTnLst>
                                    <p:animMotion origin="layout" path="M 8.33333E-7 2.59259E-6 L 0.1168 0.00324 " pathEditMode="relative" rAng="0" ptsTypes="AA">
                                      <p:cBhvr>
                                        <p:cTn id="32" dur="2000" fill="hold"/>
                                        <p:tgtEl>
                                          <p:spTgt spid="32"/>
                                        </p:tgtEl>
                                        <p:attrNameLst>
                                          <p:attrName>ppt_x</p:attrName>
                                          <p:attrName>ppt_y</p:attrName>
                                        </p:attrNameLst>
                                      </p:cBhvr>
                                      <p:rCtr x="5833" y="162"/>
                                    </p:animMotion>
                                  </p:childTnLst>
                                </p:cTn>
                              </p:par>
                              <p:par>
                                <p:cTn id="33" presetID="0" presetClass="path" presetSubtype="0" accel="50000" decel="50000" fill="hold" nodeType="withEffect">
                                  <p:stCondLst>
                                    <p:cond delay="0"/>
                                  </p:stCondLst>
                                  <p:childTnLst>
                                    <p:animMotion origin="layout" path="M -1.04167E-6 -4.07407E-6 L 0.00013 0.03982 " pathEditMode="relative" rAng="0" ptsTypes="AA">
                                      <p:cBhvr>
                                        <p:cTn id="34" dur="2000" fill="hold"/>
                                        <p:tgtEl>
                                          <p:spTgt spid="4151"/>
                                        </p:tgtEl>
                                        <p:attrNameLst>
                                          <p:attrName>ppt_x</p:attrName>
                                          <p:attrName>ppt_y</p:attrName>
                                        </p:attrNameLst>
                                      </p:cBhvr>
                                      <p:rCtr x="0" y="1991"/>
                                    </p:animMotion>
                                  </p:childTnLst>
                                </p:cTn>
                              </p:par>
                            </p:childTnLst>
                          </p:cTn>
                        </p:par>
                        <p:par>
                          <p:cTn id="35" fill="hold">
                            <p:stCondLst>
                              <p:cond delay="3000"/>
                            </p:stCondLst>
                            <p:childTnLst>
                              <p:par>
                                <p:cTn id="36" presetID="10" presetClass="entr" presetSubtype="0" fill="hold" nodeType="afterEffect">
                                  <p:stCondLst>
                                    <p:cond delay="0"/>
                                  </p:stCondLst>
                                  <p:childTnLst>
                                    <p:set>
                                      <p:cBhvr>
                                        <p:cTn id="37" dur="1" fill="hold">
                                          <p:stCondLst>
                                            <p:cond delay="0"/>
                                          </p:stCondLst>
                                        </p:cTn>
                                        <p:tgtEl>
                                          <p:spTgt spid="4158"/>
                                        </p:tgtEl>
                                        <p:attrNameLst>
                                          <p:attrName>style.visibility</p:attrName>
                                        </p:attrNameLst>
                                      </p:cBhvr>
                                      <p:to>
                                        <p:strVal val="visible"/>
                                      </p:to>
                                    </p:set>
                                    <p:animEffect transition="in" filter="fade">
                                      <p:cBhvr>
                                        <p:cTn id="38" dur="500"/>
                                        <p:tgtEl>
                                          <p:spTgt spid="4158"/>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643"/>
                                        </p:tgtEl>
                                        <p:attrNameLst>
                                          <p:attrName>style.visibility</p:attrName>
                                        </p:attrNameLst>
                                      </p:cBhvr>
                                      <p:to>
                                        <p:strVal val="visible"/>
                                      </p:to>
                                    </p:set>
                                    <p:animEffect transition="in" filter="fade">
                                      <p:cBhvr>
                                        <p:cTn id="46" dur="500"/>
                                        <p:tgtEl>
                                          <p:spTgt spid="643"/>
                                        </p:tgtEl>
                                      </p:cBhvr>
                                    </p:animEffect>
                                  </p:childTnLst>
                                </p:cTn>
                              </p:par>
                              <p:par>
                                <p:cTn id="47" presetID="10" presetClass="entr" presetSubtype="0" fill="hold" nodeType="withEffect">
                                  <p:stCondLst>
                                    <p:cond delay="0"/>
                                  </p:stCondLst>
                                  <p:childTnLst>
                                    <p:set>
                                      <p:cBhvr>
                                        <p:cTn id="48" dur="1" fill="hold">
                                          <p:stCondLst>
                                            <p:cond delay="0"/>
                                          </p:stCondLst>
                                        </p:cTn>
                                        <p:tgtEl>
                                          <p:spTgt spid="644"/>
                                        </p:tgtEl>
                                        <p:attrNameLst>
                                          <p:attrName>style.visibility</p:attrName>
                                        </p:attrNameLst>
                                      </p:cBhvr>
                                      <p:to>
                                        <p:strVal val="visible"/>
                                      </p:to>
                                    </p:set>
                                    <p:animEffect transition="in" filter="fade">
                                      <p:cBhvr>
                                        <p:cTn id="49" dur="500"/>
                                        <p:tgtEl>
                                          <p:spTgt spid="644"/>
                                        </p:tgtEl>
                                      </p:cBhvr>
                                    </p:animEffect>
                                  </p:childTnLst>
                                </p:cTn>
                              </p:par>
                            </p:childTnLst>
                          </p:cTn>
                        </p:par>
                      </p:childTnLst>
                    </p:cTn>
                  </p:par>
                  <p:par>
                    <p:cTn id="50" fill="hold">
                      <p:stCondLst>
                        <p:cond delay="indefinite"/>
                      </p:stCondLst>
                      <p:childTnLst>
                        <p:par>
                          <p:cTn id="51" fill="hold">
                            <p:stCondLst>
                              <p:cond delay="0"/>
                            </p:stCondLst>
                            <p:childTnLst>
                              <p:par>
                                <p:cTn id="52" presetID="0" presetClass="path" presetSubtype="0" accel="50000" decel="50000" fill="hold" nodeType="clickEffect">
                                  <p:stCondLst>
                                    <p:cond delay="0"/>
                                  </p:stCondLst>
                                  <p:childTnLst>
                                    <p:animMotion origin="layout" path="M -2.91667E-6 2.22045E-16 L 0.55638 0.01134 " pathEditMode="relative" rAng="0" ptsTypes="AA">
                                      <p:cBhvr>
                                        <p:cTn id="53" dur="2000" fill="hold"/>
                                        <p:tgtEl>
                                          <p:spTgt spid="644"/>
                                        </p:tgtEl>
                                        <p:attrNameLst>
                                          <p:attrName>ppt_x</p:attrName>
                                          <p:attrName>ppt_y</p:attrName>
                                        </p:attrNameLst>
                                      </p:cBhvr>
                                      <p:rCtr x="27812" y="556"/>
                                    </p:animMotion>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4150"/>
                                        </p:tgtEl>
                                        <p:attrNameLst>
                                          <p:attrName>style.visibility</p:attrName>
                                        </p:attrNameLst>
                                      </p:cBhvr>
                                      <p:to>
                                        <p:strVal val="visible"/>
                                      </p:to>
                                    </p:set>
                                    <p:animEffect transition="in" filter="fade">
                                      <p:cBhvr>
                                        <p:cTn id="58" dur="500"/>
                                        <p:tgtEl>
                                          <p:spTgt spid="4150"/>
                                        </p:tgtEl>
                                      </p:cBhvr>
                                    </p:animEffect>
                                  </p:childTnLst>
                                </p:cTn>
                              </p:par>
                              <p:par>
                                <p:cTn id="59" presetID="10" presetClass="entr" presetSubtype="0" fill="hold" nodeType="withEffect">
                                  <p:stCondLst>
                                    <p:cond delay="0"/>
                                  </p:stCondLst>
                                  <p:childTnLst>
                                    <p:set>
                                      <p:cBhvr>
                                        <p:cTn id="60" dur="1" fill="hold">
                                          <p:stCondLst>
                                            <p:cond delay="0"/>
                                          </p:stCondLst>
                                        </p:cTn>
                                        <p:tgtEl>
                                          <p:spTgt spid="122"/>
                                        </p:tgtEl>
                                        <p:attrNameLst>
                                          <p:attrName>style.visibility</p:attrName>
                                        </p:attrNameLst>
                                      </p:cBhvr>
                                      <p:to>
                                        <p:strVal val="visible"/>
                                      </p:to>
                                    </p:set>
                                    <p:animEffect transition="in" filter="fade">
                                      <p:cBhvr>
                                        <p:cTn id="61" dur="500"/>
                                        <p:tgtEl>
                                          <p:spTgt spid="122"/>
                                        </p:tgtEl>
                                      </p:cBhvr>
                                    </p:animEffect>
                                  </p:childTnLst>
                                </p:cTn>
                              </p:par>
                              <p:par>
                                <p:cTn id="62" presetID="10" presetClass="exit" presetSubtype="0" fill="hold" nodeType="withEffect">
                                  <p:stCondLst>
                                    <p:cond delay="0"/>
                                  </p:stCondLst>
                                  <p:childTnLst>
                                    <p:animEffect transition="out" filter="fade">
                                      <p:cBhvr>
                                        <p:cTn id="63" dur="500"/>
                                        <p:tgtEl>
                                          <p:spTgt spid="644"/>
                                        </p:tgtEl>
                                      </p:cBhvr>
                                    </p:animEffect>
                                    <p:set>
                                      <p:cBhvr>
                                        <p:cTn id="64" dur="1" fill="hold">
                                          <p:stCondLst>
                                            <p:cond delay="499"/>
                                          </p:stCondLst>
                                        </p:cTn>
                                        <p:tgtEl>
                                          <p:spTgt spid="644"/>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nodeType="clickEffect">
                                  <p:stCondLst>
                                    <p:cond delay="0"/>
                                  </p:stCondLst>
                                  <p:childTnLst>
                                    <p:animEffect transition="out" filter="fade">
                                      <p:cBhvr>
                                        <p:cTn id="68" dur="500"/>
                                        <p:tgtEl>
                                          <p:spTgt spid="643"/>
                                        </p:tgtEl>
                                      </p:cBhvr>
                                    </p:animEffect>
                                    <p:set>
                                      <p:cBhvr>
                                        <p:cTn id="69" dur="1" fill="hold">
                                          <p:stCondLst>
                                            <p:cond delay="499"/>
                                          </p:stCondLst>
                                        </p:cTn>
                                        <p:tgtEl>
                                          <p:spTgt spid="643"/>
                                        </p:tgtEl>
                                        <p:attrNameLst>
                                          <p:attrName>style.visibility</p:attrName>
                                        </p:attrNameLst>
                                      </p:cBhvr>
                                      <p:to>
                                        <p:strVal val="hidden"/>
                                      </p:to>
                                    </p:set>
                                  </p:childTnLst>
                                </p:cTn>
                              </p:par>
                              <p:par>
                                <p:cTn id="70" presetID="10" presetClass="entr" presetSubtype="0" fill="hold" nodeType="withEffect">
                                  <p:stCondLst>
                                    <p:cond delay="0"/>
                                  </p:stCondLst>
                                  <p:childTnLst>
                                    <p:set>
                                      <p:cBhvr>
                                        <p:cTn id="71" dur="1" fill="hold">
                                          <p:stCondLst>
                                            <p:cond delay="0"/>
                                          </p:stCondLst>
                                        </p:cTn>
                                        <p:tgtEl>
                                          <p:spTgt spid="113"/>
                                        </p:tgtEl>
                                        <p:attrNameLst>
                                          <p:attrName>style.visibility</p:attrName>
                                        </p:attrNameLst>
                                      </p:cBhvr>
                                      <p:to>
                                        <p:strVal val="visible"/>
                                      </p:to>
                                    </p:set>
                                    <p:animEffect transition="in" filter="fade">
                                      <p:cBhvr>
                                        <p:cTn id="72" dur="500"/>
                                        <p:tgtEl>
                                          <p:spTgt spid="113"/>
                                        </p:tgtEl>
                                      </p:cBhvr>
                                    </p:animEffect>
                                  </p:childTnLst>
                                </p:cTn>
                              </p:par>
                              <p:par>
                                <p:cTn id="73" presetID="10" presetClass="entr" presetSubtype="0" fill="hold" nodeType="withEffect">
                                  <p:stCondLst>
                                    <p:cond delay="0"/>
                                  </p:stCondLst>
                                  <p:childTnLst>
                                    <p:set>
                                      <p:cBhvr>
                                        <p:cTn id="74" dur="1" fill="hold">
                                          <p:stCondLst>
                                            <p:cond delay="0"/>
                                          </p:stCondLst>
                                        </p:cTn>
                                        <p:tgtEl>
                                          <p:spTgt spid="4152"/>
                                        </p:tgtEl>
                                        <p:attrNameLst>
                                          <p:attrName>style.visibility</p:attrName>
                                        </p:attrNameLst>
                                      </p:cBhvr>
                                      <p:to>
                                        <p:strVal val="visible"/>
                                      </p:to>
                                    </p:set>
                                    <p:animEffect transition="in" filter="fade">
                                      <p:cBhvr>
                                        <p:cTn id="75" dur="500"/>
                                        <p:tgtEl>
                                          <p:spTgt spid="4152"/>
                                        </p:tgtEl>
                                      </p:cBhvr>
                                    </p:animEffect>
                                  </p:childTnLst>
                                </p:cTn>
                              </p:par>
                              <p:par>
                                <p:cTn id="76" presetID="10" presetClass="entr" presetSubtype="0" fill="hold" nodeType="withEffect">
                                  <p:stCondLst>
                                    <p:cond delay="0"/>
                                  </p:stCondLst>
                                  <p:childTnLst>
                                    <p:set>
                                      <p:cBhvr>
                                        <p:cTn id="77" dur="1" fill="hold">
                                          <p:stCondLst>
                                            <p:cond delay="0"/>
                                          </p:stCondLst>
                                        </p:cTn>
                                        <p:tgtEl>
                                          <p:spTgt spid="113"/>
                                        </p:tgtEl>
                                        <p:attrNameLst>
                                          <p:attrName>style.visibility</p:attrName>
                                        </p:attrNameLst>
                                      </p:cBhvr>
                                      <p:to>
                                        <p:strVal val="visible"/>
                                      </p:to>
                                    </p:set>
                                    <p:animEffect transition="in" filter="fade">
                                      <p:cBhvr>
                                        <p:cTn id="78" dur="500"/>
                                        <p:tgtEl>
                                          <p:spTgt spid="113"/>
                                        </p:tgtEl>
                                      </p:cBhvr>
                                    </p:animEffect>
                                  </p:childTnLst>
                                </p:cTn>
                              </p:par>
                              <p:par>
                                <p:cTn id="79" presetID="0" presetClass="path" presetSubtype="0" accel="50000" decel="50000" fill="hold" nodeType="withEffect">
                                  <p:stCondLst>
                                    <p:cond delay="0"/>
                                  </p:stCondLst>
                                  <p:childTnLst>
                                    <p:animMotion origin="layout" path="M 0.00052 0.01088 L 0.00052 0.04375 " pathEditMode="relative" ptsTypes="AA">
                                      <p:cBhvr>
                                        <p:cTn id="80" dur="2000" fill="hold"/>
                                        <p:tgtEl>
                                          <p:spTgt spid="4152"/>
                                        </p:tgtEl>
                                        <p:attrNameLst>
                                          <p:attrName>ppt_x</p:attrName>
                                          <p:attrName>ppt_y</p:attrName>
                                        </p:attrNameLst>
                                      </p:cBhvr>
                                    </p:animMotion>
                                  </p:childTnLst>
                                </p:cTn>
                              </p:par>
                            </p:childTnLst>
                          </p:cTn>
                        </p:par>
                        <p:par>
                          <p:cTn id="81" fill="hold">
                            <p:stCondLst>
                              <p:cond delay="2000"/>
                            </p:stCondLst>
                            <p:childTnLst>
                              <p:par>
                                <p:cTn id="82" presetID="0" presetClass="path" presetSubtype="0" accel="50000" decel="50000" fill="hold" nodeType="afterEffect">
                                  <p:stCondLst>
                                    <p:cond delay="0"/>
                                  </p:stCondLst>
                                  <p:childTnLst>
                                    <p:animMotion origin="layout" path="M 0.00013 -0.00024 L 0.10964 0.00393 " pathEditMode="relative" rAng="0" ptsTypes="AA">
                                      <p:cBhvr>
                                        <p:cTn id="83" dur="2000" fill="hold"/>
                                        <p:tgtEl>
                                          <p:spTgt spid="113"/>
                                        </p:tgtEl>
                                        <p:attrNameLst>
                                          <p:attrName>ppt_x</p:attrName>
                                          <p:attrName>ppt_y</p:attrName>
                                        </p:attrNameLst>
                                      </p:cBhvr>
                                      <p:rCtr x="5469" y="208"/>
                                    </p:animMotion>
                                  </p:childTnLst>
                                </p:cTn>
                              </p:par>
                            </p:childTnLst>
                          </p:cTn>
                        </p:par>
                        <p:par>
                          <p:cTn id="84" fill="hold">
                            <p:stCondLst>
                              <p:cond delay="4000"/>
                            </p:stCondLst>
                            <p:childTnLst>
                              <p:par>
                                <p:cTn id="85" presetID="10" presetClass="entr" presetSubtype="0" fill="hold" nodeType="afterEffect">
                                  <p:stCondLst>
                                    <p:cond delay="0"/>
                                  </p:stCondLst>
                                  <p:childTnLst>
                                    <p:set>
                                      <p:cBhvr>
                                        <p:cTn id="86" dur="1" fill="hold">
                                          <p:stCondLst>
                                            <p:cond delay="0"/>
                                          </p:stCondLst>
                                        </p:cTn>
                                        <p:tgtEl>
                                          <p:spTgt spid="708"/>
                                        </p:tgtEl>
                                        <p:attrNameLst>
                                          <p:attrName>style.visibility</p:attrName>
                                        </p:attrNameLst>
                                      </p:cBhvr>
                                      <p:to>
                                        <p:strVal val="visible"/>
                                      </p:to>
                                    </p:set>
                                    <p:animEffect transition="in" filter="fade">
                                      <p:cBhvr>
                                        <p:cTn id="87" dur="500"/>
                                        <p:tgtEl>
                                          <p:spTgt spid="7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2" grpId="1" animBg="1"/>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TextBox 356">
            <a:extLst>
              <a:ext uri="{FF2B5EF4-FFF2-40B4-BE49-F238E27FC236}">
                <a16:creationId xmlns:a16="http://schemas.microsoft.com/office/drawing/2014/main" id="{DFF7BAF3-9D28-7344-8F50-4F3190542470}"/>
              </a:ext>
            </a:extLst>
          </p:cNvPr>
          <p:cNvSpPr txBox="1"/>
          <p:nvPr/>
        </p:nvSpPr>
        <p:spPr>
          <a:xfrm>
            <a:off x="983836" y="1869981"/>
            <a:ext cx="9579031" cy="671851"/>
          </a:xfrm>
          <a:prstGeom prst="rect">
            <a:avLst/>
          </a:prstGeom>
          <a:noFill/>
        </p:spPr>
        <p:txBody>
          <a:bodyPr wrap="square" rtlCol="0">
            <a:spAutoFit/>
          </a:bodyPr>
          <a:lstStyle/>
          <a:p>
            <a:pPr>
              <a:lnSpc>
                <a:spcPct val="150000"/>
              </a:lnSpc>
            </a:pPr>
            <a:r>
              <a:rPr lang="en-US" sz="2800" b="1" dirty="0"/>
              <a:t> Targe</a:t>
            </a:r>
            <a:r>
              <a:rPr lang="en-US" altLang="zh-CN" sz="2800" b="1" dirty="0"/>
              <a:t>t:</a:t>
            </a:r>
            <a:r>
              <a:rPr lang="zh-CN" altLang="en-US" sz="2800" b="1" dirty="0"/>
              <a:t>  </a:t>
            </a:r>
            <a:r>
              <a:rPr lang="en-US" altLang="zh-CN" sz="2800" dirty="0"/>
              <a:t>a</a:t>
            </a:r>
            <a:r>
              <a:rPr lang="zh-CN" altLang="en-US" sz="2800" dirty="0"/>
              <a:t> </a:t>
            </a:r>
            <a:r>
              <a:rPr lang="en-US" altLang="zh-CN" sz="2800" dirty="0"/>
              <a:t>polyhedron</a:t>
            </a:r>
            <a:endParaRPr lang="en-US" sz="2800" b="1" dirty="0"/>
          </a:p>
        </p:txBody>
      </p:sp>
      <p:sp>
        <p:nvSpPr>
          <p:cNvPr id="328" name="不完整圆 252">
            <a:extLst>
              <a:ext uri="{FF2B5EF4-FFF2-40B4-BE49-F238E27FC236}">
                <a16:creationId xmlns:a16="http://schemas.microsoft.com/office/drawing/2014/main" id="{DE281A06-1721-5446-84A6-10654EC9519C}"/>
              </a:ext>
            </a:extLst>
          </p:cNvPr>
          <p:cNvSpPr/>
          <p:nvPr/>
        </p:nvSpPr>
        <p:spPr>
          <a:xfrm>
            <a:off x="7544333" y="1554661"/>
            <a:ext cx="1526768" cy="1650265"/>
          </a:xfrm>
          <a:prstGeom prst="pie">
            <a:avLst>
              <a:gd name="adj1" fmla="val 1967924"/>
              <a:gd name="adj2" fmla="val 6991229"/>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 name="Title 1">
            <a:extLst>
              <a:ext uri="{FF2B5EF4-FFF2-40B4-BE49-F238E27FC236}">
                <a16:creationId xmlns:a16="http://schemas.microsoft.com/office/drawing/2014/main" id="{ED950B5D-3F49-9A4A-9883-D4B08F709C03}"/>
              </a:ext>
            </a:extLst>
          </p:cNvPr>
          <p:cNvSpPr>
            <a:spLocks noGrp="1"/>
          </p:cNvSpPr>
          <p:nvPr>
            <p:ph type="title"/>
          </p:nvPr>
        </p:nvSpPr>
        <p:spPr>
          <a:xfrm>
            <a:off x="-419100" y="0"/>
            <a:ext cx="13030200" cy="1325563"/>
          </a:xfrm>
        </p:spPr>
        <p:txBody>
          <a:bodyPr>
            <a:normAutofit/>
          </a:bodyPr>
          <a:lstStyle/>
          <a:p>
            <a:pPr algn="ctr"/>
            <a:r>
              <a:rPr lang="en-US" altLang="zh-CN" sz="4500" dirty="0"/>
              <a:t>Our</a:t>
            </a:r>
            <a:r>
              <a:rPr lang="zh-CN" altLang="en-US" sz="4500" dirty="0"/>
              <a:t> </a:t>
            </a:r>
            <a:r>
              <a:rPr lang="en-US" altLang="zh-CN" sz="4500" dirty="0"/>
              <a:t>approach</a:t>
            </a:r>
            <a:r>
              <a:rPr lang="zh-CN" altLang="en-US" sz="4500" dirty="0"/>
              <a:t> </a:t>
            </a:r>
            <a:r>
              <a:rPr lang="en-US" altLang="zh-CN" sz="4500" dirty="0"/>
              <a:t>:</a:t>
            </a:r>
            <a:r>
              <a:rPr lang="zh-CN" altLang="en-US" sz="4500" dirty="0"/>
              <a:t> </a:t>
            </a:r>
            <a:r>
              <a:rPr lang="en-US" altLang="zh-CN" sz="4500" dirty="0"/>
              <a:t>Optimized Polyhedron</a:t>
            </a:r>
            <a:endParaRPr lang="en-US" sz="4500" dirty="0"/>
          </a:p>
        </p:txBody>
      </p:sp>
      <p:grpSp>
        <p:nvGrpSpPr>
          <p:cNvPr id="158" name="组合 78">
            <a:extLst>
              <a:ext uri="{FF2B5EF4-FFF2-40B4-BE49-F238E27FC236}">
                <a16:creationId xmlns:a16="http://schemas.microsoft.com/office/drawing/2014/main" id="{308D5E2A-DBCB-2D4B-A720-73ECE3B142B5}"/>
              </a:ext>
            </a:extLst>
          </p:cNvPr>
          <p:cNvGrpSpPr/>
          <p:nvPr/>
        </p:nvGrpSpPr>
        <p:grpSpPr>
          <a:xfrm>
            <a:off x="7069428" y="2235097"/>
            <a:ext cx="4962722" cy="2476559"/>
            <a:chOff x="1068554" y="731580"/>
            <a:chExt cx="4140546" cy="2054142"/>
          </a:xfrm>
        </p:grpSpPr>
        <p:cxnSp>
          <p:nvCxnSpPr>
            <p:cNvPr id="163" name="直接连接符 83">
              <a:extLst>
                <a:ext uri="{FF2B5EF4-FFF2-40B4-BE49-F238E27FC236}">
                  <a16:creationId xmlns:a16="http://schemas.microsoft.com/office/drawing/2014/main" id="{3A7C85DB-B765-C448-B321-1BB001608986}"/>
                </a:ext>
              </a:extLst>
            </p:cNvPr>
            <p:cNvCxnSpPr>
              <a:cxnSpLocks/>
            </p:cNvCxnSpPr>
            <p:nvPr/>
          </p:nvCxnSpPr>
          <p:spPr>
            <a:xfrm flipH="1">
              <a:off x="1146531" y="821092"/>
              <a:ext cx="940980" cy="1871437"/>
            </a:xfrm>
            <a:prstGeom prst="line">
              <a:avLst/>
            </a:prstGeom>
            <a:ln w="571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4" name="直接连接符 84">
              <a:extLst>
                <a:ext uri="{FF2B5EF4-FFF2-40B4-BE49-F238E27FC236}">
                  <a16:creationId xmlns:a16="http://schemas.microsoft.com/office/drawing/2014/main" id="{1AB6EDA1-4AC3-3644-8944-FB3FECD3ECB4}"/>
                </a:ext>
              </a:extLst>
            </p:cNvPr>
            <p:cNvCxnSpPr>
              <a:cxnSpLocks/>
            </p:cNvCxnSpPr>
            <p:nvPr/>
          </p:nvCxnSpPr>
          <p:spPr>
            <a:xfrm>
              <a:off x="2087511" y="821092"/>
              <a:ext cx="3051507" cy="1850876"/>
            </a:xfrm>
            <a:prstGeom prst="line">
              <a:avLst/>
            </a:prstGeom>
            <a:ln w="571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5" name="直接连接符 85">
              <a:extLst>
                <a:ext uri="{FF2B5EF4-FFF2-40B4-BE49-F238E27FC236}">
                  <a16:creationId xmlns:a16="http://schemas.microsoft.com/office/drawing/2014/main" id="{92E19682-CE58-C347-9DD6-5C409C8BA101}"/>
                </a:ext>
              </a:extLst>
            </p:cNvPr>
            <p:cNvCxnSpPr>
              <a:cxnSpLocks/>
            </p:cNvCxnSpPr>
            <p:nvPr/>
          </p:nvCxnSpPr>
          <p:spPr>
            <a:xfrm flipV="1">
              <a:off x="1157871" y="2700189"/>
              <a:ext cx="3981147" cy="1256"/>
            </a:xfrm>
            <a:prstGeom prst="line">
              <a:avLst/>
            </a:prstGeom>
            <a:ln w="571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67" name="椭圆 87">
              <a:extLst>
                <a:ext uri="{FF2B5EF4-FFF2-40B4-BE49-F238E27FC236}">
                  <a16:creationId xmlns:a16="http://schemas.microsoft.com/office/drawing/2014/main" id="{C0235610-F89B-DF48-AF9E-965F59D0EF7D}"/>
                </a:ext>
              </a:extLst>
            </p:cNvPr>
            <p:cNvSpPr/>
            <p:nvPr/>
          </p:nvSpPr>
          <p:spPr>
            <a:xfrm>
              <a:off x="1068554" y="2619987"/>
              <a:ext cx="165735" cy="165735"/>
            </a:xfrm>
            <a:prstGeom prst="ellipse">
              <a:avLst/>
            </a:prstGeom>
            <a:solidFill>
              <a:srgbClr val="323232"/>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8" name="椭圆 88">
              <a:extLst>
                <a:ext uri="{FF2B5EF4-FFF2-40B4-BE49-F238E27FC236}">
                  <a16:creationId xmlns:a16="http://schemas.microsoft.com/office/drawing/2014/main" id="{F4361E62-290E-9D4E-B92F-820C32786B38}"/>
                </a:ext>
              </a:extLst>
            </p:cNvPr>
            <p:cNvSpPr/>
            <p:nvPr/>
          </p:nvSpPr>
          <p:spPr>
            <a:xfrm>
              <a:off x="1366658" y="2469393"/>
              <a:ext cx="99492" cy="99492"/>
            </a:xfrm>
            <a:prstGeom prst="ellipse">
              <a:avLst/>
            </a:prstGeom>
            <a:solidFill>
              <a:srgbClr val="4442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9" name="椭圆 89">
              <a:extLst>
                <a:ext uri="{FF2B5EF4-FFF2-40B4-BE49-F238E27FC236}">
                  <a16:creationId xmlns:a16="http://schemas.microsoft.com/office/drawing/2014/main" id="{C742A6E6-8B7C-6B44-8085-EA36254E2574}"/>
                </a:ext>
              </a:extLst>
            </p:cNvPr>
            <p:cNvSpPr/>
            <p:nvPr/>
          </p:nvSpPr>
          <p:spPr>
            <a:xfrm>
              <a:off x="1487418" y="2519139"/>
              <a:ext cx="99492" cy="99492"/>
            </a:xfrm>
            <a:prstGeom prst="ellipse">
              <a:avLst/>
            </a:prstGeom>
            <a:solidFill>
              <a:srgbClr val="443C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0" name="椭圆 90">
              <a:extLst>
                <a:ext uri="{FF2B5EF4-FFF2-40B4-BE49-F238E27FC236}">
                  <a16:creationId xmlns:a16="http://schemas.microsoft.com/office/drawing/2014/main" id="{481CD7AE-21B8-F74D-8019-9480826BD9D9}"/>
                </a:ext>
              </a:extLst>
            </p:cNvPr>
            <p:cNvSpPr/>
            <p:nvPr/>
          </p:nvSpPr>
          <p:spPr>
            <a:xfrm>
              <a:off x="1392341" y="2320307"/>
              <a:ext cx="99492" cy="99492"/>
            </a:xfrm>
            <a:prstGeom prst="ellipse">
              <a:avLst/>
            </a:prstGeom>
            <a:solidFill>
              <a:srgbClr val="494F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B4532"/>
                </a:solidFill>
              </a:endParaRPr>
            </a:p>
          </p:txBody>
        </p:sp>
        <p:sp>
          <p:nvSpPr>
            <p:cNvPr id="171" name="椭圆 91">
              <a:extLst>
                <a:ext uri="{FF2B5EF4-FFF2-40B4-BE49-F238E27FC236}">
                  <a16:creationId xmlns:a16="http://schemas.microsoft.com/office/drawing/2014/main" id="{AD478114-1B4B-E646-89C6-9784A45B1A10}"/>
                </a:ext>
              </a:extLst>
            </p:cNvPr>
            <p:cNvSpPr/>
            <p:nvPr/>
          </p:nvSpPr>
          <p:spPr>
            <a:xfrm>
              <a:off x="1640434" y="2150888"/>
              <a:ext cx="99492" cy="99492"/>
            </a:xfrm>
            <a:prstGeom prst="ellipse">
              <a:avLst/>
            </a:prstGeom>
            <a:solidFill>
              <a:srgbClr val="545A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2" name="椭圆 92">
              <a:extLst>
                <a:ext uri="{FF2B5EF4-FFF2-40B4-BE49-F238E27FC236}">
                  <a16:creationId xmlns:a16="http://schemas.microsoft.com/office/drawing/2014/main" id="{D169B4CB-0289-2448-93D3-1FD634516EB1}"/>
                </a:ext>
              </a:extLst>
            </p:cNvPr>
            <p:cNvSpPr/>
            <p:nvPr/>
          </p:nvSpPr>
          <p:spPr>
            <a:xfrm>
              <a:off x="1631998" y="2385733"/>
              <a:ext cx="99492" cy="99492"/>
            </a:xfrm>
            <a:prstGeom prst="ellipse">
              <a:avLst/>
            </a:prstGeom>
            <a:solidFill>
              <a:srgbClr val="4D46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3" name="椭圆 93">
              <a:extLst>
                <a:ext uri="{FF2B5EF4-FFF2-40B4-BE49-F238E27FC236}">
                  <a16:creationId xmlns:a16="http://schemas.microsoft.com/office/drawing/2014/main" id="{501D565F-427F-C24C-8851-F61879C44B59}"/>
                </a:ext>
              </a:extLst>
            </p:cNvPr>
            <p:cNvSpPr/>
            <p:nvPr/>
          </p:nvSpPr>
          <p:spPr>
            <a:xfrm>
              <a:off x="1727075" y="2469393"/>
              <a:ext cx="99492" cy="99492"/>
            </a:xfrm>
            <a:prstGeom prst="ellipse">
              <a:avLst/>
            </a:prstGeom>
            <a:solidFill>
              <a:srgbClr val="4E3F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zh-CN" altLang="en-US" dirty="0"/>
            </a:p>
          </p:txBody>
        </p:sp>
        <p:sp>
          <p:nvSpPr>
            <p:cNvPr id="174" name="椭圆 94">
              <a:extLst>
                <a:ext uri="{FF2B5EF4-FFF2-40B4-BE49-F238E27FC236}">
                  <a16:creationId xmlns:a16="http://schemas.microsoft.com/office/drawing/2014/main" id="{99530A61-19EB-D947-BAF3-E12530187DCD}"/>
                </a:ext>
              </a:extLst>
            </p:cNvPr>
            <p:cNvSpPr/>
            <p:nvPr/>
          </p:nvSpPr>
          <p:spPr>
            <a:xfrm>
              <a:off x="1854798" y="2469393"/>
              <a:ext cx="99492" cy="99492"/>
            </a:xfrm>
            <a:prstGeom prst="ellipse">
              <a:avLst/>
            </a:prstGeom>
            <a:solidFill>
              <a:srgbClr val="5641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5" name="椭圆 95">
              <a:extLst>
                <a:ext uri="{FF2B5EF4-FFF2-40B4-BE49-F238E27FC236}">
                  <a16:creationId xmlns:a16="http://schemas.microsoft.com/office/drawing/2014/main" id="{B6A1C31A-9AEB-F643-9943-7C8409049570}"/>
                </a:ext>
              </a:extLst>
            </p:cNvPr>
            <p:cNvSpPr/>
            <p:nvPr/>
          </p:nvSpPr>
          <p:spPr>
            <a:xfrm>
              <a:off x="1755306" y="1633754"/>
              <a:ext cx="99492" cy="99492"/>
            </a:xfrm>
            <a:prstGeom prst="ellipse">
              <a:avLst/>
            </a:prstGeom>
            <a:solidFill>
              <a:srgbClr val="6D83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6" name="椭圆 96">
              <a:extLst>
                <a:ext uri="{FF2B5EF4-FFF2-40B4-BE49-F238E27FC236}">
                  <a16:creationId xmlns:a16="http://schemas.microsoft.com/office/drawing/2014/main" id="{3173411A-C2E0-1A42-8D49-04C2995189A7}"/>
                </a:ext>
              </a:extLst>
            </p:cNvPr>
            <p:cNvSpPr/>
            <p:nvPr/>
          </p:nvSpPr>
          <p:spPr>
            <a:xfrm>
              <a:off x="1658520" y="1959552"/>
              <a:ext cx="99492" cy="99492"/>
            </a:xfrm>
            <a:prstGeom prst="ellipse">
              <a:avLst/>
            </a:prstGeom>
            <a:solidFill>
              <a:srgbClr val="5F69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7" name="椭圆 97">
              <a:extLst>
                <a:ext uri="{FF2B5EF4-FFF2-40B4-BE49-F238E27FC236}">
                  <a16:creationId xmlns:a16="http://schemas.microsoft.com/office/drawing/2014/main" id="{164237A3-9BC2-1444-ACE1-03F0312D65E1}"/>
                </a:ext>
              </a:extLst>
            </p:cNvPr>
            <p:cNvSpPr/>
            <p:nvPr/>
          </p:nvSpPr>
          <p:spPr>
            <a:xfrm>
              <a:off x="1924014" y="1302566"/>
              <a:ext cx="99492" cy="99492"/>
            </a:xfrm>
            <a:prstGeom prst="ellipse">
              <a:avLst/>
            </a:prstGeom>
            <a:solidFill>
              <a:srgbClr val="7FA0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8" name="椭圆 98">
              <a:extLst>
                <a:ext uri="{FF2B5EF4-FFF2-40B4-BE49-F238E27FC236}">
                  <a16:creationId xmlns:a16="http://schemas.microsoft.com/office/drawing/2014/main" id="{0C54C35E-94A5-AD45-8B9C-55DBCFCB293F}"/>
                </a:ext>
              </a:extLst>
            </p:cNvPr>
            <p:cNvSpPr/>
            <p:nvPr/>
          </p:nvSpPr>
          <p:spPr>
            <a:xfrm>
              <a:off x="2236112" y="2124286"/>
              <a:ext cx="99492" cy="99492"/>
            </a:xfrm>
            <a:prstGeom prst="ellipse">
              <a:avLst/>
            </a:prstGeom>
            <a:solidFill>
              <a:srgbClr val="705E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9" name="椭圆 99">
              <a:extLst>
                <a:ext uri="{FF2B5EF4-FFF2-40B4-BE49-F238E27FC236}">
                  <a16:creationId xmlns:a16="http://schemas.microsoft.com/office/drawing/2014/main" id="{A81E0977-9449-954A-9F6B-5E6A709A2980}"/>
                </a:ext>
              </a:extLst>
            </p:cNvPr>
            <p:cNvSpPr/>
            <p:nvPr/>
          </p:nvSpPr>
          <p:spPr>
            <a:xfrm>
              <a:off x="3515800" y="2219122"/>
              <a:ext cx="99492" cy="99492"/>
            </a:xfrm>
            <a:prstGeom prst="ellipse">
              <a:avLst/>
            </a:prstGeom>
            <a:solidFill>
              <a:srgbClr val="A750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0" name="椭圆 100">
              <a:extLst>
                <a:ext uri="{FF2B5EF4-FFF2-40B4-BE49-F238E27FC236}">
                  <a16:creationId xmlns:a16="http://schemas.microsoft.com/office/drawing/2014/main" id="{EE89B48B-476D-5F40-BB2F-91799ACBD76F}"/>
                </a:ext>
              </a:extLst>
            </p:cNvPr>
            <p:cNvSpPr/>
            <p:nvPr/>
          </p:nvSpPr>
          <p:spPr>
            <a:xfrm>
              <a:off x="3085098" y="1725140"/>
              <a:ext cx="99492" cy="99492"/>
            </a:xfrm>
            <a:prstGeom prst="ellipse">
              <a:avLst/>
            </a:prstGeom>
            <a:solidFill>
              <a:srgbClr val="A378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1" name="椭圆 101">
              <a:extLst>
                <a:ext uri="{FF2B5EF4-FFF2-40B4-BE49-F238E27FC236}">
                  <a16:creationId xmlns:a16="http://schemas.microsoft.com/office/drawing/2014/main" id="{011FDA86-667B-FE46-9D13-6B53284B01D1}"/>
                </a:ext>
              </a:extLst>
            </p:cNvPr>
            <p:cNvSpPr/>
            <p:nvPr/>
          </p:nvSpPr>
          <p:spPr>
            <a:xfrm>
              <a:off x="2731772" y="2431789"/>
              <a:ext cx="99492" cy="99492"/>
            </a:xfrm>
            <a:prstGeom prst="ellipse">
              <a:avLst/>
            </a:prstGeom>
            <a:solidFill>
              <a:srgbClr val="7B48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2" name="椭圆 102">
              <a:extLst>
                <a:ext uri="{FF2B5EF4-FFF2-40B4-BE49-F238E27FC236}">
                  <a16:creationId xmlns:a16="http://schemas.microsoft.com/office/drawing/2014/main" id="{805BD7EE-DD9B-6E4B-AC72-36BA875996EF}"/>
                </a:ext>
              </a:extLst>
            </p:cNvPr>
            <p:cNvSpPr/>
            <p:nvPr/>
          </p:nvSpPr>
          <p:spPr>
            <a:xfrm>
              <a:off x="2191843" y="930675"/>
              <a:ext cx="99492" cy="99492"/>
            </a:xfrm>
            <a:prstGeom prst="ellipse">
              <a:avLst/>
            </a:prstGeom>
            <a:solidFill>
              <a:srgbClr val="92B3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3" name="椭圆 103">
              <a:extLst>
                <a:ext uri="{FF2B5EF4-FFF2-40B4-BE49-F238E27FC236}">
                  <a16:creationId xmlns:a16="http://schemas.microsoft.com/office/drawing/2014/main" id="{B8408AFC-59C0-CD46-A569-6702EE444B57}"/>
                </a:ext>
              </a:extLst>
            </p:cNvPr>
            <p:cNvSpPr/>
            <p:nvPr/>
          </p:nvSpPr>
          <p:spPr>
            <a:xfrm>
              <a:off x="2126963" y="1607855"/>
              <a:ext cx="99492" cy="99492"/>
            </a:xfrm>
            <a:prstGeom prst="ellipse">
              <a:avLst/>
            </a:prstGeom>
            <a:solidFill>
              <a:srgbClr val="797F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4" name="椭圆 104">
              <a:extLst>
                <a:ext uri="{FF2B5EF4-FFF2-40B4-BE49-F238E27FC236}">
                  <a16:creationId xmlns:a16="http://schemas.microsoft.com/office/drawing/2014/main" id="{F60DDFA1-FBFA-364F-BE4A-08A13E50090B}"/>
                </a:ext>
              </a:extLst>
            </p:cNvPr>
            <p:cNvSpPr/>
            <p:nvPr/>
          </p:nvSpPr>
          <p:spPr>
            <a:xfrm>
              <a:off x="2564887" y="2134846"/>
              <a:ext cx="99492" cy="99492"/>
            </a:xfrm>
            <a:prstGeom prst="ellipse">
              <a:avLst/>
            </a:prstGeom>
            <a:solidFill>
              <a:srgbClr val="7B5B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5" name="椭圆 105">
              <a:extLst>
                <a:ext uri="{FF2B5EF4-FFF2-40B4-BE49-F238E27FC236}">
                  <a16:creationId xmlns:a16="http://schemas.microsoft.com/office/drawing/2014/main" id="{2FC5A221-0ED5-8541-9895-B0400F1B0D5E}"/>
                </a:ext>
              </a:extLst>
            </p:cNvPr>
            <p:cNvSpPr/>
            <p:nvPr/>
          </p:nvSpPr>
          <p:spPr>
            <a:xfrm>
              <a:off x="3484476" y="2352048"/>
              <a:ext cx="99492" cy="99492"/>
            </a:xfrm>
            <a:prstGeom prst="ellipse">
              <a:avLst/>
            </a:prstGeom>
            <a:solidFill>
              <a:srgbClr val="9E4C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6" name="椭圆 106">
              <a:extLst>
                <a:ext uri="{FF2B5EF4-FFF2-40B4-BE49-F238E27FC236}">
                  <a16:creationId xmlns:a16="http://schemas.microsoft.com/office/drawing/2014/main" id="{C17FED6D-EA8F-A240-AE72-17E9D849ABD7}"/>
                </a:ext>
              </a:extLst>
            </p:cNvPr>
            <p:cNvSpPr/>
            <p:nvPr/>
          </p:nvSpPr>
          <p:spPr>
            <a:xfrm>
              <a:off x="2858784" y="2224117"/>
              <a:ext cx="99492" cy="99492"/>
            </a:xfrm>
            <a:prstGeom prst="ellipse">
              <a:avLst/>
            </a:prstGeom>
            <a:solidFill>
              <a:srgbClr val="8B58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7" name="椭圆 107">
              <a:extLst>
                <a:ext uri="{FF2B5EF4-FFF2-40B4-BE49-F238E27FC236}">
                  <a16:creationId xmlns:a16="http://schemas.microsoft.com/office/drawing/2014/main" id="{4E155BDF-0623-9B41-A2C2-04AC7BB5CFBE}"/>
                </a:ext>
              </a:extLst>
            </p:cNvPr>
            <p:cNvSpPr/>
            <p:nvPr/>
          </p:nvSpPr>
          <p:spPr>
            <a:xfrm>
              <a:off x="3524296" y="1785169"/>
              <a:ext cx="99492" cy="99492"/>
            </a:xfrm>
            <a:prstGeom prst="ellipse">
              <a:avLst/>
            </a:prstGeom>
            <a:solidFill>
              <a:srgbClr val="B177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8" name="椭圆 108">
              <a:extLst>
                <a:ext uri="{FF2B5EF4-FFF2-40B4-BE49-F238E27FC236}">
                  <a16:creationId xmlns:a16="http://schemas.microsoft.com/office/drawing/2014/main" id="{3B576289-F5AA-6545-AAAB-33522F1F4FF5}"/>
                </a:ext>
              </a:extLst>
            </p:cNvPr>
            <p:cNvSpPr/>
            <p:nvPr/>
          </p:nvSpPr>
          <p:spPr>
            <a:xfrm>
              <a:off x="3384984" y="2537993"/>
              <a:ext cx="99492" cy="99492"/>
            </a:xfrm>
            <a:prstGeom prst="ellipse">
              <a:avLst/>
            </a:prstGeom>
            <a:solidFill>
              <a:srgbClr val="9637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9" name="椭圆 109">
              <a:extLst>
                <a:ext uri="{FF2B5EF4-FFF2-40B4-BE49-F238E27FC236}">
                  <a16:creationId xmlns:a16="http://schemas.microsoft.com/office/drawing/2014/main" id="{20E232BB-FEF6-804A-A1D6-645E7855DEF6}"/>
                </a:ext>
              </a:extLst>
            </p:cNvPr>
            <p:cNvSpPr/>
            <p:nvPr/>
          </p:nvSpPr>
          <p:spPr>
            <a:xfrm>
              <a:off x="3744042" y="1783149"/>
              <a:ext cx="99492" cy="99492"/>
            </a:xfrm>
            <a:prstGeom prst="ellipse">
              <a:avLst/>
            </a:prstGeom>
            <a:solidFill>
              <a:srgbClr val="B177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0" name="椭圆 110">
              <a:extLst>
                <a:ext uri="{FF2B5EF4-FFF2-40B4-BE49-F238E27FC236}">
                  <a16:creationId xmlns:a16="http://schemas.microsoft.com/office/drawing/2014/main" id="{148A1A4B-165E-3E4B-92C6-5891807B87F6}"/>
                </a:ext>
              </a:extLst>
            </p:cNvPr>
            <p:cNvSpPr/>
            <p:nvPr/>
          </p:nvSpPr>
          <p:spPr>
            <a:xfrm>
              <a:off x="2427955" y="1834915"/>
              <a:ext cx="99492" cy="99492"/>
            </a:xfrm>
            <a:prstGeom prst="ellipse">
              <a:avLst/>
            </a:prstGeom>
            <a:solidFill>
              <a:srgbClr val="8372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1" name="椭圆 111">
              <a:extLst>
                <a:ext uri="{FF2B5EF4-FFF2-40B4-BE49-F238E27FC236}">
                  <a16:creationId xmlns:a16="http://schemas.microsoft.com/office/drawing/2014/main" id="{630D64C2-B600-654A-862B-5D917A3739DE}"/>
                </a:ext>
              </a:extLst>
            </p:cNvPr>
            <p:cNvSpPr/>
            <p:nvPr/>
          </p:nvSpPr>
          <p:spPr>
            <a:xfrm>
              <a:off x="1982745" y="2012532"/>
              <a:ext cx="99492" cy="99492"/>
            </a:xfrm>
            <a:prstGeom prst="ellipse">
              <a:avLst/>
            </a:prstGeom>
            <a:solidFill>
              <a:srgbClr val="7160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2" name="椭圆 112">
              <a:extLst>
                <a:ext uri="{FF2B5EF4-FFF2-40B4-BE49-F238E27FC236}">
                  <a16:creationId xmlns:a16="http://schemas.microsoft.com/office/drawing/2014/main" id="{B01E767E-97BA-1F42-82ED-DF3995277D70}"/>
                </a:ext>
              </a:extLst>
            </p:cNvPr>
            <p:cNvSpPr/>
            <p:nvPr/>
          </p:nvSpPr>
          <p:spPr>
            <a:xfrm>
              <a:off x="2370482" y="2200634"/>
              <a:ext cx="99492" cy="99492"/>
            </a:xfrm>
            <a:prstGeom prst="ellipse">
              <a:avLst/>
            </a:prstGeom>
            <a:solidFill>
              <a:srgbClr val="6E58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3" name="椭圆 113">
              <a:extLst>
                <a:ext uri="{FF2B5EF4-FFF2-40B4-BE49-F238E27FC236}">
                  <a16:creationId xmlns:a16="http://schemas.microsoft.com/office/drawing/2014/main" id="{7A604D71-F686-3D40-BC26-3D256624524F}"/>
                </a:ext>
              </a:extLst>
            </p:cNvPr>
            <p:cNvSpPr/>
            <p:nvPr/>
          </p:nvSpPr>
          <p:spPr>
            <a:xfrm>
              <a:off x="3112208" y="1995830"/>
              <a:ext cx="99492" cy="99492"/>
            </a:xfrm>
            <a:prstGeom prst="ellipse">
              <a:avLst/>
            </a:prstGeom>
            <a:solidFill>
              <a:srgbClr val="9E65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4" name="椭圆 114">
              <a:extLst>
                <a:ext uri="{FF2B5EF4-FFF2-40B4-BE49-F238E27FC236}">
                  <a16:creationId xmlns:a16="http://schemas.microsoft.com/office/drawing/2014/main" id="{077A029E-D721-E84D-8405-CE74583562AF}"/>
                </a:ext>
              </a:extLst>
            </p:cNvPr>
            <p:cNvSpPr/>
            <p:nvPr/>
          </p:nvSpPr>
          <p:spPr>
            <a:xfrm>
              <a:off x="2585115" y="1568351"/>
              <a:ext cx="99492" cy="99492"/>
            </a:xfrm>
            <a:prstGeom prst="ellipse">
              <a:avLst/>
            </a:prstGeom>
            <a:solidFill>
              <a:srgbClr val="9085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5" name="椭圆 115">
              <a:extLst>
                <a:ext uri="{FF2B5EF4-FFF2-40B4-BE49-F238E27FC236}">
                  <a16:creationId xmlns:a16="http://schemas.microsoft.com/office/drawing/2014/main" id="{9C0FC9C3-C979-674A-A6E9-DABEE1C1BB31}"/>
                </a:ext>
              </a:extLst>
            </p:cNvPr>
            <p:cNvSpPr/>
            <p:nvPr/>
          </p:nvSpPr>
          <p:spPr>
            <a:xfrm>
              <a:off x="2433090" y="1722463"/>
              <a:ext cx="99492" cy="99492"/>
            </a:xfrm>
            <a:prstGeom prst="ellipse">
              <a:avLst/>
            </a:prstGeom>
            <a:solidFill>
              <a:srgbClr val="8878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6" name="椭圆 116">
              <a:extLst>
                <a:ext uri="{FF2B5EF4-FFF2-40B4-BE49-F238E27FC236}">
                  <a16:creationId xmlns:a16="http://schemas.microsoft.com/office/drawing/2014/main" id="{57346D4F-1A41-D841-95F7-E4E9B5D0D840}"/>
                </a:ext>
              </a:extLst>
            </p:cNvPr>
            <p:cNvSpPr/>
            <p:nvPr/>
          </p:nvSpPr>
          <p:spPr>
            <a:xfrm>
              <a:off x="2306056" y="1326251"/>
              <a:ext cx="99492" cy="99492"/>
            </a:xfrm>
            <a:prstGeom prst="ellipse">
              <a:avLst/>
            </a:prstGeom>
            <a:solidFill>
              <a:srgbClr val="8B98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7" name="椭圆 117">
              <a:extLst>
                <a:ext uri="{FF2B5EF4-FFF2-40B4-BE49-F238E27FC236}">
                  <a16:creationId xmlns:a16="http://schemas.microsoft.com/office/drawing/2014/main" id="{61288C66-C5A3-2447-AC5B-8D1A9887087A}"/>
                </a:ext>
              </a:extLst>
            </p:cNvPr>
            <p:cNvSpPr/>
            <p:nvPr/>
          </p:nvSpPr>
          <p:spPr>
            <a:xfrm>
              <a:off x="2136620" y="1352312"/>
              <a:ext cx="99492" cy="99492"/>
            </a:xfrm>
            <a:prstGeom prst="ellipse">
              <a:avLst/>
            </a:prstGeom>
            <a:solidFill>
              <a:srgbClr val="899A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8" name="椭圆 118">
              <a:extLst>
                <a:ext uri="{FF2B5EF4-FFF2-40B4-BE49-F238E27FC236}">
                  <a16:creationId xmlns:a16="http://schemas.microsoft.com/office/drawing/2014/main" id="{73768EEC-F5EA-E645-AF2D-12E9DDF59B0E}"/>
                </a:ext>
              </a:extLst>
            </p:cNvPr>
            <p:cNvSpPr/>
            <p:nvPr/>
          </p:nvSpPr>
          <p:spPr>
            <a:xfrm>
              <a:off x="2218622" y="2460010"/>
              <a:ext cx="99492" cy="99492"/>
            </a:xfrm>
            <a:prstGeom prst="ellipse">
              <a:avLst/>
            </a:prstGeom>
            <a:solidFill>
              <a:srgbClr val="6842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9" name="椭圆 119">
              <a:extLst>
                <a:ext uri="{FF2B5EF4-FFF2-40B4-BE49-F238E27FC236}">
                  <a16:creationId xmlns:a16="http://schemas.microsoft.com/office/drawing/2014/main" id="{B6114D9C-40AF-144E-BEAB-DAB53AE0B17D}"/>
                </a:ext>
              </a:extLst>
            </p:cNvPr>
            <p:cNvSpPr/>
            <p:nvPr/>
          </p:nvSpPr>
          <p:spPr>
            <a:xfrm>
              <a:off x="2702638" y="1934407"/>
              <a:ext cx="99492" cy="99492"/>
            </a:xfrm>
            <a:prstGeom prst="ellipse">
              <a:avLst/>
            </a:prstGeom>
            <a:solidFill>
              <a:srgbClr val="8F6D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0" name="椭圆 120">
              <a:extLst>
                <a:ext uri="{FF2B5EF4-FFF2-40B4-BE49-F238E27FC236}">
                  <a16:creationId xmlns:a16="http://schemas.microsoft.com/office/drawing/2014/main" id="{2B180D97-29A6-9B4D-922F-54F2F32EEBAF}"/>
                </a:ext>
              </a:extLst>
            </p:cNvPr>
            <p:cNvSpPr/>
            <p:nvPr/>
          </p:nvSpPr>
          <p:spPr>
            <a:xfrm>
              <a:off x="3042344" y="1832895"/>
              <a:ext cx="99492" cy="99492"/>
            </a:xfrm>
            <a:prstGeom prst="ellipse">
              <a:avLst/>
            </a:prstGeom>
            <a:solidFill>
              <a:srgbClr val="A071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1" name="椭圆 121">
              <a:extLst>
                <a:ext uri="{FF2B5EF4-FFF2-40B4-BE49-F238E27FC236}">
                  <a16:creationId xmlns:a16="http://schemas.microsoft.com/office/drawing/2014/main" id="{7745704B-B080-2048-961E-37F260C11608}"/>
                </a:ext>
              </a:extLst>
            </p:cNvPr>
            <p:cNvSpPr/>
            <p:nvPr/>
          </p:nvSpPr>
          <p:spPr>
            <a:xfrm>
              <a:off x="1918303" y="1643867"/>
              <a:ext cx="99492" cy="99492"/>
            </a:xfrm>
            <a:prstGeom prst="ellipse">
              <a:avLst/>
            </a:prstGeom>
            <a:solidFill>
              <a:srgbClr val="7682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2" name="椭圆 122">
              <a:extLst>
                <a:ext uri="{FF2B5EF4-FFF2-40B4-BE49-F238E27FC236}">
                  <a16:creationId xmlns:a16="http://schemas.microsoft.com/office/drawing/2014/main" id="{16D56046-1996-FA41-90D1-362C85DE36F5}"/>
                </a:ext>
              </a:extLst>
            </p:cNvPr>
            <p:cNvSpPr/>
            <p:nvPr/>
          </p:nvSpPr>
          <p:spPr>
            <a:xfrm>
              <a:off x="2748491" y="1643867"/>
              <a:ext cx="99492" cy="99492"/>
            </a:xfrm>
            <a:prstGeom prst="ellipse">
              <a:avLst/>
            </a:prstGeom>
            <a:solidFill>
              <a:srgbClr val="9982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3" name="椭圆 123">
              <a:extLst>
                <a:ext uri="{FF2B5EF4-FFF2-40B4-BE49-F238E27FC236}">
                  <a16:creationId xmlns:a16="http://schemas.microsoft.com/office/drawing/2014/main" id="{4D3B884C-4A30-D54D-A447-EE149B334B29}"/>
                </a:ext>
              </a:extLst>
            </p:cNvPr>
            <p:cNvSpPr/>
            <p:nvPr/>
          </p:nvSpPr>
          <p:spPr>
            <a:xfrm>
              <a:off x="2329781" y="1205661"/>
              <a:ext cx="99492" cy="99492"/>
            </a:xfrm>
            <a:prstGeom prst="ellipse">
              <a:avLst/>
            </a:prstGeom>
            <a:solidFill>
              <a:srgbClr val="92A5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4" name="椭圆 124">
              <a:extLst>
                <a:ext uri="{FF2B5EF4-FFF2-40B4-BE49-F238E27FC236}">
                  <a16:creationId xmlns:a16="http://schemas.microsoft.com/office/drawing/2014/main" id="{36820443-6C03-2A4F-97A1-2012702CBEC9}"/>
                </a:ext>
              </a:extLst>
            </p:cNvPr>
            <p:cNvSpPr/>
            <p:nvPr/>
          </p:nvSpPr>
          <p:spPr>
            <a:xfrm>
              <a:off x="2003576" y="1845075"/>
              <a:ext cx="99492" cy="99492"/>
            </a:xfrm>
            <a:prstGeom prst="ellipse">
              <a:avLst/>
            </a:prstGeom>
            <a:solidFill>
              <a:srgbClr val="7171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5" name="椭圆 125">
              <a:extLst>
                <a:ext uri="{FF2B5EF4-FFF2-40B4-BE49-F238E27FC236}">
                  <a16:creationId xmlns:a16="http://schemas.microsoft.com/office/drawing/2014/main" id="{E38B69A1-62B6-B046-A1AC-6C0CFFECCDD9}"/>
                </a:ext>
              </a:extLst>
            </p:cNvPr>
            <p:cNvSpPr/>
            <p:nvPr/>
          </p:nvSpPr>
          <p:spPr>
            <a:xfrm>
              <a:off x="1791540" y="2005645"/>
              <a:ext cx="99492" cy="99492"/>
            </a:xfrm>
            <a:prstGeom prst="ellipse">
              <a:avLst/>
            </a:prstGeom>
            <a:solidFill>
              <a:srgbClr val="6367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6" name="椭圆 126">
              <a:extLst>
                <a:ext uri="{FF2B5EF4-FFF2-40B4-BE49-F238E27FC236}">
                  <a16:creationId xmlns:a16="http://schemas.microsoft.com/office/drawing/2014/main" id="{E5120CC3-4281-8E4E-B858-09C1C2D2C4E0}"/>
                </a:ext>
              </a:extLst>
            </p:cNvPr>
            <p:cNvSpPr/>
            <p:nvPr/>
          </p:nvSpPr>
          <p:spPr>
            <a:xfrm>
              <a:off x="1828220" y="2220815"/>
              <a:ext cx="99492" cy="99492"/>
            </a:xfrm>
            <a:prstGeom prst="ellipse">
              <a:avLst/>
            </a:prstGeom>
            <a:solidFill>
              <a:srgbClr val="5E57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7" name="椭圆 127">
              <a:extLst>
                <a:ext uri="{FF2B5EF4-FFF2-40B4-BE49-F238E27FC236}">
                  <a16:creationId xmlns:a16="http://schemas.microsoft.com/office/drawing/2014/main" id="{CE3D7326-4387-994D-888D-D07AE7C16197}"/>
                </a:ext>
              </a:extLst>
            </p:cNvPr>
            <p:cNvSpPr/>
            <p:nvPr/>
          </p:nvSpPr>
          <p:spPr>
            <a:xfrm>
              <a:off x="1993861" y="2360673"/>
              <a:ext cx="99492" cy="99492"/>
            </a:xfrm>
            <a:prstGeom prst="ellipse">
              <a:avLst/>
            </a:prstGeom>
            <a:solidFill>
              <a:srgbClr val="5E48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8" name="椭圆 128">
              <a:extLst>
                <a:ext uri="{FF2B5EF4-FFF2-40B4-BE49-F238E27FC236}">
                  <a16:creationId xmlns:a16="http://schemas.microsoft.com/office/drawing/2014/main" id="{AE21ABF3-244A-5541-9980-404B0FA064C2}"/>
                </a:ext>
              </a:extLst>
            </p:cNvPr>
            <p:cNvSpPr/>
            <p:nvPr/>
          </p:nvSpPr>
          <p:spPr>
            <a:xfrm>
              <a:off x="2108495" y="1224744"/>
              <a:ext cx="99492" cy="99492"/>
            </a:xfrm>
            <a:prstGeom prst="ellipse">
              <a:avLst/>
            </a:prstGeom>
            <a:solidFill>
              <a:srgbClr val="87A4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9" name="椭圆 129">
              <a:extLst>
                <a:ext uri="{FF2B5EF4-FFF2-40B4-BE49-F238E27FC236}">
                  <a16:creationId xmlns:a16="http://schemas.microsoft.com/office/drawing/2014/main" id="{18E4A51D-675D-F146-B143-E5199EF68231}"/>
                </a:ext>
              </a:extLst>
            </p:cNvPr>
            <p:cNvSpPr/>
            <p:nvPr/>
          </p:nvSpPr>
          <p:spPr>
            <a:xfrm>
              <a:off x="2215765" y="1834915"/>
              <a:ext cx="99492" cy="99492"/>
            </a:xfrm>
            <a:prstGeom prst="ellipse">
              <a:avLst/>
            </a:prstGeom>
            <a:solidFill>
              <a:srgbClr val="7E7D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0" name="椭圆 130">
              <a:extLst>
                <a:ext uri="{FF2B5EF4-FFF2-40B4-BE49-F238E27FC236}">
                  <a16:creationId xmlns:a16="http://schemas.microsoft.com/office/drawing/2014/main" id="{BC93E971-3219-9044-A982-F0E86D588E62}"/>
                </a:ext>
              </a:extLst>
            </p:cNvPr>
            <p:cNvSpPr/>
            <p:nvPr/>
          </p:nvSpPr>
          <p:spPr>
            <a:xfrm>
              <a:off x="3321395" y="2181701"/>
              <a:ext cx="99492" cy="99492"/>
            </a:xfrm>
            <a:prstGeom prst="ellipse">
              <a:avLst/>
            </a:prstGeom>
            <a:solidFill>
              <a:srgbClr val="9E51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1" name="椭圆 131">
              <a:extLst>
                <a:ext uri="{FF2B5EF4-FFF2-40B4-BE49-F238E27FC236}">
                  <a16:creationId xmlns:a16="http://schemas.microsoft.com/office/drawing/2014/main" id="{20C10931-468C-9E46-9770-504DEEFCBA24}"/>
                </a:ext>
              </a:extLst>
            </p:cNvPr>
            <p:cNvSpPr/>
            <p:nvPr/>
          </p:nvSpPr>
          <p:spPr>
            <a:xfrm>
              <a:off x="3087649" y="2401103"/>
              <a:ext cx="99492" cy="99492"/>
            </a:xfrm>
            <a:prstGeom prst="ellipse">
              <a:avLst/>
            </a:prstGeom>
            <a:solidFill>
              <a:srgbClr val="8C48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2" name="椭圆 132">
              <a:extLst>
                <a:ext uri="{FF2B5EF4-FFF2-40B4-BE49-F238E27FC236}">
                  <a16:creationId xmlns:a16="http://schemas.microsoft.com/office/drawing/2014/main" id="{6BCA0633-8DE6-B945-8B25-6B26A75C2D42}"/>
                </a:ext>
              </a:extLst>
            </p:cNvPr>
            <p:cNvSpPr/>
            <p:nvPr/>
          </p:nvSpPr>
          <p:spPr>
            <a:xfrm>
              <a:off x="2838929" y="1593275"/>
              <a:ext cx="99492" cy="99492"/>
            </a:xfrm>
            <a:prstGeom prst="ellipse">
              <a:avLst/>
            </a:prstGeom>
            <a:solidFill>
              <a:srgbClr val="9A88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3" name="椭圆 133">
              <a:extLst>
                <a:ext uri="{FF2B5EF4-FFF2-40B4-BE49-F238E27FC236}">
                  <a16:creationId xmlns:a16="http://schemas.microsoft.com/office/drawing/2014/main" id="{FF3C3484-2D76-184B-8947-C145358CDC26}"/>
                </a:ext>
              </a:extLst>
            </p:cNvPr>
            <p:cNvSpPr/>
            <p:nvPr/>
          </p:nvSpPr>
          <p:spPr>
            <a:xfrm>
              <a:off x="2462691" y="1128292"/>
              <a:ext cx="99492" cy="99492"/>
            </a:xfrm>
            <a:prstGeom prst="ellipse">
              <a:avLst/>
            </a:prstGeom>
            <a:solidFill>
              <a:srgbClr val="9AA5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4" name="椭圆 134">
              <a:extLst>
                <a:ext uri="{FF2B5EF4-FFF2-40B4-BE49-F238E27FC236}">
                  <a16:creationId xmlns:a16="http://schemas.microsoft.com/office/drawing/2014/main" id="{BF52B628-DCF1-A74D-80F7-09E85E3736AA}"/>
                </a:ext>
              </a:extLst>
            </p:cNvPr>
            <p:cNvSpPr/>
            <p:nvPr/>
          </p:nvSpPr>
          <p:spPr>
            <a:xfrm>
              <a:off x="3522924" y="2045576"/>
              <a:ext cx="99492" cy="99492"/>
            </a:xfrm>
            <a:prstGeom prst="ellipse">
              <a:avLst/>
            </a:prstGeom>
            <a:solidFill>
              <a:srgbClr val="AD5F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5" name="椭圆 135">
              <a:extLst>
                <a:ext uri="{FF2B5EF4-FFF2-40B4-BE49-F238E27FC236}">
                  <a16:creationId xmlns:a16="http://schemas.microsoft.com/office/drawing/2014/main" id="{072E7AEF-7722-2E4E-BB55-FEC777A4E40D}"/>
                </a:ext>
              </a:extLst>
            </p:cNvPr>
            <p:cNvSpPr/>
            <p:nvPr/>
          </p:nvSpPr>
          <p:spPr>
            <a:xfrm>
              <a:off x="3067672" y="1419184"/>
              <a:ext cx="99492" cy="99492"/>
            </a:xfrm>
            <a:prstGeom prst="ellipse">
              <a:avLst/>
            </a:prstGeom>
            <a:solidFill>
              <a:srgbClr val="A992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6" name="椭圆 136">
              <a:extLst>
                <a:ext uri="{FF2B5EF4-FFF2-40B4-BE49-F238E27FC236}">
                  <a16:creationId xmlns:a16="http://schemas.microsoft.com/office/drawing/2014/main" id="{C0F58681-2E7A-D54A-9814-557C5B92EC52}"/>
                </a:ext>
              </a:extLst>
            </p:cNvPr>
            <p:cNvSpPr/>
            <p:nvPr/>
          </p:nvSpPr>
          <p:spPr>
            <a:xfrm>
              <a:off x="3238667" y="2589183"/>
              <a:ext cx="99492" cy="99492"/>
            </a:xfrm>
            <a:prstGeom prst="ellipse">
              <a:avLst/>
            </a:prstGeom>
            <a:solidFill>
              <a:srgbClr val="9237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7" name="椭圆 137">
              <a:extLst>
                <a:ext uri="{FF2B5EF4-FFF2-40B4-BE49-F238E27FC236}">
                  <a16:creationId xmlns:a16="http://schemas.microsoft.com/office/drawing/2014/main" id="{0E215CA3-74C6-344C-861D-7A0D227489A9}"/>
                </a:ext>
              </a:extLst>
            </p:cNvPr>
            <p:cNvSpPr/>
            <p:nvPr/>
          </p:nvSpPr>
          <p:spPr>
            <a:xfrm>
              <a:off x="2185411" y="2653876"/>
              <a:ext cx="99492" cy="99492"/>
            </a:xfrm>
            <a:prstGeom prst="ellipse">
              <a:avLst/>
            </a:prstGeom>
            <a:solidFill>
              <a:srgbClr val="5E37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8" name="椭圆 138">
              <a:extLst>
                <a:ext uri="{FF2B5EF4-FFF2-40B4-BE49-F238E27FC236}">
                  <a16:creationId xmlns:a16="http://schemas.microsoft.com/office/drawing/2014/main" id="{7AEDCFE7-55FE-4D46-BBE5-4BB87311003C}"/>
                </a:ext>
              </a:extLst>
            </p:cNvPr>
            <p:cNvSpPr/>
            <p:nvPr/>
          </p:nvSpPr>
          <p:spPr>
            <a:xfrm>
              <a:off x="2547676" y="2505749"/>
              <a:ext cx="99492" cy="99492"/>
            </a:xfrm>
            <a:prstGeom prst="ellipse">
              <a:avLst/>
            </a:prstGeom>
            <a:solidFill>
              <a:srgbClr val="793D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9" name="椭圆 139">
              <a:extLst>
                <a:ext uri="{FF2B5EF4-FFF2-40B4-BE49-F238E27FC236}">
                  <a16:creationId xmlns:a16="http://schemas.microsoft.com/office/drawing/2014/main" id="{13158A4E-1A32-E145-8D0C-E14BBA0A92D5}"/>
                </a:ext>
              </a:extLst>
            </p:cNvPr>
            <p:cNvSpPr/>
            <p:nvPr/>
          </p:nvSpPr>
          <p:spPr>
            <a:xfrm>
              <a:off x="3328233" y="1879493"/>
              <a:ext cx="99492" cy="99492"/>
            </a:xfrm>
            <a:prstGeom prst="ellipse">
              <a:avLst/>
            </a:prstGeom>
            <a:solidFill>
              <a:srgbClr val="A76E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0" name="椭圆 140">
              <a:extLst>
                <a:ext uri="{FF2B5EF4-FFF2-40B4-BE49-F238E27FC236}">
                  <a16:creationId xmlns:a16="http://schemas.microsoft.com/office/drawing/2014/main" id="{5648C747-AEBE-7D41-87FE-81B8EC18ED99}"/>
                </a:ext>
              </a:extLst>
            </p:cNvPr>
            <p:cNvSpPr/>
            <p:nvPr/>
          </p:nvSpPr>
          <p:spPr>
            <a:xfrm>
              <a:off x="2666551" y="1375997"/>
              <a:ext cx="99492" cy="99492"/>
            </a:xfrm>
            <a:prstGeom prst="ellipse">
              <a:avLst/>
            </a:prstGeom>
            <a:solidFill>
              <a:srgbClr val="9A98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1" name="椭圆 141">
              <a:extLst>
                <a:ext uri="{FF2B5EF4-FFF2-40B4-BE49-F238E27FC236}">
                  <a16:creationId xmlns:a16="http://schemas.microsoft.com/office/drawing/2014/main" id="{12FCA4FE-45F7-AB4A-BA53-B94AA003B59B}"/>
                </a:ext>
              </a:extLst>
            </p:cNvPr>
            <p:cNvSpPr/>
            <p:nvPr/>
          </p:nvSpPr>
          <p:spPr>
            <a:xfrm>
              <a:off x="2293065" y="1589523"/>
              <a:ext cx="99492" cy="99492"/>
            </a:xfrm>
            <a:prstGeom prst="ellipse">
              <a:avLst/>
            </a:prstGeom>
            <a:solidFill>
              <a:srgbClr val="8082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2" name="椭圆 142">
              <a:extLst>
                <a:ext uri="{FF2B5EF4-FFF2-40B4-BE49-F238E27FC236}">
                  <a16:creationId xmlns:a16="http://schemas.microsoft.com/office/drawing/2014/main" id="{42A31BD9-E7AE-A14B-A193-B9EFF7DD1C22}"/>
                </a:ext>
              </a:extLst>
            </p:cNvPr>
            <p:cNvSpPr/>
            <p:nvPr/>
          </p:nvSpPr>
          <p:spPr>
            <a:xfrm>
              <a:off x="3154745" y="2256856"/>
              <a:ext cx="99492" cy="99492"/>
            </a:xfrm>
            <a:prstGeom prst="ellipse">
              <a:avLst/>
            </a:prstGeom>
            <a:solidFill>
              <a:srgbClr val="974C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3" name="椭圆 143">
              <a:extLst>
                <a:ext uri="{FF2B5EF4-FFF2-40B4-BE49-F238E27FC236}">
                  <a16:creationId xmlns:a16="http://schemas.microsoft.com/office/drawing/2014/main" id="{01534732-53CA-1B41-A683-7716992D42A8}"/>
                </a:ext>
              </a:extLst>
            </p:cNvPr>
            <p:cNvSpPr/>
            <p:nvPr/>
          </p:nvSpPr>
          <p:spPr>
            <a:xfrm>
              <a:off x="5043365" y="2612133"/>
              <a:ext cx="165735" cy="165735"/>
            </a:xfrm>
            <a:prstGeom prst="ellipse">
              <a:avLst/>
            </a:prstGeom>
            <a:solidFill>
              <a:srgbClr val="DC3232"/>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4" name="椭圆 144">
              <a:extLst>
                <a:ext uri="{FF2B5EF4-FFF2-40B4-BE49-F238E27FC236}">
                  <a16:creationId xmlns:a16="http://schemas.microsoft.com/office/drawing/2014/main" id="{05EC2EE1-8700-DC44-909A-0C416728AB12}"/>
                </a:ext>
              </a:extLst>
            </p:cNvPr>
            <p:cNvSpPr/>
            <p:nvPr/>
          </p:nvSpPr>
          <p:spPr>
            <a:xfrm>
              <a:off x="2664379" y="1120715"/>
              <a:ext cx="99492" cy="99492"/>
            </a:xfrm>
            <a:prstGeom prst="ellipse">
              <a:avLst/>
            </a:prstGeom>
            <a:solidFill>
              <a:srgbClr val="A99C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5" name="椭圆 145">
              <a:extLst>
                <a:ext uri="{FF2B5EF4-FFF2-40B4-BE49-F238E27FC236}">
                  <a16:creationId xmlns:a16="http://schemas.microsoft.com/office/drawing/2014/main" id="{BDA9C777-B995-DB4F-AFC6-4004D11048FE}"/>
                </a:ext>
              </a:extLst>
            </p:cNvPr>
            <p:cNvSpPr/>
            <p:nvPr/>
          </p:nvSpPr>
          <p:spPr>
            <a:xfrm>
              <a:off x="2916584" y="2638929"/>
              <a:ext cx="99492" cy="99492"/>
            </a:xfrm>
            <a:prstGeom prst="ellipse">
              <a:avLst/>
            </a:prstGeom>
            <a:solidFill>
              <a:srgbClr val="89332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6" name="文本框 146">
              <a:extLst>
                <a:ext uri="{FF2B5EF4-FFF2-40B4-BE49-F238E27FC236}">
                  <a16:creationId xmlns:a16="http://schemas.microsoft.com/office/drawing/2014/main" id="{10D6C14C-81C8-EB42-A742-BC81586A56B2}"/>
                </a:ext>
              </a:extLst>
            </p:cNvPr>
            <p:cNvSpPr txBox="1"/>
            <p:nvPr/>
          </p:nvSpPr>
          <p:spPr>
            <a:xfrm>
              <a:off x="3233853" y="731580"/>
              <a:ext cx="1704313" cy="461665"/>
            </a:xfrm>
            <a:prstGeom prst="rect">
              <a:avLst/>
            </a:prstGeom>
            <a:noFill/>
          </p:spPr>
          <p:txBody>
            <a:bodyPr wrap="none" rtlCol="0">
              <a:spAutoFit/>
            </a:bodyPr>
            <a:lstStyle/>
            <a:p>
              <a:r>
                <a:rPr lang="en-US" altLang="zh-CN" sz="2400" dirty="0">
                  <a:latin typeface="Times New Roman" panose="02020603050405020304" pitchFamily="18" charset="0"/>
                  <a:cs typeface="Times New Roman" panose="02020603050405020304" pitchFamily="18" charset="0"/>
                </a:rPr>
                <a:t>convex hull </a:t>
              </a:r>
            </a:p>
          </p:txBody>
        </p:sp>
        <p:sp>
          <p:nvSpPr>
            <p:cNvPr id="227" name="椭圆 147">
              <a:extLst>
                <a:ext uri="{FF2B5EF4-FFF2-40B4-BE49-F238E27FC236}">
                  <a16:creationId xmlns:a16="http://schemas.microsoft.com/office/drawing/2014/main" id="{01EC2C55-03CE-4147-B6BC-92CEEF88D536}"/>
                </a:ext>
              </a:extLst>
            </p:cNvPr>
            <p:cNvSpPr/>
            <p:nvPr/>
          </p:nvSpPr>
          <p:spPr>
            <a:xfrm>
              <a:off x="3767069" y="1245709"/>
              <a:ext cx="91440" cy="91440"/>
            </a:xfrm>
            <a:prstGeom prst="ellipse">
              <a:avLst/>
            </a:prstGeom>
            <a:solidFill>
              <a:srgbClr val="96C832"/>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8" name="椭圆 148">
              <a:extLst>
                <a:ext uri="{FF2B5EF4-FFF2-40B4-BE49-F238E27FC236}">
                  <a16:creationId xmlns:a16="http://schemas.microsoft.com/office/drawing/2014/main" id="{178413CB-7770-F948-9273-9F88DFB5D798}"/>
                </a:ext>
              </a:extLst>
            </p:cNvPr>
            <p:cNvSpPr/>
            <p:nvPr/>
          </p:nvSpPr>
          <p:spPr>
            <a:xfrm>
              <a:off x="3615937" y="1245709"/>
              <a:ext cx="91440" cy="91440"/>
            </a:xfrm>
            <a:prstGeom prst="ellipse">
              <a:avLst/>
            </a:prstGeom>
            <a:solidFill>
              <a:srgbClr val="323232"/>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9" name="椭圆 149">
              <a:extLst>
                <a:ext uri="{FF2B5EF4-FFF2-40B4-BE49-F238E27FC236}">
                  <a16:creationId xmlns:a16="http://schemas.microsoft.com/office/drawing/2014/main" id="{30D912FD-6CED-3943-946C-562F8807FBC4}"/>
                </a:ext>
              </a:extLst>
            </p:cNvPr>
            <p:cNvSpPr/>
            <p:nvPr/>
          </p:nvSpPr>
          <p:spPr>
            <a:xfrm>
              <a:off x="3834625" y="2286241"/>
              <a:ext cx="99492" cy="99492"/>
            </a:xfrm>
            <a:prstGeom prst="ellipse">
              <a:avLst/>
            </a:prstGeom>
            <a:solidFill>
              <a:srgbClr val="AF4B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0" name="椭圆 150">
              <a:extLst>
                <a:ext uri="{FF2B5EF4-FFF2-40B4-BE49-F238E27FC236}">
                  <a16:creationId xmlns:a16="http://schemas.microsoft.com/office/drawing/2014/main" id="{76BED083-621D-144B-8DD9-D96946318B5F}"/>
                </a:ext>
              </a:extLst>
            </p:cNvPr>
            <p:cNvSpPr/>
            <p:nvPr/>
          </p:nvSpPr>
          <p:spPr>
            <a:xfrm>
              <a:off x="3786716" y="2074540"/>
              <a:ext cx="99492" cy="99492"/>
            </a:xfrm>
            <a:prstGeom prst="ellipse">
              <a:avLst/>
            </a:prstGeom>
            <a:solidFill>
              <a:srgbClr val="B15A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1" name="椭圆 151">
              <a:extLst>
                <a:ext uri="{FF2B5EF4-FFF2-40B4-BE49-F238E27FC236}">
                  <a16:creationId xmlns:a16="http://schemas.microsoft.com/office/drawing/2014/main" id="{F9E56E3D-5263-E84C-9B7A-BBBACCC7EF80}"/>
                </a:ext>
              </a:extLst>
            </p:cNvPr>
            <p:cNvSpPr/>
            <p:nvPr/>
          </p:nvSpPr>
          <p:spPr>
            <a:xfrm>
              <a:off x="3629299" y="2377011"/>
              <a:ext cx="99492" cy="99492"/>
            </a:xfrm>
            <a:prstGeom prst="ellipse">
              <a:avLst/>
            </a:prstGeom>
            <a:solidFill>
              <a:srgbClr val="A542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2" name="椭圆 152">
              <a:extLst>
                <a:ext uri="{FF2B5EF4-FFF2-40B4-BE49-F238E27FC236}">
                  <a16:creationId xmlns:a16="http://schemas.microsoft.com/office/drawing/2014/main" id="{887D8912-31D0-AB42-AB60-6BE46A985CCF}"/>
                </a:ext>
              </a:extLst>
            </p:cNvPr>
            <p:cNvSpPr/>
            <p:nvPr/>
          </p:nvSpPr>
          <p:spPr>
            <a:xfrm>
              <a:off x="3925922" y="1245602"/>
              <a:ext cx="91440" cy="91440"/>
            </a:xfrm>
            <a:prstGeom prst="ellipse">
              <a:avLst/>
            </a:prstGeom>
            <a:solidFill>
              <a:srgbClr val="DC3232"/>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6" name="椭圆 86">
              <a:extLst>
                <a:ext uri="{FF2B5EF4-FFF2-40B4-BE49-F238E27FC236}">
                  <a16:creationId xmlns:a16="http://schemas.microsoft.com/office/drawing/2014/main" id="{83797E40-3F11-D54F-8952-52DD7E7B85A0}"/>
                </a:ext>
              </a:extLst>
            </p:cNvPr>
            <p:cNvSpPr/>
            <p:nvPr/>
          </p:nvSpPr>
          <p:spPr>
            <a:xfrm>
              <a:off x="2019133" y="764940"/>
              <a:ext cx="165735" cy="165735"/>
            </a:xfrm>
            <a:prstGeom prst="ellipse">
              <a:avLst/>
            </a:prstGeom>
            <a:solidFill>
              <a:srgbClr val="96C832"/>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4" name="组合 3">
            <a:extLst>
              <a:ext uri="{FF2B5EF4-FFF2-40B4-BE49-F238E27FC236}">
                <a16:creationId xmlns:a16="http://schemas.microsoft.com/office/drawing/2014/main" id="{60A83871-E958-F344-A0A9-B6241BC440D7}"/>
              </a:ext>
            </a:extLst>
          </p:cNvPr>
          <p:cNvGrpSpPr/>
          <p:nvPr/>
        </p:nvGrpSpPr>
        <p:grpSpPr>
          <a:xfrm>
            <a:off x="7092482" y="2233180"/>
            <a:ext cx="4369911" cy="2481967"/>
            <a:chOff x="5902914" y="764940"/>
            <a:chExt cx="3680131" cy="2020782"/>
          </a:xfrm>
        </p:grpSpPr>
        <p:cxnSp>
          <p:nvCxnSpPr>
            <p:cNvPr id="235" name="直接连接符 4">
              <a:extLst>
                <a:ext uri="{FF2B5EF4-FFF2-40B4-BE49-F238E27FC236}">
                  <a16:creationId xmlns:a16="http://schemas.microsoft.com/office/drawing/2014/main" id="{35603A59-0E7F-2147-A3B5-E6E5CA90EA50}"/>
                </a:ext>
              </a:extLst>
            </p:cNvPr>
            <p:cNvCxnSpPr>
              <a:cxnSpLocks/>
            </p:cNvCxnSpPr>
            <p:nvPr/>
          </p:nvCxnSpPr>
          <p:spPr>
            <a:xfrm flipH="1">
              <a:off x="5980891" y="821092"/>
              <a:ext cx="940980" cy="1871437"/>
            </a:xfrm>
            <a:prstGeom prst="line">
              <a:avLst/>
            </a:prstGeom>
            <a:ln w="571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6" name="直接连接符 5">
              <a:extLst>
                <a:ext uri="{FF2B5EF4-FFF2-40B4-BE49-F238E27FC236}">
                  <a16:creationId xmlns:a16="http://schemas.microsoft.com/office/drawing/2014/main" id="{B102E225-9D35-C84C-8547-327936D115F3}"/>
                </a:ext>
              </a:extLst>
            </p:cNvPr>
            <p:cNvCxnSpPr>
              <a:cxnSpLocks/>
            </p:cNvCxnSpPr>
            <p:nvPr/>
          </p:nvCxnSpPr>
          <p:spPr>
            <a:xfrm>
              <a:off x="6921871" y="821092"/>
              <a:ext cx="2191258" cy="1535256"/>
            </a:xfrm>
            <a:prstGeom prst="line">
              <a:avLst/>
            </a:prstGeom>
            <a:ln w="571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37" name="直接连接符 6">
              <a:extLst>
                <a:ext uri="{FF2B5EF4-FFF2-40B4-BE49-F238E27FC236}">
                  <a16:creationId xmlns:a16="http://schemas.microsoft.com/office/drawing/2014/main" id="{02627F7E-9AE9-7D41-82F4-5A089405FD1C}"/>
                </a:ext>
              </a:extLst>
            </p:cNvPr>
            <p:cNvCxnSpPr>
              <a:cxnSpLocks/>
            </p:cNvCxnSpPr>
            <p:nvPr/>
          </p:nvCxnSpPr>
          <p:spPr>
            <a:xfrm flipV="1">
              <a:off x="5992231" y="2422478"/>
              <a:ext cx="3120898" cy="278967"/>
            </a:xfrm>
            <a:prstGeom prst="line">
              <a:avLst/>
            </a:prstGeom>
            <a:ln w="571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38" name="椭圆 7">
              <a:extLst>
                <a:ext uri="{FF2B5EF4-FFF2-40B4-BE49-F238E27FC236}">
                  <a16:creationId xmlns:a16="http://schemas.microsoft.com/office/drawing/2014/main" id="{BC3F16A7-915D-ED4B-811D-64389DD942BB}"/>
                </a:ext>
              </a:extLst>
            </p:cNvPr>
            <p:cNvSpPr/>
            <p:nvPr/>
          </p:nvSpPr>
          <p:spPr>
            <a:xfrm>
              <a:off x="6853493" y="764940"/>
              <a:ext cx="165735" cy="165735"/>
            </a:xfrm>
            <a:prstGeom prst="ellipse">
              <a:avLst/>
            </a:prstGeom>
            <a:solidFill>
              <a:srgbClr val="96C832"/>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9" name="椭圆 8">
              <a:extLst>
                <a:ext uri="{FF2B5EF4-FFF2-40B4-BE49-F238E27FC236}">
                  <a16:creationId xmlns:a16="http://schemas.microsoft.com/office/drawing/2014/main" id="{C8924621-9DEE-034A-A49F-161E59D8E2D7}"/>
                </a:ext>
              </a:extLst>
            </p:cNvPr>
            <p:cNvSpPr/>
            <p:nvPr/>
          </p:nvSpPr>
          <p:spPr>
            <a:xfrm>
              <a:off x="5902914" y="2619987"/>
              <a:ext cx="165735" cy="165735"/>
            </a:xfrm>
            <a:prstGeom prst="ellipse">
              <a:avLst/>
            </a:prstGeom>
            <a:solidFill>
              <a:srgbClr val="323232"/>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0" name="椭圆 9">
              <a:extLst>
                <a:ext uri="{FF2B5EF4-FFF2-40B4-BE49-F238E27FC236}">
                  <a16:creationId xmlns:a16="http://schemas.microsoft.com/office/drawing/2014/main" id="{CCE18702-7989-2C45-8F7B-7ED878581FAD}"/>
                </a:ext>
              </a:extLst>
            </p:cNvPr>
            <p:cNvSpPr/>
            <p:nvPr/>
          </p:nvSpPr>
          <p:spPr>
            <a:xfrm>
              <a:off x="6201018" y="2469393"/>
              <a:ext cx="99492" cy="99492"/>
            </a:xfrm>
            <a:prstGeom prst="ellipse">
              <a:avLst/>
            </a:prstGeom>
            <a:solidFill>
              <a:srgbClr val="4442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1" name="椭圆 10">
              <a:extLst>
                <a:ext uri="{FF2B5EF4-FFF2-40B4-BE49-F238E27FC236}">
                  <a16:creationId xmlns:a16="http://schemas.microsoft.com/office/drawing/2014/main" id="{5719B86E-37BB-2544-9BC8-7C74CAFB48FD}"/>
                </a:ext>
              </a:extLst>
            </p:cNvPr>
            <p:cNvSpPr/>
            <p:nvPr/>
          </p:nvSpPr>
          <p:spPr>
            <a:xfrm>
              <a:off x="6321778" y="2519139"/>
              <a:ext cx="99492" cy="99492"/>
            </a:xfrm>
            <a:prstGeom prst="ellipse">
              <a:avLst/>
            </a:prstGeom>
            <a:solidFill>
              <a:srgbClr val="443C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2" name="椭圆 11">
              <a:extLst>
                <a:ext uri="{FF2B5EF4-FFF2-40B4-BE49-F238E27FC236}">
                  <a16:creationId xmlns:a16="http://schemas.microsoft.com/office/drawing/2014/main" id="{3598C159-9640-804B-AED0-26297A1D0791}"/>
                </a:ext>
              </a:extLst>
            </p:cNvPr>
            <p:cNvSpPr/>
            <p:nvPr/>
          </p:nvSpPr>
          <p:spPr>
            <a:xfrm>
              <a:off x="6226701" y="2320307"/>
              <a:ext cx="99492" cy="99492"/>
            </a:xfrm>
            <a:prstGeom prst="ellipse">
              <a:avLst/>
            </a:prstGeom>
            <a:solidFill>
              <a:srgbClr val="494F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4B4532"/>
                </a:solidFill>
              </a:endParaRPr>
            </a:p>
          </p:txBody>
        </p:sp>
        <p:sp>
          <p:nvSpPr>
            <p:cNvPr id="243" name="椭圆 12">
              <a:extLst>
                <a:ext uri="{FF2B5EF4-FFF2-40B4-BE49-F238E27FC236}">
                  <a16:creationId xmlns:a16="http://schemas.microsoft.com/office/drawing/2014/main" id="{1EE438FF-B310-BB43-A244-BF860E4AEBFD}"/>
                </a:ext>
              </a:extLst>
            </p:cNvPr>
            <p:cNvSpPr/>
            <p:nvPr/>
          </p:nvSpPr>
          <p:spPr>
            <a:xfrm>
              <a:off x="6474794" y="2150888"/>
              <a:ext cx="99492" cy="99492"/>
            </a:xfrm>
            <a:prstGeom prst="ellipse">
              <a:avLst/>
            </a:prstGeom>
            <a:solidFill>
              <a:srgbClr val="545A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4" name="椭圆 13">
              <a:extLst>
                <a:ext uri="{FF2B5EF4-FFF2-40B4-BE49-F238E27FC236}">
                  <a16:creationId xmlns:a16="http://schemas.microsoft.com/office/drawing/2014/main" id="{FAE2FCE1-A2BF-674D-B7D8-3BC21D3DEF5D}"/>
                </a:ext>
              </a:extLst>
            </p:cNvPr>
            <p:cNvSpPr/>
            <p:nvPr/>
          </p:nvSpPr>
          <p:spPr>
            <a:xfrm>
              <a:off x="6466358" y="2385733"/>
              <a:ext cx="99492" cy="99492"/>
            </a:xfrm>
            <a:prstGeom prst="ellipse">
              <a:avLst/>
            </a:prstGeom>
            <a:solidFill>
              <a:srgbClr val="4D46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5" name="椭圆 14">
              <a:extLst>
                <a:ext uri="{FF2B5EF4-FFF2-40B4-BE49-F238E27FC236}">
                  <a16:creationId xmlns:a16="http://schemas.microsoft.com/office/drawing/2014/main" id="{655EC43A-5A9F-7746-B78B-A06EE84DAAA6}"/>
                </a:ext>
              </a:extLst>
            </p:cNvPr>
            <p:cNvSpPr/>
            <p:nvPr/>
          </p:nvSpPr>
          <p:spPr>
            <a:xfrm>
              <a:off x="6561435" y="2469393"/>
              <a:ext cx="99492" cy="99492"/>
            </a:xfrm>
            <a:prstGeom prst="ellipse">
              <a:avLst/>
            </a:prstGeom>
            <a:solidFill>
              <a:srgbClr val="4E3F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zh-CN" altLang="en-US" dirty="0"/>
            </a:p>
          </p:txBody>
        </p:sp>
        <p:sp>
          <p:nvSpPr>
            <p:cNvPr id="246" name="椭圆 15">
              <a:extLst>
                <a:ext uri="{FF2B5EF4-FFF2-40B4-BE49-F238E27FC236}">
                  <a16:creationId xmlns:a16="http://schemas.microsoft.com/office/drawing/2014/main" id="{8B22FF91-4D55-CD4A-B952-BBEEFA4EE74E}"/>
                </a:ext>
              </a:extLst>
            </p:cNvPr>
            <p:cNvSpPr/>
            <p:nvPr/>
          </p:nvSpPr>
          <p:spPr>
            <a:xfrm>
              <a:off x="6689158" y="2469393"/>
              <a:ext cx="99492" cy="99492"/>
            </a:xfrm>
            <a:prstGeom prst="ellipse">
              <a:avLst/>
            </a:prstGeom>
            <a:solidFill>
              <a:srgbClr val="5641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7" name="椭圆 16">
              <a:extLst>
                <a:ext uri="{FF2B5EF4-FFF2-40B4-BE49-F238E27FC236}">
                  <a16:creationId xmlns:a16="http://schemas.microsoft.com/office/drawing/2014/main" id="{86A32BFD-B0BC-1E44-921A-AF14CB9C0CD2}"/>
                </a:ext>
              </a:extLst>
            </p:cNvPr>
            <p:cNvSpPr/>
            <p:nvPr/>
          </p:nvSpPr>
          <p:spPr>
            <a:xfrm>
              <a:off x="6589666" y="1633754"/>
              <a:ext cx="99492" cy="99492"/>
            </a:xfrm>
            <a:prstGeom prst="ellipse">
              <a:avLst/>
            </a:prstGeom>
            <a:solidFill>
              <a:srgbClr val="6D83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8" name="椭圆 17">
              <a:extLst>
                <a:ext uri="{FF2B5EF4-FFF2-40B4-BE49-F238E27FC236}">
                  <a16:creationId xmlns:a16="http://schemas.microsoft.com/office/drawing/2014/main" id="{B32E5362-D9F5-B242-BD94-ED55FFB3D551}"/>
                </a:ext>
              </a:extLst>
            </p:cNvPr>
            <p:cNvSpPr/>
            <p:nvPr/>
          </p:nvSpPr>
          <p:spPr>
            <a:xfrm>
              <a:off x="6492880" y="1959552"/>
              <a:ext cx="99492" cy="99492"/>
            </a:xfrm>
            <a:prstGeom prst="ellipse">
              <a:avLst/>
            </a:prstGeom>
            <a:solidFill>
              <a:srgbClr val="5F69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9" name="椭圆 18">
              <a:extLst>
                <a:ext uri="{FF2B5EF4-FFF2-40B4-BE49-F238E27FC236}">
                  <a16:creationId xmlns:a16="http://schemas.microsoft.com/office/drawing/2014/main" id="{9A68BE65-7440-9A44-98B3-F3B5F3CC3FB7}"/>
                </a:ext>
              </a:extLst>
            </p:cNvPr>
            <p:cNvSpPr/>
            <p:nvPr/>
          </p:nvSpPr>
          <p:spPr>
            <a:xfrm>
              <a:off x="6758374" y="1302566"/>
              <a:ext cx="99492" cy="99492"/>
            </a:xfrm>
            <a:prstGeom prst="ellipse">
              <a:avLst/>
            </a:prstGeom>
            <a:solidFill>
              <a:srgbClr val="7FA0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0" name="椭圆 19">
              <a:extLst>
                <a:ext uri="{FF2B5EF4-FFF2-40B4-BE49-F238E27FC236}">
                  <a16:creationId xmlns:a16="http://schemas.microsoft.com/office/drawing/2014/main" id="{5989D04E-43D2-E44D-BCF8-D86F06BB43C5}"/>
                </a:ext>
              </a:extLst>
            </p:cNvPr>
            <p:cNvSpPr/>
            <p:nvPr/>
          </p:nvSpPr>
          <p:spPr>
            <a:xfrm>
              <a:off x="7070472" y="2124286"/>
              <a:ext cx="99492" cy="99492"/>
            </a:xfrm>
            <a:prstGeom prst="ellipse">
              <a:avLst/>
            </a:prstGeom>
            <a:solidFill>
              <a:srgbClr val="705E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1" name="椭圆 20">
              <a:extLst>
                <a:ext uri="{FF2B5EF4-FFF2-40B4-BE49-F238E27FC236}">
                  <a16:creationId xmlns:a16="http://schemas.microsoft.com/office/drawing/2014/main" id="{AC710982-9725-834F-A77C-F665540648DC}"/>
                </a:ext>
              </a:extLst>
            </p:cNvPr>
            <p:cNvSpPr/>
            <p:nvPr/>
          </p:nvSpPr>
          <p:spPr>
            <a:xfrm>
              <a:off x="8350160" y="2219122"/>
              <a:ext cx="99492" cy="99492"/>
            </a:xfrm>
            <a:prstGeom prst="ellipse">
              <a:avLst/>
            </a:prstGeom>
            <a:solidFill>
              <a:srgbClr val="A750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2" name="椭圆 21">
              <a:extLst>
                <a:ext uri="{FF2B5EF4-FFF2-40B4-BE49-F238E27FC236}">
                  <a16:creationId xmlns:a16="http://schemas.microsoft.com/office/drawing/2014/main" id="{32307EE3-69A6-4C4B-9C13-1C178E4842B0}"/>
                </a:ext>
              </a:extLst>
            </p:cNvPr>
            <p:cNvSpPr/>
            <p:nvPr/>
          </p:nvSpPr>
          <p:spPr>
            <a:xfrm>
              <a:off x="7919458" y="1725140"/>
              <a:ext cx="99492" cy="99492"/>
            </a:xfrm>
            <a:prstGeom prst="ellipse">
              <a:avLst/>
            </a:prstGeom>
            <a:solidFill>
              <a:srgbClr val="A378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3" name="椭圆 22">
              <a:extLst>
                <a:ext uri="{FF2B5EF4-FFF2-40B4-BE49-F238E27FC236}">
                  <a16:creationId xmlns:a16="http://schemas.microsoft.com/office/drawing/2014/main" id="{F698D697-9ED5-2948-80B4-C10A192F7FB2}"/>
                </a:ext>
              </a:extLst>
            </p:cNvPr>
            <p:cNvSpPr/>
            <p:nvPr/>
          </p:nvSpPr>
          <p:spPr>
            <a:xfrm>
              <a:off x="7566132" y="2431789"/>
              <a:ext cx="99492" cy="99492"/>
            </a:xfrm>
            <a:prstGeom prst="ellipse">
              <a:avLst/>
            </a:prstGeom>
            <a:solidFill>
              <a:srgbClr val="7B48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4" name="椭圆 23">
              <a:extLst>
                <a:ext uri="{FF2B5EF4-FFF2-40B4-BE49-F238E27FC236}">
                  <a16:creationId xmlns:a16="http://schemas.microsoft.com/office/drawing/2014/main" id="{24BC3BB1-072B-1B4E-AC4F-9E518AF0CCC3}"/>
                </a:ext>
              </a:extLst>
            </p:cNvPr>
            <p:cNvSpPr/>
            <p:nvPr/>
          </p:nvSpPr>
          <p:spPr>
            <a:xfrm>
              <a:off x="7026203" y="930675"/>
              <a:ext cx="99492" cy="99492"/>
            </a:xfrm>
            <a:prstGeom prst="ellipse">
              <a:avLst/>
            </a:prstGeom>
            <a:solidFill>
              <a:srgbClr val="92B3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5" name="椭圆 24">
              <a:extLst>
                <a:ext uri="{FF2B5EF4-FFF2-40B4-BE49-F238E27FC236}">
                  <a16:creationId xmlns:a16="http://schemas.microsoft.com/office/drawing/2014/main" id="{306EBB4C-2674-ED4C-8FB3-D1BF7040E2D7}"/>
                </a:ext>
              </a:extLst>
            </p:cNvPr>
            <p:cNvSpPr/>
            <p:nvPr/>
          </p:nvSpPr>
          <p:spPr>
            <a:xfrm>
              <a:off x="6961323" y="1607855"/>
              <a:ext cx="99492" cy="99492"/>
            </a:xfrm>
            <a:prstGeom prst="ellipse">
              <a:avLst/>
            </a:prstGeom>
            <a:solidFill>
              <a:srgbClr val="797F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6" name="椭圆 25">
              <a:extLst>
                <a:ext uri="{FF2B5EF4-FFF2-40B4-BE49-F238E27FC236}">
                  <a16:creationId xmlns:a16="http://schemas.microsoft.com/office/drawing/2014/main" id="{29AC73DF-DAEC-C344-B800-15B861004BB0}"/>
                </a:ext>
              </a:extLst>
            </p:cNvPr>
            <p:cNvSpPr/>
            <p:nvPr/>
          </p:nvSpPr>
          <p:spPr>
            <a:xfrm>
              <a:off x="7399247" y="2134846"/>
              <a:ext cx="99492" cy="99492"/>
            </a:xfrm>
            <a:prstGeom prst="ellipse">
              <a:avLst/>
            </a:prstGeom>
            <a:solidFill>
              <a:srgbClr val="7B5B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7" name="椭圆 26">
              <a:extLst>
                <a:ext uri="{FF2B5EF4-FFF2-40B4-BE49-F238E27FC236}">
                  <a16:creationId xmlns:a16="http://schemas.microsoft.com/office/drawing/2014/main" id="{8AB60265-91F6-4F41-9A11-9410CD692F6B}"/>
                </a:ext>
              </a:extLst>
            </p:cNvPr>
            <p:cNvSpPr/>
            <p:nvPr/>
          </p:nvSpPr>
          <p:spPr>
            <a:xfrm>
              <a:off x="8318836" y="2352048"/>
              <a:ext cx="99492" cy="99492"/>
            </a:xfrm>
            <a:prstGeom prst="ellipse">
              <a:avLst/>
            </a:prstGeom>
            <a:solidFill>
              <a:srgbClr val="9E4C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8" name="椭圆 27">
              <a:extLst>
                <a:ext uri="{FF2B5EF4-FFF2-40B4-BE49-F238E27FC236}">
                  <a16:creationId xmlns:a16="http://schemas.microsoft.com/office/drawing/2014/main" id="{967CA5A7-540C-D241-BC65-2152A629BD6E}"/>
                </a:ext>
              </a:extLst>
            </p:cNvPr>
            <p:cNvSpPr/>
            <p:nvPr/>
          </p:nvSpPr>
          <p:spPr>
            <a:xfrm>
              <a:off x="7693144" y="2224117"/>
              <a:ext cx="99492" cy="99492"/>
            </a:xfrm>
            <a:prstGeom prst="ellipse">
              <a:avLst/>
            </a:prstGeom>
            <a:solidFill>
              <a:srgbClr val="8B58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9" name="椭圆 28">
              <a:extLst>
                <a:ext uri="{FF2B5EF4-FFF2-40B4-BE49-F238E27FC236}">
                  <a16:creationId xmlns:a16="http://schemas.microsoft.com/office/drawing/2014/main" id="{5B5C59C5-AE03-7748-9C7B-ECCAB6A7AE86}"/>
                </a:ext>
              </a:extLst>
            </p:cNvPr>
            <p:cNvSpPr/>
            <p:nvPr/>
          </p:nvSpPr>
          <p:spPr>
            <a:xfrm>
              <a:off x="8358656" y="1785169"/>
              <a:ext cx="99492" cy="99492"/>
            </a:xfrm>
            <a:prstGeom prst="ellipse">
              <a:avLst/>
            </a:prstGeom>
            <a:solidFill>
              <a:srgbClr val="B177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0" name="椭圆 29">
              <a:extLst>
                <a:ext uri="{FF2B5EF4-FFF2-40B4-BE49-F238E27FC236}">
                  <a16:creationId xmlns:a16="http://schemas.microsoft.com/office/drawing/2014/main" id="{B73E5FD2-D960-8447-9D0E-C5B72D0F607B}"/>
                </a:ext>
              </a:extLst>
            </p:cNvPr>
            <p:cNvSpPr/>
            <p:nvPr/>
          </p:nvSpPr>
          <p:spPr>
            <a:xfrm>
              <a:off x="8219344" y="2537993"/>
              <a:ext cx="99492" cy="99492"/>
            </a:xfrm>
            <a:prstGeom prst="ellipse">
              <a:avLst/>
            </a:prstGeom>
            <a:solidFill>
              <a:srgbClr val="9637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1" name="椭圆 30">
              <a:extLst>
                <a:ext uri="{FF2B5EF4-FFF2-40B4-BE49-F238E27FC236}">
                  <a16:creationId xmlns:a16="http://schemas.microsoft.com/office/drawing/2014/main" id="{6E472210-78E0-634B-901E-7AB6E340B40A}"/>
                </a:ext>
              </a:extLst>
            </p:cNvPr>
            <p:cNvSpPr/>
            <p:nvPr/>
          </p:nvSpPr>
          <p:spPr>
            <a:xfrm>
              <a:off x="8578402" y="1783149"/>
              <a:ext cx="99492" cy="99492"/>
            </a:xfrm>
            <a:prstGeom prst="ellipse">
              <a:avLst/>
            </a:prstGeom>
            <a:solidFill>
              <a:srgbClr val="B177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2" name="椭圆 31">
              <a:extLst>
                <a:ext uri="{FF2B5EF4-FFF2-40B4-BE49-F238E27FC236}">
                  <a16:creationId xmlns:a16="http://schemas.microsoft.com/office/drawing/2014/main" id="{F9CBACD1-B051-FC42-8892-74F0A6EFBC3A}"/>
                </a:ext>
              </a:extLst>
            </p:cNvPr>
            <p:cNvSpPr/>
            <p:nvPr/>
          </p:nvSpPr>
          <p:spPr>
            <a:xfrm>
              <a:off x="7262315" y="1834915"/>
              <a:ext cx="99492" cy="99492"/>
            </a:xfrm>
            <a:prstGeom prst="ellipse">
              <a:avLst/>
            </a:prstGeom>
            <a:solidFill>
              <a:srgbClr val="8372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3" name="椭圆 32">
              <a:extLst>
                <a:ext uri="{FF2B5EF4-FFF2-40B4-BE49-F238E27FC236}">
                  <a16:creationId xmlns:a16="http://schemas.microsoft.com/office/drawing/2014/main" id="{628E9E37-FBB9-1743-86FE-17D7BE0029A8}"/>
                </a:ext>
              </a:extLst>
            </p:cNvPr>
            <p:cNvSpPr/>
            <p:nvPr/>
          </p:nvSpPr>
          <p:spPr>
            <a:xfrm>
              <a:off x="6817105" y="2012532"/>
              <a:ext cx="99492" cy="99492"/>
            </a:xfrm>
            <a:prstGeom prst="ellipse">
              <a:avLst/>
            </a:prstGeom>
            <a:solidFill>
              <a:srgbClr val="7160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4" name="椭圆 33">
              <a:extLst>
                <a:ext uri="{FF2B5EF4-FFF2-40B4-BE49-F238E27FC236}">
                  <a16:creationId xmlns:a16="http://schemas.microsoft.com/office/drawing/2014/main" id="{A5D72C66-8C5D-914B-B4E9-10590F849BE1}"/>
                </a:ext>
              </a:extLst>
            </p:cNvPr>
            <p:cNvSpPr/>
            <p:nvPr/>
          </p:nvSpPr>
          <p:spPr>
            <a:xfrm>
              <a:off x="7204842" y="2200634"/>
              <a:ext cx="99492" cy="99492"/>
            </a:xfrm>
            <a:prstGeom prst="ellipse">
              <a:avLst/>
            </a:prstGeom>
            <a:solidFill>
              <a:srgbClr val="6E58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5" name="椭圆 34">
              <a:extLst>
                <a:ext uri="{FF2B5EF4-FFF2-40B4-BE49-F238E27FC236}">
                  <a16:creationId xmlns:a16="http://schemas.microsoft.com/office/drawing/2014/main" id="{6FC6E5C8-10ED-D149-ADD6-DFD8D493A7C6}"/>
                </a:ext>
              </a:extLst>
            </p:cNvPr>
            <p:cNvSpPr/>
            <p:nvPr/>
          </p:nvSpPr>
          <p:spPr>
            <a:xfrm>
              <a:off x="7946568" y="1995830"/>
              <a:ext cx="99492" cy="99492"/>
            </a:xfrm>
            <a:prstGeom prst="ellipse">
              <a:avLst/>
            </a:prstGeom>
            <a:solidFill>
              <a:srgbClr val="9E65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6" name="椭圆 35">
              <a:extLst>
                <a:ext uri="{FF2B5EF4-FFF2-40B4-BE49-F238E27FC236}">
                  <a16:creationId xmlns:a16="http://schemas.microsoft.com/office/drawing/2014/main" id="{F761C8CD-0B6D-1948-B022-D69A7A9582C2}"/>
                </a:ext>
              </a:extLst>
            </p:cNvPr>
            <p:cNvSpPr/>
            <p:nvPr/>
          </p:nvSpPr>
          <p:spPr>
            <a:xfrm>
              <a:off x="7419475" y="1568351"/>
              <a:ext cx="99492" cy="99492"/>
            </a:xfrm>
            <a:prstGeom prst="ellipse">
              <a:avLst/>
            </a:prstGeom>
            <a:solidFill>
              <a:srgbClr val="9085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7" name="椭圆 36">
              <a:extLst>
                <a:ext uri="{FF2B5EF4-FFF2-40B4-BE49-F238E27FC236}">
                  <a16:creationId xmlns:a16="http://schemas.microsoft.com/office/drawing/2014/main" id="{5E291651-D64C-8846-BEC7-13C4DFE7D48F}"/>
                </a:ext>
              </a:extLst>
            </p:cNvPr>
            <p:cNvSpPr/>
            <p:nvPr/>
          </p:nvSpPr>
          <p:spPr>
            <a:xfrm>
              <a:off x="7267450" y="1722463"/>
              <a:ext cx="99492" cy="99492"/>
            </a:xfrm>
            <a:prstGeom prst="ellipse">
              <a:avLst/>
            </a:prstGeom>
            <a:solidFill>
              <a:srgbClr val="8878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8" name="椭圆 37">
              <a:extLst>
                <a:ext uri="{FF2B5EF4-FFF2-40B4-BE49-F238E27FC236}">
                  <a16:creationId xmlns:a16="http://schemas.microsoft.com/office/drawing/2014/main" id="{417A10B8-5F81-D642-982A-22F265EAE63B}"/>
                </a:ext>
              </a:extLst>
            </p:cNvPr>
            <p:cNvSpPr/>
            <p:nvPr/>
          </p:nvSpPr>
          <p:spPr>
            <a:xfrm>
              <a:off x="7140416" y="1326251"/>
              <a:ext cx="99492" cy="99492"/>
            </a:xfrm>
            <a:prstGeom prst="ellipse">
              <a:avLst/>
            </a:prstGeom>
            <a:solidFill>
              <a:srgbClr val="8B98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9" name="椭圆 38">
              <a:extLst>
                <a:ext uri="{FF2B5EF4-FFF2-40B4-BE49-F238E27FC236}">
                  <a16:creationId xmlns:a16="http://schemas.microsoft.com/office/drawing/2014/main" id="{01155BA9-2A8F-0141-8188-252BF8AF62C0}"/>
                </a:ext>
              </a:extLst>
            </p:cNvPr>
            <p:cNvSpPr/>
            <p:nvPr/>
          </p:nvSpPr>
          <p:spPr>
            <a:xfrm>
              <a:off x="6970980" y="1352312"/>
              <a:ext cx="99492" cy="99492"/>
            </a:xfrm>
            <a:prstGeom prst="ellipse">
              <a:avLst/>
            </a:prstGeom>
            <a:solidFill>
              <a:srgbClr val="899A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0" name="椭圆 39">
              <a:extLst>
                <a:ext uri="{FF2B5EF4-FFF2-40B4-BE49-F238E27FC236}">
                  <a16:creationId xmlns:a16="http://schemas.microsoft.com/office/drawing/2014/main" id="{C77FAA8E-FA42-1C48-834E-A00DE487C4A3}"/>
                </a:ext>
              </a:extLst>
            </p:cNvPr>
            <p:cNvSpPr/>
            <p:nvPr/>
          </p:nvSpPr>
          <p:spPr>
            <a:xfrm>
              <a:off x="7052982" y="2460010"/>
              <a:ext cx="99492" cy="99492"/>
            </a:xfrm>
            <a:prstGeom prst="ellipse">
              <a:avLst/>
            </a:prstGeom>
            <a:solidFill>
              <a:srgbClr val="6842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1" name="椭圆 40">
              <a:extLst>
                <a:ext uri="{FF2B5EF4-FFF2-40B4-BE49-F238E27FC236}">
                  <a16:creationId xmlns:a16="http://schemas.microsoft.com/office/drawing/2014/main" id="{E0894EB8-F9D0-0C4E-888E-3191B8EA097A}"/>
                </a:ext>
              </a:extLst>
            </p:cNvPr>
            <p:cNvSpPr/>
            <p:nvPr/>
          </p:nvSpPr>
          <p:spPr>
            <a:xfrm>
              <a:off x="7536998" y="1934407"/>
              <a:ext cx="99492" cy="99492"/>
            </a:xfrm>
            <a:prstGeom prst="ellipse">
              <a:avLst/>
            </a:prstGeom>
            <a:solidFill>
              <a:srgbClr val="8F6D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2" name="椭圆 41">
              <a:extLst>
                <a:ext uri="{FF2B5EF4-FFF2-40B4-BE49-F238E27FC236}">
                  <a16:creationId xmlns:a16="http://schemas.microsoft.com/office/drawing/2014/main" id="{19A265EE-C03C-3C49-8CC5-85552BDE26AA}"/>
                </a:ext>
              </a:extLst>
            </p:cNvPr>
            <p:cNvSpPr/>
            <p:nvPr/>
          </p:nvSpPr>
          <p:spPr>
            <a:xfrm>
              <a:off x="7876704" y="1832895"/>
              <a:ext cx="99492" cy="99492"/>
            </a:xfrm>
            <a:prstGeom prst="ellipse">
              <a:avLst/>
            </a:prstGeom>
            <a:solidFill>
              <a:srgbClr val="A071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3" name="椭圆 42">
              <a:extLst>
                <a:ext uri="{FF2B5EF4-FFF2-40B4-BE49-F238E27FC236}">
                  <a16:creationId xmlns:a16="http://schemas.microsoft.com/office/drawing/2014/main" id="{E6C25D20-7574-1D4F-B63D-5E5DD037F439}"/>
                </a:ext>
              </a:extLst>
            </p:cNvPr>
            <p:cNvSpPr/>
            <p:nvPr/>
          </p:nvSpPr>
          <p:spPr>
            <a:xfrm>
              <a:off x="6752663" y="1643867"/>
              <a:ext cx="99492" cy="99492"/>
            </a:xfrm>
            <a:prstGeom prst="ellipse">
              <a:avLst/>
            </a:prstGeom>
            <a:solidFill>
              <a:srgbClr val="7682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4" name="椭圆 43">
              <a:extLst>
                <a:ext uri="{FF2B5EF4-FFF2-40B4-BE49-F238E27FC236}">
                  <a16:creationId xmlns:a16="http://schemas.microsoft.com/office/drawing/2014/main" id="{5D3AFB10-8745-FA42-9700-2D0014A55A96}"/>
                </a:ext>
              </a:extLst>
            </p:cNvPr>
            <p:cNvSpPr/>
            <p:nvPr/>
          </p:nvSpPr>
          <p:spPr>
            <a:xfrm>
              <a:off x="7582851" y="1643867"/>
              <a:ext cx="99492" cy="99492"/>
            </a:xfrm>
            <a:prstGeom prst="ellipse">
              <a:avLst/>
            </a:prstGeom>
            <a:solidFill>
              <a:srgbClr val="9982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5" name="椭圆 44">
              <a:extLst>
                <a:ext uri="{FF2B5EF4-FFF2-40B4-BE49-F238E27FC236}">
                  <a16:creationId xmlns:a16="http://schemas.microsoft.com/office/drawing/2014/main" id="{49127ED4-E1F1-C341-B7E6-872F6B91E043}"/>
                </a:ext>
              </a:extLst>
            </p:cNvPr>
            <p:cNvSpPr/>
            <p:nvPr/>
          </p:nvSpPr>
          <p:spPr>
            <a:xfrm>
              <a:off x="7164141" y="1205661"/>
              <a:ext cx="99492" cy="99492"/>
            </a:xfrm>
            <a:prstGeom prst="ellipse">
              <a:avLst/>
            </a:prstGeom>
            <a:solidFill>
              <a:srgbClr val="92A5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6" name="椭圆 45">
              <a:extLst>
                <a:ext uri="{FF2B5EF4-FFF2-40B4-BE49-F238E27FC236}">
                  <a16:creationId xmlns:a16="http://schemas.microsoft.com/office/drawing/2014/main" id="{ADBEDB49-FB10-7048-A5A2-23EC64D9D472}"/>
                </a:ext>
              </a:extLst>
            </p:cNvPr>
            <p:cNvSpPr/>
            <p:nvPr/>
          </p:nvSpPr>
          <p:spPr>
            <a:xfrm>
              <a:off x="6837936" y="1845075"/>
              <a:ext cx="99492" cy="99492"/>
            </a:xfrm>
            <a:prstGeom prst="ellipse">
              <a:avLst/>
            </a:prstGeom>
            <a:solidFill>
              <a:srgbClr val="7171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7" name="椭圆 46">
              <a:extLst>
                <a:ext uri="{FF2B5EF4-FFF2-40B4-BE49-F238E27FC236}">
                  <a16:creationId xmlns:a16="http://schemas.microsoft.com/office/drawing/2014/main" id="{DC505BF4-B4D0-D149-A9EC-8DF1E0B1CE2E}"/>
                </a:ext>
              </a:extLst>
            </p:cNvPr>
            <p:cNvSpPr/>
            <p:nvPr/>
          </p:nvSpPr>
          <p:spPr>
            <a:xfrm>
              <a:off x="6625900" y="2005645"/>
              <a:ext cx="99492" cy="99492"/>
            </a:xfrm>
            <a:prstGeom prst="ellipse">
              <a:avLst/>
            </a:prstGeom>
            <a:solidFill>
              <a:srgbClr val="6367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8" name="椭圆 47">
              <a:extLst>
                <a:ext uri="{FF2B5EF4-FFF2-40B4-BE49-F238E27FC236}">
                  <a16:creationId xmlns:a16="http://schemas.microsoft.com/office/drawing/2014/main" id="{B80BE1C5-E5C9-9648-A14A-A665CEEC6B2A}"/>
                </a:ext>
              </a:extLst>
            </p:cNvPr>
            <p:cNvSpPr/>
            <p:nvPr/>
          </p:nvSpPr>
          <p:spPr>
            <a:xfrm>
              <a:off x="6662580" y="2220815"/>
              <a:ext cx="99492" cy="99492"/>
            </a:xfrm>
            <a:prstGeom prst="ellipse">
              <a:avLst/>
            </a:prstGeom>
            <a:solidFill>
              <a:srgbClr val="5E57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9" name="椭圆 48">
              <a:extLst>
                <a:ext uri="{FF2B5EF4-FFF2-40B4-BE49-F238E27FC236}">
                  <a16:creationId xmlns:a16="http://schemas.microsoft.com/office/drawing/2014/main" id="{8B26E89C-31A9-2B4D-8529-04C362026ECE}"/>
                </a:ext>
              </a:extLst>
            </p:cNvPr>
            <p:cNvSpPr/>
            <p:nvPr/>
          </p:nvSpPr>
          <p:spPr>
            <a:xfrm>
              <a:off x="6828221" y="2360673"/>
              <a:ext cx="99492" cy="99492"/>
            </a:xfrm>
            <a:prstGeom prst="ellipse">
              <a:avLst/>
            </a:prstGeom>
            <a:solidFill>
              <a:srgbClr val="5E48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0" name="椭圆 49">
              <a:extLst>
                <a:ext uri="{FF2B5EF4-FFF2-40B4-BE49-F238E27FC236}">
                  <a16:creationId xmlns:a16="http://schemas.microsoft.com/office/drawing/2014/main" id="{1AA774D6-1D3E-604E-8E31-7F518BC36727}"/>
                </a:ext>
              </a:extLst>
            </p:cNvPr>
            <p:cNvSpPr/>
            <p:nvPr/>
          </p:nvSpPr>
          <p:spPr>
            <a:xfrm>
              <a:off x="6942855" y="1224744"/>
              <a:ext cx="99492" cy="99492"/>
            </a:xfrm>
            <a:prstGeom prst="ellipse">
              <a:avLst/>
            </a:prstGeom>
            <a:solidFill>
              <a:srgbClr val="87A4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81" name="椭圆 50">
              <a:extLst>
                <a:ext uri="{FF2B5EF4-FFF2-40B4-BE49-F238E27FC236}">
                  <a16:creationId xmlns:a16="http://schemas.microsoft.com/office/drawing/2014/main" id="{6EBF8AD0-5EAF-124B-B8A2-C8E67084565D}"/>
                </a:ext>
              </a:extLst>
            </p:cNvPr>
            <p:cNvSpPr/>
            <p:nvPr/>
          </p:nvSpPr>
          <p:spPr>
            <a:xfrm>
              <a:off x="7050125" y="1834915"/>
              <a:ext cx="99492" cy="99492"/>
            </a:xfrm>
            <a:prstGeom prst="ellipse">
              <a:avLst/>
            </a:prstGeom>
            <a:solidFill>
              <a:srgbClr val="7E7D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2" name="椭圆 51">
              <a:extLst>
                <a:ext uri="{FF2B5EF4-FFF2-40B4-BE49-F238E27FC236}">
                  <a16:creationId xmlns:a16="http://schemas.microsoft.com/office/drawing/2014/main" id="{8544CC89-EE35-6A4B-B850-D5B8E4E30F9A}"/>
                </a:ext>
              </a:extLst>
            </p:cNvPr>
            <p:cNvSpPr/>
            <p:nvPr/>
          </p:nvSpPr>
          <p:spPr>
            <a:xfrm>
              <a:off x="8155755" y="2181701"/>
              <a:ext cx="99492" cy="99492"/>
            </a:xfrm>
            <a:prstGeom prst="ellipse">
              <a:avLst/>
            </a:prstGeom>
            <a:solidFill>
              <a:srgbClr val="9E51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3" name="椭圆 52">
              <a:extLst>
                <a:ext uri="{FF2B5EF4-FFF2-40B4-BE49-F238E27FC236}">
                  <a16:creationId xmlns:a16="http://schemas.microsoft.com/office/drawing/2014/main" id="{89072C22-95AC-6F43-A87A-6D0A41FA0341}"/>
                </a:ext>
              </a:extLst>
            </p:cNvPr>
            <p:cNvSpPr/>
            <p:nvPr/>
          </p:nvSpPr>
          <p:spPr>
            <a:xfrm>
              <a:off x="7922009" y="2401103"/>
              <a:ext cx="99492" cy="99492"/>
            </a:xfrm>
            <a:prstGeom prst="ellipse">
              <a:avLst/>
            </a:prstGeom>
            <a:solidFill>
              <a:srgbClr val="8C48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4" name="椭圆 53">
              <a:extLst>
                <a:ext uri="{FF2B5EF4-FFF2-40B4-BE49-F238E27FC236}">
                  <a16:creationId xmlns:a16="http://schemas.microsoft.com/office/drawing/2014/main" id="{96D4D119-07C2-A04A-B9D4-C7F6228A08F5}"/>
                </a:ext>
              </a:extLst>
            </p:cNvPr>
            <p:cNvSpPr/>
            <p:nvPr/>
          </p:nvSpPr>
          <p:spPr>
            <a:xfrm>
              <a:off x="7673289" y="1593275"/>
              <a:ext cx="99492" cy="99492"/>
            </a:xfrm>
            <a:prstGeom prst="ellipse">
              <a:avLst/>
            </a:prstGeom>
            <a:solidFill>
              <a:srgbClr val="9A88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5" name="椭圆 54">
              <a:extLst>
                <a:ext uri="{FF2B5EF4-FFF2-40B4-BE49-F238E27FC236}">
                  <a16:creationId xmlns:a16="http://schemas.microsoft.com/office/drawing/2014/main" id="{50C28A20-461A-A848-B271-2B073B6ECB4B}"/>
                </a:ext>
              </a:extLst>
            </p:cNvPr>
            <p:cNvSpPr/>
            <p:nvPr/>
          </p:nvSpPr>
          <p:spPr>
            <a:xfrm>
              <a:off x="7297051" y="1128292"/>
              <a:ext cx="99492" cy="99492"/>
            </a:xfrm>
            <a:prstGeom prst="ellipse">
              <a:avLst/>
            </a:prstGeom>
            <a:solidFill>
              <a:srgbClr val="9AA5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6" name="椭圆 55">
              <a:extLst>
                <a:ext uri="{FF2B5EF4-FFF2-40B4-BE49-F238E27FC236}">
                  <a16:creationId xmlns:a16="http://schemas.microsoft.com/office/drawing/2014/main" id="{3DA2CD00-8FBF-EC41-B10B-DD69AFAAE8BC}"/>
                </a:ext>
              </a:extLst>
            </p:cNvPr>
            <p:cNvSpPr/>
            <p:nvPr/>
          </p:nvSpPr>
          <p:spPr>
            <a:xfrm>
              <a:off x="8357284" y="2045576"/>
              <a:ext cx="99492" cy="99492"/>
            </a:xfrm>
            <a:prstGeom prst="ellipse">
              <a:avLst/>
            </a:prstGeom>
            <a:solidFill>
              <a:srgbClr val="AD5F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7" name="椭圆 56">
              <a:extLst>
                <a:ext uri="{FF2B5EF4-FFF2-40B4-BE49-F238E27FC236}">
                  <a16:creationId xmlns:a16="http://schemas.microsoft.com/office/drawing/2014/main" id="{267C2556-A2CD-EF43-BCCF-F81A07833768}"/>
                </a:ext>
              </a:extLst>
            </p:cNvPr>
            <p:cNvSpPr/>
            <p:nvPr/>
          </p:nvSpPr>
          <p:spPr>
            <a:xfrm>
              <a:off x="7902032" y="1419184"/>
              <a:ext cx="99492" cy="99492"/>
            </a:xfrm>
            <a:prstGeom prst="ellipse">
              <a:avLst/>
            </a:prstGeom>
            <a:solidFill>
              <a:srgbClr val="A992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8" name="椭圆 57">
              <a:extLst>
                <a:ext uri="{FF2B5EF4-FFF2-40B4-BE49-F238E27FC236}">
                  <a16:creationId xmlns:a16="http://schemas.microsoft.com/office/drawing/2014/main" id="{9778D97F-CFBE-5C4F-A12E-BAB3DE2880AD}"/>
                </a:ext>
              </a:extLst>
            </p:cNvPr>
            <p:cNvSpPr/>
            <p:nvPr/>
          </p:nvSpPr>
          <p:spPr>
            <a:xfrm>
              <a:off x="8073027" y="2589183"/>
              <a:ext cx="99492" cy="99492"/>
            </a:xfrm>
            <a:prstGeom prst="ellipse">
              <a:avLst/>
            </a:prstGeom>
            <a:solidFill>
              <a:srgbClr val="9237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9" name="椭圆 58">
              <a:extLst>
                <a:ext uri="{FF2B5EF4-FFF2-40B4-BE49-F238E27FC236}">
                  <a16:creationId xmlns:a16="http://schemas.microsoft.com/office/drawing/2014/main" id="{63138022-B43D-1D4B-9977-D91EB43C6C2F}"/>
                </a:ext>
              </a:extLst>
            </p:cNvPr>
            <p:cNvSpPr/>
            <p:nvPr/>
          </p:nvSpPr>
          <p:spPr>
            <a:xfrm>
              <a:off x="7019771" y="2653876"/>
              <a:ext cx="99492" cy="99492"/>
            </a:xfrm>
            <a:prstGeom prst="ellipse">
              <a:avLst/>
            </a:prstGeom>
            <a:solidFill>
              <a:srgbClr val="5E37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0" name="椭圆 59">
              <a:extLst>
                <a:ext uri="{FF2B5EF4-FFF2-40B4-BE49-F238E27FC236}">
                  <a16:creationId xmlns:a16="http://schemas.microsoft.com/office/drawing/2014/main" id="{43B1A898-C0B1-F449-9914-4DD436A2B0F5}"/>
                </a:ext>
              </a:extLst>
            </p:cNvPr>
            <p:cNvSpPr/>
            <p:nvPr/>
          </p:nvSpPr>
          <p:spPr>
            <a:xfrm>
              <a:off x="7382036" y="2505749"/>
              <a:ext cx="99492" cy="99492"/>
            </a:xfrm>
            <a:prstGeom prst="ellipse">
              <a:avLst/>
            </a:prstGeom>
            <a:solidFill>
              <a:srgbClr val="793D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1" name="椭圆 60">
              <a:extLst>
                <a:ext uri="{FF2B5EF4-FFF2-40B4-BE49-F238E27FC236}">
                  <a16:creationId xmlns:a16="http://schemas.microsoft.com/office/drawing/2014/main" id="{19B09C87-620B-6046-916C-4EF05D540C26}"/>
                </a:ext>
              </a:extLst>
            </p:cNvPr>
            <p:cNvSpPr/>
            <p:nvPr/>
          </p:nvSpPr>
          <p:spPr>
            <a:xfrm>
              <a:off x="8162593" y="1879493"/>
              <a:ext cx="99492" cy="99492"/>
            </a:xfrm>
            <a:prstGeom prst="ellipse">
              <a:avLst/>
            </a:prstGeom>
            <a:solidFill>
              <a:srgbClr val="A76E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2" name="椭圆 61">
              <a:extLst>
                <a:ext uri="{FF2B5EF4-FFF2-40B4-BE49-F238E27FC236}">
                  <a16:creationId xmlns:a16="http://schemas.microsoft.com/office/drawing/2014/main" id="{D0FCFABE-C39B-0948-819A-D06970D9F9A2}"/>
                </a:ext>
              </a:extLst>
            </p:cNvPr>
            <p:cNvSpPr/>
            <p:nvPr/>
          </p:nvSpPr>
          <p:spPr>
            <a:xfrm>
              <a:off x="7500911" y="1375997"/>
              <a:ext cx="99492" cy="99492"/>
            </a:xfrm>
            <a:prstGeom prst="ellipse">
              <a:avLst/>
            </a:prstGeom>
            <a:solidFill>
              <a:srgbClr val="9A98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3" name="椭圆 62">
              <a:extLst>
                <a:ext uri="{FF2B5EF4-FFF2-40B4-BE49-F238E27FC236}">
                  <a16:creationId xmlns:a16="http://schemas.microsoft.com/office/drawing/2014/main" id="{79979B02-4154-664D-95F7-5798B9351D7D}"/>
                </a:ext>
              </a:extLst>
            </p:cNvPr>
            <p:cNvSpPr/>
            <p:nvPr/>
          </p:nvSpPr>
          <p:spPr>
            <a:xfrm>
              <a:off x="7127425" y="1589523"/>
              <a:ext cx="99492" cy="99492"/>
            </a:xfrm>
            <a:prstGeom prst="ellipse">
              <a:avLst/>
            </a:prstGeom>
            <a:solidFill>
              <a:srgbClr val="8082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4" name="椭圆 63">
              <a:extLst>
                <a:ext uri="{FF2B5EF4-FFF2-40B4-BE49-F238E27FC236}">
                  <a16:creationId xmlns:a16="http://schemas.microsoft.com/office/drawing/2014/main" id="{C6E22D47-562F-BB4D-85BA-39972B28D4C8}"/>
                </a:ext>
              </a:extLst>
            </p:cNvPr>
            <p:cNvSpPr/>
            <p:nvPr/>
          </p:nvSpPr>
          <p:spPr>
            <a:xfrm>
              <a:off x="7989105" y="2256856"/>
              <a:ext cx="99492" cy="99492"/>
            </a:xfrm>
            <a:prstGeom prst="ellipse">
              <a:avLst/>
            </a:prstGeom>
            <a:solidFill>
              <a:srgbClr val="974C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5" name="椭圆 64">
              <a:extLst>
                <a:ext uri="{FF2B5EF4-FFF2-40B4-BE49-F238E27FC236}">
                  <a16:creationId xmlns:a16="http://schemas.microsoft.com/office/drawing/2014/main" id="{97016636-E1B3-AD40-87C1-81759832DA50}"/>
                </a:ext>
              </a:extLst>
            </p:cNvPr>
            <p:cNvSpPr/>
            <p:nvPr/>
          </p:nvSpPr>
          <p:spPr>
            <a:xfrm>
              <a:off x="8989855" y="2291232"/>
              <a:ext cx="165735" cy="165735"/>
            </a:xfrm>
            <a:prstGeom prst="ellipse">
              <a:avLst/>
            </a:prstGeom>
            <a:solidFill>
              <a:srgbClr val="BA4932"/>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6" name="椭圆 65">
              <a:extLst>
                <a:ext uri="{FF2B5EF4-FFF2-40B4-BE49-F238E27FC236}">
                  <a16:creationId xmlns:a16="http://schemas.microsoft.com/office/drawing/2014/main" id="{C4A0C136-F880-C74A-B715-EB4191CCF9B3}"/>
                </a:ext>
              </a:extLst>
            </p:cNvPr>
            <p:cNvSpPr/>
            <p:nvPr/>
          </p:nvSpPr>
          <p:spPr>
            <a:xfrm>
              <a:off x="7498739" y="1120715"/>
              <a:ext cx="99492" cy="99492"/>
            </a:xfrm>
            <a:prstGeom prst="ellipse">
              <a:avLst/>
            </a:prstGeom>
            <a:solidFill>
              <a:srgbClr val="A99C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97" name="椭圆 66">
              <a:extLst>
                <a:ext uri="{FF2B5EF4-FFF2-40B4-BE49-F238E27FC236}">
                  <a16:creationId xmlns:a16="http://schemas.microsoft.com/office/drawing/2014/main" id="{3C5056A4-EA25-2343-B1FC-ECD88060F3AB}"/>
                </a:ext>
              </a:extLst>
            </p:cNvPr>
            <p:cNvSpPr/>
            <p:nvPr/>
          </p:nvSpPr>
          <p:spPr>
            <a:xfrm>
              <a:off x="7750944" y="2638929"/>
              <a:ext cx="99492" cy="99492"/>
            </a:xfrm>
            <a:prstGeom prst="ellipse">
              <a:avLst/>
            </a:prstGeom>
            <a:solidFill>
              <a:srgbClr val="89332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8" name="椭圆 67">
              <a:extLst>
                <a:ext uri="{FF2B5EF4-FFF2-40B4-BE49-F238E27FC236}">
                  <a16:creationId xmlns:a16="http://schemas.microsoft.com/office/drawing/2014/main" id="{B4312089-5BAD-F04B-822C-76BFC388EA38}"/>
                </a:ext>
              </a:extLst>
            </p:cNvPr>
            <p:cNvSpPr/>
            <p:nvPr/>
          </p:nvSpPr>
          <p:spPr>
            <a:xfrm>
              <a:off x="8668985" y="2286241"/>
              <a:ext cx="99492" cy="99492"/>
            </a:xfrm>
            <a:prstGeom prst="ellipse">
              <a:avLst/>
            </a:prstGeom>
            <a:solidFill>
              <a:srgbClr val="AF4B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9" name="椭圆 68">
              <a:extLst>
                <a:ext uri="{FF2B5EF4-FFF2-40B4-BE49-F238E27FC236}">
                  <a16:creationId xmlns:a16="http://schemas.microsoft.com/office/drawing/2014/main" id="{22843943-ED78-5748-A3F1-9C8A84663769}"/>
                </a:ext>
              </a:extLst>
            </p:cNvPr>
            <p:cNvSpPr/>
            <p:nvPr/>
          </p:nvSpPr>
          <p:spPr>
            <a:xfrm>
              <a:off x="8621076" y="2074540"/>
              <a:ext cx="99492" cy="99492"/>
            </a:xfrm>
            <a:prstGeom prst="ellipse">
              <a:avLst/>
            </a:prstGeom>
            <a:solidFill>
              <a:srgbClr val="B15A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0" name="椭圆 69">
              <a:extLst>
                <a:ext uri="{FF2B5EF4-FFF2-40B4-BE49-F238E27FC236}">
                  <a16:creationId xmlns:a16="http://schemas.microsoft.com/office/drawing/2014/main" id="{07479FCA-7256-3F46-947B-616E4184BFA1}"/>
                </a:ext>
              </a:extLst>
            </p:cNvPr>
            <p:cNvSpPr/>
            <p:nvPr/>
          </p:nvSpPr>
          <p:spPr>
            <a:xfrm>
              <a:off x="8463659" y="2377011"/>
              <a:ext cx="99492" cy="99492"/>
            </a:xfrm>
            <a:prstGeom prst="ellipse">
              <a:avLst/>
            </a:prstGeom>
            <a:solidFill>
              <a:srgbClr val="A5423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1" name="文本框 70">
              <a:extLst>
                <a:ext uri="{FF2B5EF4-FFF2-40B4-BE49-F238E27FC236}">
                  <a16:creationId xmlns:a16="http://schemas.microsoft.com/office/drawing/2014/main" id="{692D698A-CF22-E943-8FB3-756E109D58FF}"/>
                </a:ext>
              </a:extLst>
            </p:cNvPr>
            <p:cNvSpPr txBox="1"/>
            <p:nvPr/>
          </p:nvSpPr>
          <p:spPr>
            <a:xfrm>
              <a:off x="7997355" y="818866"/>
              <a:ext cx="1585690" cy="387798"/>
            </a:xfrm>
            <a:prstGeom prst="rect">
              <a:avLst/>
            </a:prstGeom>
            <a:noFill/>
          </p:spPr>
          <p:txBody>
            <a:bodyPr wrap="none" rtlCol="0">
              <a:spAutoFit/>
            </a:bodyPr>
            <a:lstStyle/>
            <a:p>
              <a:pPr algn="ctr">
                <a:lnSpc>
                  <a:spcPct val="80000"/>
                </a:lnSpc>
              </a:pPr>
              <a:r>
                <a:rPr lang="en-US" altLang="zh-CN" sz="2400" dirty="0">
                  <a:latin typeface="Times New Roman" panose="02020603050405020304" pitchFamily="18" charset="0"/>
                  <a:cs typeface="Times New Roman" panose="02020603050405020304" pitchFamily="18" charset="0"/>
                </a:rPr>
                <a:t>polyhedron</a:t>
              </a:r>
            </a:p>
          </p:txBody>
        </p:sp>
        <p:sp>
          <p:nvSpPr>
            <p:cNvPr id="302" name="椭圆 71">
              <a:extLst>
                <a:ext uri="{FF2B5EF4-FFF2-40B4-BE49-F238E27FC236}">
                  <a16:creationId xmlns:a16="http://schemas.microsoft.com/office/drawing/2014/main" id="{0B640E97-EC80-D443-BBD1-4C9D290C8DDC}"/>
                </a:ext>
              </a:extLst>
            </p:cNvPr>
            <p:cNvSpPr/>
            <p:nvPr/>
          </p:nvSpPr>
          <p:spPr>
            <a:xfrm>
              <a:off x="8713163" y="1240610"/>
              <a:ext cx="91440" cy="91440"/>
            </a:xfrm>
            <a:prstGeom prst="ellipse">
              <a:avLst/>
            </a:prstGeom>
            <a:solidFill>
              <a:srgbClr val="96C832"/>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3" name="椭圆 72">
              <a:extLst>
                <a:ext uri="{FF2B5EF4-FFF2-40B4-BE49-F238E27FC236}">
                  <a16:creationId xmlns:a16="http://schemas.microsoft.com/office/drawing/2014/main" id="{AED90307-F4CE-3640-AE89-E347DD63E416}"/>
                </a:ext>
              </a:extLst>
            </p:cNvPr>
            <p:cNvSpPr/>
            <p:nvPr/>
          </p:nvSpPr>
          <p:spPr>
            <a:xfrm>
              <a:off x="8562031" y="1240610"/>
              <a:ext cx="91440" cy="91440"/>
            </a:xfrm>
            <a:prstGeom prst="ellipse">
              <a:avLst/>
            </a:prstGeom>
            <a:solidFill>
              <a:srgbClr val="323232"/>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4" name="椭圆 73">
              <a:extLst>
                <a:ext uri="{FF2B5EF4-FFF2-40B4-BE49-F238E27FC236}">
                  <a16:creationId xmlns:a16="http://schemas.microsoft.com/office/drawing/2014/main" id="{2E68D431-5900-0843-9B63-D2EB96D279D0}"/>
                </a:ext>
              </a:extLst>
            </p:cNvPr>
            <p:cNvSpPr/>
            <p:nvPr/>
          </p:nvSpPr>
          <p:spPr>
            <a:xfrm>
              <a:off x="8872016" y="1240503"/>
              <a:ext cx="91440" cy="91440"/>
            </a:xfrm>
            <a:prstGeom prst="ellipse">
              <a:avLst/>
            </a:prstGeom>
            <a:solidFill>
              <a:srgbClr val="BA4932"/>
            </a:soli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5" name="TextBox 154">
            <a:extLst>
              <a:ext uri="{FF2B5EF4-FFF2-40B4-BE49-F238E27FC236}">
                <a16:creationId xmlns:a16="http://schemas.microsoft.com/office/drawing/2014/main" id="{ED9E35C2-D4D8-1D4B-B0CD-EA3EC291AE4A}"/>
              </a:ext>
            </a:extLst>
          </p:cNvPr>
          <p:cNvSpPr txBox="1"/>
          <p:nvPr/>
        </p:nvSpPr>
        <p:spPr>
          <a:xfrm>
            <a:off x="1100893" y="1325563"/>
            <a:ext cx="9579031" cy="671851"/>
          </a:xfrm>
          <a:prstGeom prst="rect">
            <a:avLst/>
          </a:prstGeom>
          <a:noFill/>
        </p:spPr>
        <p:txBody>
          <a:bodyPr wrap="square" rtlCol="0">
            <a:spAutoFit/>
          </a:bodyPr>
          <a:lstStyle/>
          <a:p>
            <a:pPr>
              <a:lnSpc>
                <a:spcPct val="150000"/>
              </a:lnSpc>
            </a:pPr>
            <a:r>
              <a:rPr lang="en-US" altLang="zh-CN" sz="2800" b="1" dirty="0"/>
              <a:t>Input:</a:t>
            </a:r>
            <a:r>
              <a:rPr lang="zh-CN" altLang="en-US" sz="2800" b="1" dirty="0"/>
              <a:t> </a:t>
            </a:r>
            <a:r>
              <a:rPr lang="en-US" altLang="zh-CN" sz="2800" dirty="0"/>
              <a:t>a</a:t>
            </a:r>
            <a:r>
              <a:rPr lang="zh-CN" altLang="en-US" sz="2800" dirty="0"/>
              <a:t> </a:t>
            </a:r>
            <a:r>
              <a:rPr lang="en-US" altLang="zh-CN" sz="2800" dirty="0"/>
              <a:t>convex</a:t>
            </a:r>
            <a:r>
              <a:rPr lang="zh-CN" altLang="en-US" sz="2800" dirty="0"/>
              <a:t> </a:t>
            </a:r>
            <a:r>
              <a:rPr lang="en-US" altLang="zh-CN" sz="2800" dirty="0"/>
              <a:t>hull</a:t>
            </a:r>
            <a:r>
              <a:rPr lang="zh-CN" altLang="en-US" sz="2800" dirty="0"/>
              <a:t> </a:t>
            </a:r>
            <a:r>
              <a:rPr lang="en-US" altLang="zh-CN" sz="2800" dirty="0"/>
              <a:t>                           </a:t>
            </a:r>
            <a:endParaRPr lang="en-US" sz="2800" b="1" dirty="0"/>
          </a:p>
        </p:txBody>
      </p:sp>
      <p:sp>
        <p:nvSpPr>
          <p:cNvPr id="3" name="TextBox 2">
            <a:extLst>
              <a:ext uri="{FF2B5EF4-FFF2-40B4-BE49-F238E27FC236}">
                <a16:creationId xmlns:a16="http://schemas.microsoft.com/office/drawing/2014/main" id="{C92351CA-629F-BC45-9D6D-0A7685484A83}"/>
              </a:ext>
            </a:extLst>
          </p:cNvPr>
          <p:cNvSpPr txBox="1"/>
          <p:nvPr/>
        </p:nvSpPr>
        <p:spPr>
          <a:xfrm>
            <a:off x="1209173" y="2674496"/>
            <a:ext cx="5813005" cy="830997"/>
          </a:xfrm>
          <a:prstGeom prst="rect">
            <a:avLst/>
          </a:prstGeom>
          <a:noFill/>
        </p:spPr>
        <p:txBody>
          <a:bodyPr wrap="square" rtlCol="0">
            <a:spAutoFit/>
          </a:bodyPr>
          <a:lstStyle/>
          <a:p>
            <a:pPr marL="285750" indent="-285750">
              <a:buFont typeface="Arial" panose="020B0604020202020204" pitchFamily="34" charset="0"/>
              <a:buChar char="•"/>
            </a:pPr>
            <a:r>
              <a:rPr lang="en-US" altLang="zh-CN" sz="2400" dirty="0"/>
              <a:t>We</a:t>
            </a:r>
            <a:r>
              <a:rPr lang="zh-CN" altLang="en-US" sz="2400" dirty="0"/>
              <a:t> </a:t>
            </a:r>
            <a:r>
              <a:rPr lang="en-US" altLang="zh-CN" sz="2400" dirty="0"/>
              <a:t>want</a:t>
            </a:r>
            <a:r>
              <a:rPr lang="zh-CN" altLang="en-US" sz="2400" dirty="0"/>
              <a:t> </a:t>
            </a:r>
            <a:r>
              <a:rPr lang="en-US" altLang="zh-CN" sz="2400" dirty="0"/>
              <a:t>the</a:t>
            </a:r>
            <a:r>
              <a:rPr lang="zh-CN" altLang="en-US" sz="2400" dirty="0"/>
              <a:t> </a:t>
            </a:r>
            <a:r>
              <a:rPr lang="en-US" altLang="zh-CN" sz="2400" dirty="0"/>
              <a:t>polyhedron</a:t>
            </a:r>
            <a:r>
              <a:rPr lang="zh-CN" altLang="en-US" sz="2400" dirty="0"/>
              <a:t> </a:t>
            </a:r>
            <a:r>
              <a:rPr lang="en-US" altLang="zh-CN" sz="2400" dirty="0"/>
              <a:t>to</a:t>
            </a:r>
            <a:r>
              <a:rPr lang="zh-CN" altLang="en-US" sz="2400" dirty="0"/>
              <a:t> </a:t>
            </a:r>
            <a:r>
              <a:rPr lang="en-US" altLang="zh-CN" sz="2400" dirty="0"/>
              <a:t>enclose</a:t>
            </a:r>
            <a:r>
              <a:rPr lang="zh-CN" altLang="en-US" sz="2400" dirty="0"/>
              <a:t> </a:t>
            </a:r>
            <a:r>
              <a:rPr lang="en-US" altLang="zh-CN" sz="2400" dirty="0"/>
              <a:t>as</a:t>
            </a:r>
            <a:r>
              <a:rPr lang="zh-CN" altLang="en-US" sz="2400" dirty="0"/>
              <a:t> </a:t>
            </a:r>
            <a:r>
              <a:rPr lang="en-US" altLang="zh-CN" sz="2400" dirty="0"/>
              <a:t>many</a:t>
            </a:r>
            <a:r>
              <a:rPr lang="zh-CN" altLang="en-US" sz="2400" dirty="0"/>
              <a:t> </a:t>
            </a:r>
            <a:r>
              <a:rPr lang="en-US" altLang="zh-CN" sz="2400" dirty="0"/>
              <a:t>pixels</a:t>
            </a:r>
            <a:r>
              <a:rPr lang="zh-CN" altLang="en-US" sz="2400" dirty="0"/>
              <a:t> </a:t>
            </a:r>
            <a:r>
              <a:rPr lang="en-US" altLang="zh-CN" sz="2400" dirty="0"/>
              <a:t>as</a:t>
            </a:r>
            <a:r>
              <a:rPr lang="zh-CN" altLang="en-US" sz="2400" dirty="0"/>
              <a:t> </a:t>
            </a:r>
            <a:r>
              <a:rPr lang="en-US" altLang="zh-CN" sz="2400" dirty="0"/>
              <a:t>possible</a:t>
            </a:r>
            <a:endParaRPr lang="en-US" sz="2400" dirty="0"/>
          </a:p>
        </p:txBody>
      </p:sp>
      <p:grpSp>
        <p:nvGrpSpPr>
          <p:cNvPr id="6" name="Group 5">
            <a:extLst>
              <a:ext uri="{FF2B5EF4-FFF2-40B4-BE49-F238E27FC236}">
                <a16:creationId xmlns:a16="http://schemas.microsoft.com/office/drawing/2014/main" id="{63B55631-F109-4848-A544-E222A99B7D6C}"/>
              </a:ext>
            </a:extLst>
          </p:cNvPr>
          <p:cNvGrpSpPr/>
          <p:nvPr/>
        </p:nvGrpSpPr>
        <p:grpSpPr>
          <a:xfrm>
            <a:off x="6775554" y="2904713"/>
            <a:ext cx="1662875" cy="2367361"/>
            <a:chOff x="1365648" y="2980892"/>
            <a:chExt cx="1065371" cy="1399259"/>
          </a:xfrm>
        </p:grpSpPr>
        <p:cxnSp>
          <p:nvCxnSpPr>
            <p:cNvPr id="157" name="直接箭头连接符 74">
              <a:extLst>
                <a:ext uri="{FF2B5EF4-FFF2-40B4-BE49-F238E27FC236}">
                  <a16:creationId xmlns:a16="http://schemas.microsoft.com/office/drawing/2014/main" id="{6B3FB758-6342-BA42-9AB7-4D416514F8A9}"/>
                </a:ext>
              </a:extLst>
            </p:cNvPr>
            <p:cNvCxnSpPr>
              <a:cxnSpLocks/>
            </p:cNvCxnSpPr>
            <p:nvPr/>
          </p:nvCxnSpPr>
          <p:spPr>
            <a:xfrm flipV="1">
              <a:off x="1489025" y="3358508"/>
              <a:ext cx="0" cy="87152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9" name="直接箭头连接符 75">
              <a:extLst>
                <a:ext uri="{FF2B5EF4-FFF2-40B4-BE49-F238E27FC236}">
                  <a16:creationId xmlns:a16="http://schemas.microsoft.com/office/drawing/2014/main" id="{264D6345-9BDF-1143-923A-BE81F052A116}"/>
                </a:ext>
              </a:extLst>
            </p:cNvPr>
            <p:cNvCxnSpPr>
              <a:cxnSpLocks/>
            </p:cNvCxnSpPr>
            <p:nvPr/>
          </p:nvCxnSpPr>
          <p:spPr>
            <a:xfrm>
              <a:off x="1489025" y="4231479"/>
              <a:ext cx="740922"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0" name="文本框 76">
              <a:extLst>
                <a:ext uri="{FF2B5EF4-FFF2-40B4-BE49-F238E27FC236}">
                  <a16:creationId xmlns:a16="http://schemas.microsoft.com/office/drawing/2014/main" id="{3E080166-2554-FB4F-95E7-B432C9CA5F57}"/>
                </a:ext>
              </a:extLst>
            </p:cNvPr>
            <p:cNvSpPr txBox="1"/>
            <p:nvPr/>
          </p:nvSpPr>
          <p:spPr>
            <a:xfrm>
              <a:off x="1365648" y="2980892"/>
              <a:ext cx="246115" cy="393070"/>
            </a:xfrm>
            <a:prstGeom prst="rect">
              <a:avLst/>
            </a:prstGeom>
            <a:noFill/>
          </p:spPr>
          <p:txBody>
            <a:bodyPr wrap="none" rtlCol="0">
              <a:spAutoFit/>
            </a:bodyPr>
            <a:lstStyle/>
            <a:p>
              <a:r>
                <a:rPr lang="en-US" altLang="zh-CN" sz="2400" i="1" dirty="0">
                  <a:latin typeface="Times New Roman" panose="02020603050405020304" pitchFamily="18" charset="0"/>
                  <a:cs typeface="Times New Roman" panose="02020603050405020304" pitchFamily="18" charset="0"/>
                </a:rPr>
                <a:t>g</a:t>
              </a:r>
              <a:endParaRPr lang="zh-CN" altLang="en-US" sz="2400" i="1" dirty="0">
                <a:latin typeface="Times New Roman" panose="02020603050405020304" pitchFamily="18" charset="0"/>
                <a:cs typeface="Times New Roman" panose="02020603050405020304" pitchFamily="18" charset="0"/>
              </a:endParaRPr>
            </a:p>
          </p:txBody>
        </p:sp>
        <p:sp>
          <p:nvSpPr>
            <p:cNvPr id="311" name="文本框 77">
              <a:extLst>
                <a:ext uri="{FF2B5EF4-FFF2-40B4-BE49-F238E27FC236}">
                  <a16:creationId xmlns:a16="http://schemas.microsoft.com/office/drawing/2014/main" id="{2B929BD1-8DDC-094E-8798-70BF0C842670}"/>
                </a:ext>
              </a:extLst>
            </p:cNvPr>
            <p:cNvSpPr txBox="1"/>
            <p:nvPr/>
          </p:nvSpPr>
          <p:spPr>
            <a:xfrm>
              <a:off x="2218677" y="3987081"/>
              <a:ext cx="212342" cy="393070"/>
            </a:xfrm>
            <a:prstGeom prst="rect">
              <a:avLst/>
            </a:prstGeom>
            <a:noFill/>
          </p:spPr>
          <p:txBody>
            <a:bodyPr wrap="square" rtlCol="0">
              <a:spAutoFit/>
            </a:bodyPr>
            <a:lstStyle/>
            <a:p>
              <a:r>
                <a:rPr lang="en-US" altLang="zh-CN" sz="2400" i="1" dirty="0">
                  <a:latin typeface="Times New Roman" panose="02020603050405020304" pitchFamily="18" charset="0"/>
                  <a:cs typeface="Times New Roman" panose="02020603050405020304" pitchFamily="18" charset="0"/>
                </a:rPr>
                <a:t>r</a:t>
              </a:r>
              <a:endParaRPr lang="zh-CN" altLang="en-US" sz="2400" i="1" dirty="0">
                <a:latin typeface="Times New Roman" panose="02020603050405020304" pitchFamily="18" charset="0"/>
                <a:cs typeface="Times New Roman" panose="02020603050405020304" pitchFamily="18" charset="0"/>
              </a:endParaRPr>
            </a:p>
          </p:txBody>
        </p:sp>
      </p:grpSp>
      <p:pic>
        <p:nvPicPr>
          <p:cNvPr id="5" name="Picture 4">
            <a:extLst>
              <a:ext uri="{FF2B5EF4-FFF2-40B4-BE49-F238E27FC236}">
                <a16:creationId xmlns:a16="http://schemas.microsoft.com/office/drawing/2014/main" id="{3E589B89-B42C-F344-9971-469AE60FF5A6}"/>
              </a:ext>
            </a:extLst>
          </p:cNvPr>
          <p:cNvPicPr>
            <a:picLocks noChangeAspect="1"/>
          </p:cNvPicPr>
          <p:nvPr/>
        </p:nvPicPr>
        <p:blipFill>
          <a:blip r:embed="rId3"/>
          <a:stretch>
            <a:fillRect/>
          </a:stretch>
        </p:blipFill>
        <p:spPr>
          <a:xfrm>
            <a:off x="4541139" y="1569682"/>
            <a:ext cx="1695998" cy="392592"/>
          </a:xfrm>
          <a:prstGeom prst="rect">
            <a:avLst/>
          </a:prstGeom>
        </p:spPr>
      </p:pic>
      <p:pic>
        <p:nvPicPr>
          <p:cNvPr id="7" name="Picture 6">
            <a:extLst>
              <a:ext uri="{FF2B5EF4-FFF2-40B4-BE49-F238E27FC236}">
                <a16:creationId xmlns:a16="http://schemas.microsoft.com/office/drawing/2014/main" id="{CB942142-E8F3-FD4E-8A49-92AEFE0A1917}"/>
              </a:ext>
            </a:extLst>
          </p:cNvPr>
          <p:cNvPicPr>
            <a:picLocks noChangeAspect="1"/>
          </p:cNvPicPr>
          <p:nvPr/>
        </p:nvPicPr>
        <p:blipFill>
          <a:blip r:embed="rId4"/>
          <a:stretch>
            <a:fillRect/>
          </a:stretch>
        </p:blipFill>
        <p:spPr>
          <a:xfrm>
            <a:off x="4544044" y="2112235"/>
            <a:ext cx="1829479" cy="392592"/>
          </a:xfrm>
          <a:prstGeom prst="rect">
            <a:avLst/>
          </a:prstGeom>
        </p:spPr>
      </p:pic>
      <p:pic>
        <p:nvPicPr>
          <p:cNvPr id="312" name="Picture 311">
            <a:extLst>
              <a:ext uri="{FF2B5EF4-FFF2-40B4-BE49-F238E27FC236}">
                <a16:creationId xmlns:a16="http://schemas.microsoft.com/office/drawing/2014/main" id="{7BEBD029-D261-C642-A7F7-FA3DC35B7B58}"/>
              </a:ext>
            </a:extLst>
          </p:cNvPr>
          <p:cNvPicPr>
            <a:picLocks noChangeAspect="1"/>
          </p:cNvPicPr>
          <p:nvPr/>
        </p:nvPicPr>
        <p:blipFill>
          <a:blip r:embed="rId5"/>
          <a:stretch>
            <a:fillRect/>
          </a:stretch>
        </p:blipFill>
        <p:spPr>
          <a:xfrm>
            <a:off x="1575874" y="3436358"/>
            <a:ext cx="4175262" cy="844435"/>
          </a:xfrm>
          <a:prstGeom prst="rect">
            <a:avLst/>
          </a:prstGeom>
        </p:spPr>
      </p:pic>
      <p:sp>
        <p:nvSpPr>
          <p:cNvPr id="15" name="TextBox 14">
            <a:extLst>
              <a:ext uri="{FF2B5EF4-FFF2-40B4-BE49-F238E27FC236}">
                <a16:creationId xmlns:a16="http://schemas.microsoft.com/office/drawing/2014/main" id="{8945C48A-2ED8-7343-8E9A-8BE64B26E027}"/>
              </a:ext>
            </a:extLst>
          </p:cNvPr>
          <p:cNvSpPr txBox="1"/>
          <p:nvPr/>
        </p:nvSpPr>
        <p:spPr>
          <a:xfrm>
            <a:off x="1209173" y="4259105"/>
            <a:ext cx="5230515" cy="830997"/>
          </a:xfrm>
          <a:prstGeom prst="rect">
            <a:avLst/>
          </a:prstGeom>
          <a:noFill/>
        </p:spPr>
        <p:txBody>
          <a:bodyPr wrap="square" rtlCol="0">
            <a:spAutoFit/>
          </a:bodyPr>
          <a:lstStyle/>
          <a:p>
            <a:pPr marL="285750" indent="-285750">
              <a:buFont typeface="Arial" panose="020B0604020202020204" pitchFamily="34" charset="0"/>
              <a:buChar char="•"/>
            </a:pPr>
            <a:r>
              <a:rPr lang="en-US" altLang="zh-CN" sz="2400" dirty="0"/>
              <a:t>We</a:t>
            </a:r>
            <a:r>
              <a:rPr lang="zh-CN" altLang="en-US" sz="2400" dirty="0"/>
              <a:t> </a:t>
            </a:r>
            <a:r>
              <a:rPr lang="en-US" altLang="zh-CN" sz="2400" dirty="0"/>
              <a:t>want</a:t>
            </a:r>
            <a:r>
              <a:rPr lang="zh-CN" altLang="en-US" sz="2400" dirty="0"/>
              <a:t> </a:t>
            </a:r>
            <a:r>
              <a:rPr lang="en-US" altLang="zh-CN" sz="2400" dirty="0"/>
              <a:t>vertices</a:t>
            </a:r>
            <a:r>
              <a:rPr lang="zh-CN" altLang="en-US" sz="2400" dirty="0"/>
              <a:t> </a:t>
            </a:r>
            <a:r>
              <a:rPr lang="en-US" altLang="zh-CN" sz="2400" dirty="0"/>
              <a:t>get</a:t>
            </a:r>
            <a:r>
              <a:rPr lang="zh-CN" altLang="en-US" sz="2400" dirty="0"/>
              <a:t> </a:t>
            </a:r>
            <a:r>
              <a:rPr lang="en-US" altLang="zh-CN" sz="2400" dirty="0"/>
              <a:t>more</a:t>
            </a:r>
            <a:r>
              <a:rPr lang="zh-CN" altLang="en-US" sz="2400" dirty="0"/>
              <a:t> </a:t>
            </a:r>
            <a:r>
              <a:rPr lang="en-US" altLang="zh-CN" sz="2400" dirty="0"/>
              <a:t>close</a:t>
            </a:r>
            <a:r>
              <a:rPr lang="zh-CN" altLang="en-US" sz="2400" dirty="0"/>
              <a:t> </a:t>
            </a:r>
            <a:r>
              <a:rPr lang="en-US" altLang="zh-CN" sz="2400" dirty="0"/>
              <a:t>to</a:t>
            </a:r>
            <a:r>
              <a:rPr lang="zh-CN" altLang="en-US" sz="2400" dirty="0"/>
              <a:t> </a:t>
            </a:r>
            <a:r>
              <a:rPr lang="en-US" altLang="zh-CN" sz="2400" dirty="0"/>
              <a:t>existing</a:t>
            </a:r>
            <a:r>
              <a:rPr lang="zh-CN" altLang="en-US" sz="2400" dirty="0"/>
              <a:t> </a:t>
            </a:r>
            <a:r>
              <a:rPr lang="en-US" altLang="zh-CN" sz="2400" dirty="0"/>
              <a:t>colors</a:t>
            </a:r>
            <a:endParaRPr lang="en-US" sz="2400" dirty="0"/>
          </a:p>
        </p:txBody>
      </p:sp>
      <p:pic>
        <p:nvPicPr>
          <p:cNvPr id="327" name="Picture 326">
            <a:extLst>
              <a:ext uri="{FF2B5EF4-FFF2-40B4-BE49-F238E27FC236}">
                <a16:creationId xmlns:a16="http://schemas.microsoft.com/office/drawing/2014/main" id="{73134023-9074-F24D-A250-88F35AD5F976}"/>
              </a:ext>
            </a:extLst>
          </p:cNvPr>
          <p:cNvPicPr>
            <a:picLocks noChangeAspect="1"/>
          </p:cNvPicPr>
          <p:nvPr/>
        </p:nvPicPr>
        <p:blipFill>
          <a:blip r:embed="rId6"/>
          <a:stretch>
            <a:fillRect/>
          </a:stretch>
        </p:blipFill>
        <p:spPr>
          <a:xfrm>
            <a:off x="1575874" y="5172476"/>
            <a:ext cx="3882910" cy="825501"/>
          </a:xfrm>
          <a:prstGeom prst="rect">
            <a:avLst/>
          </a:prstGeom>
        </p:spPr>
      </p:pic>
      <p:cxnSp>
        <p:nvCxnSpPr>
          <p:cNvPr id="329" name="直接连接符 82">
            <a:extLst>
              <a:ext uri="{FF2B5EF4-FFF2-40B4-BE49-F238E27FC236}">
                <a16:creationId xmlns:a16="http://schemas.microsoft.com/office/drawing/2014/main" id="{EA5B9778-6690-AB46-AAF1-4C224677000B}"/>
              </a:ext>
            </a:extLst>
          </p:cNvPr>
          <p:cNvCxnSpPr>
            <a:cxnSpLocks/>
            <a:stCxn id="238" idx="4"/>
            <a:endCxn id="334" idx="3"/>
          </p:cNvCxnSpPr>
          <p:nvPr/>
        </p:nvCxnSpPr>
        <p:spPr>
          <a:xfrm>
            <a:off x="8319631" y="2436739"/>
            <a:ext cx="72743" cy="341903"/>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0" name="文本框 90">
                <a:extLst>
                  <a:ext uri="{FF2B5EF4-FFF2-40B4-BE49-F238E27FC236}">
                    <a16:creationId xmlns:a16="http://schemas.microsoft.com/office/drawing/2014/main" id="{043BAADA-9C95-F748-B302-26FDBBDE1E8E}"/>
                  </a:ext>
                </a:extLst>
              </p:cNvPr>
              <p:cNvSpPr txBox="1"/>
              <p:nvPr/>
            </p:nvSpPr>
            <p:spPr>
              <a:xfrm>
                <a:off x="8364625" y="1709715"/>
                <a:ext cx="437364"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2400" i="1" dirty="0" smtClean="0">
                          <a:latin typeface="Cambria Math" panose="02040503050406030204" pitchFamily="18" charset="0"/>
                          <a:cs typeface="Times New Roman" panose="02020603050405020304" pitchFamily="18" charset="0"/>
                        </a:rPr>
                        <m:t>𝑣</m:t>
                      </m:r>
                    </m:oMath>
                  </m:oMathPara>
                </a14:m>
                <a:endParaRPr lang="zh-CN" altLang="en-US" sz="2400" i="1" dirty="0">
                  <a:latin typeface="Times New Roman" panose="02020603050405020304" pitchFamily="18" charset="0"/>
                  <a:cs typeface="Times New Roman" panose="02020603050405020304" pitchFamily="18" charset="0"/>
                </a:endParaRPr>
              </a:p>
            </p:txBody>
          </p:sp>
        </mc:Choice>
        <mc:Fallback xmlns="">
          <p:sp>
            <p:nvSpPr>
              <p:cNvPr id="330" name="文本框 90">
                <a:extLst>
                  <a:ext uri="{FF2B5EF4-FFF2-40B4-BE49-F238E27FC236}">
                    <a16:creationId xmlns:a16="http://schemas.microsoft.com/office/drawing/2014/main" id="{043BAADA-9C95-F748-B302-26FDBBDE1E8E}"/>
                  </a:ext>
                </a:extLst>
              </p:cNvPr>
              <p:cNvSpPr txBox="1">
                <a:spLocks noRot="1" noChangeAspect="1" noMove="1" noResize="1" noEditPoints="1" noAdjustHandles="1" noChangeArrowheads="1" noChangeShapeType="1" noTextEdit="1"/>
              </p:cNvSpPr>
              <p:nvPr/>
            </p:nvSpPr>
            <p:spPr>
              <a:xfrm>
                <a:off x="8364625" y="1709715"/>
                <a:ext cx="437364" cy="461665"/>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1" name="文本框 91">
                <a:extLst>
                  <a:ext uri="{FF2B5EF4-FFF2-40B4-BE49-F238E27FC236}">
                    <a16:creationId xmlns:a16="http://schemas.microsoft.com/office/drawing/2014/main" id="{EFC058B9-9B14-3F40-93D1-E08A190757A5}"/>
                  </a:ext>
                </a:extLst>
              </p:cNvPr>
              <p:cNvSpPr txBox="1"/>
              <p:nvPr/>
            </p:nvSpPr>
            <p:spPr>
              <a:xfrm>
                <a:off x="8750604" y="1975074"/>
                <a:ext cx="543995"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400" b="0" i="1" dirty="0" smtClean="0">
                              <a:latin typeface="Cambria Math" panose="02040503050406030204" pitchFamily="18" charset="0"/>
                              <a:cs typeface="Times New Roman" panose="02020603050405020304" pitchFamily="18" charset="0"/>
                            </a:rPr>
                          </m:ctrlPr>
                        </m:sSubPr>
                        <m:e>
                          <m:r>
                            <a:rPr lang="en-US" altLang="zh-CN" sz="2400" i="1" dirty="0" smtClean="0">
                              <a:latin typeface="Cambria Math" panose="02040503050406030204" pitchFamily="18" charset="0"/>
                              <a:cs typeface="Times New Roman" panose="02020603050405020304" pitchFamily="18" charset="0"/>
                            </a:rPr>
                            <m:t>𝑣</m:t>
                          </m:r>
                        </m:e>
                        <m:sub>
                          <m:r>
                            <a:rPr lang="en-US" altLang="zh-CN" sz="2400" b="0" i="1" dirty="0" smtClean="0">
                              <a:latin typeface="Cambria Math" panose="02040503050406030204" pitchFamily="18" charset="0"/>
                              <a:cs typeface="Times New Roman" panose="02020603050405020304" pitchFamily="18" charset="0"/>
                            </a:rPr>
                            <m:t>𝑐</m:t>
                          </m:r>
                        </m:sub>
                      </m:sSub>
                    </m:oMath>
                  </m:oMathPara>
                </a14:m>
                <a:endParaRPr lang="zh-CN" altLang="en-US" sz="2400" i="1" dirty="0">
                  <a:latin typeface="Times New Roman" panose="02020603050405020304" pitchFamily="18" charset="0"/>
                  <a:cs typeface="Times New Roman" panose="02020603050405020304" pitchFamily="18" charset="0"/>
                </a:endParaRPr>
              </a:p>
            </p:txBody>
          </p:sp>
        </mc:Choice>
        <mc:Fallback xmlns="">
          <p:sp>
            <p:nvSpPr>
              <p:cNvPr id="331" name="文本框 91">
                <a:extLst>
                  <a:ext uri="{FF2B5EF4-FFF2-40B4-BE49-F238E27FC236}">
                    <a16:creationId xmlns:a16="http://schemas.microsoft.com/office/drawing/2014/main" id="{EFC058B9-9B14-3F40-93D1-E08A190757A5}"/>
                  </a:ext>
                </a:extLst>
              </p:cNvPr>
              <p:cNvSpPr txBox="1">
                <a:spLocks noRot="1" noChangeAspect="1" noMove="1" noResize="1" noEditPoints="1" noAdjustHandles="1" noChangeArrowheads="1" noChangeShapeType="1" noTextEdit="1"/>
              </p:cNvSpPr>
              <p:nvPr/>
            </p:nvSpPr>
            <p:spPr>
              <a:xfrm>
                <a:off x="8750604" y="1975074"/>
                <a:ext cx="543995" cy="461665"/>
              </a:xfrm>
              <a:prstGeom prst="rect">
                <a:avLst/>
              </a:prstGeom>
              <a:blipFill>
                <a:blip r:embed="rId8"/>
                <a:stretch>
                  <a:fillRect/>
                </a:stretch>
              </a:blipFill>
            </p:spPr>
            <p:txBody>
              <a:bodyPr/>
              <a:lstStyle/>
              <a:p>
                <a:r>
                  <a:rPr lang="en-US">
                    <a:noFill/>
                  </a:rPr>
                  <a:t> </a:t>
                </a:r>
              </a:p>
            </p:txBody>
          </p:sp>
        </mc:Fallback>
      </mc:AlternateContent>
      <p:cxnSp>
        <p:nvCxnSpPr>
          <p:cNvPr id="332" name="连接符: 曲线 93">
            <a:extLst>
              <a:ext uri="{FF2B5EF4-FFF2-40B4-BE49-F238E27FC236}">
                <a16:creationId xmlns:a16="http://schemas.microsoft.com/office/drawing/2014/main" id="{53BF6439-0929-1644-B589-D51049A4AB7D}"/>
              </a:ext>
            </a:extLst>
          </p:cNvPr>
          <p:cNvCxnSpPr>
            <a:cxnSpLocks/>
            <a:stCxn id="331" idx="2"/>
            <a:endCxn id="334" idx="6"/>
          </p:cNvCxnSpPr>
          <p:nvPr/>
        </p:nvCxnSpPr>
        <p:spPr>
          <a:xfrm rot="5400000">
            <a:off x="8568463" y="2366140"/>
            <a:ext cx="383540" cy="524738"/>
          </a:xfrm>
          <a:prstGeom prst="curvedConnector2">
            <a:avLst/>
          </a:prstGeom>
          <a:ln w="19050">
            <a:tailEnd type="triangle"/>
          </a:ln>
        </p:spPr>
        <p:style>
          <a:lnRef idx="1">
            <a:schemeClr val="dk1"/>
          </a:lnRef>
          <a:fillRef idx="0">
            <a:schemeClr val="dk1"/>
          </a:fillRef>
          <a:effectRef idx="0">
            <a:schemeClr val="dk1"/>
          </a:effectRef>
          <a:fontRef idx="minor">
            <a:schemeClr val="tx1"/>
          </a:fontRef>
        </p:style>
      </p:cxnSp>
      <p:cxnSp>
        <p:nvCxnSpPr>
          <p:cNvPr id="333" name="连接符: 曲线 95">
            <a:extLst>
              <a:ext uri="{FF2B5EF4-FFF2-40B4-BE49-F238E27FC236}">
                <a16:creationId xmlns:a16="http://schemas.microsoft.com/office/drawing/2014/main" id="{77D9FF46-CAC9-6E43-93CF-12CD6D551932}"/>
              </a:ext>
            </a:extLst>
          </p:cNvPr>
          <p:cNvCxnSpPr>
            <a:cxnSpLocks/>
            <a:stCxn id="330" idx="2"/>
            <a:endCxn id="238" idx="6"/>
          </p:cNvCxnSpPr>
          <p:nvPr/>
        </p:nvCxnSpPr>
        <p:spPr>
          <a:xfrm rot="5400000">
            <a:off x="8418879" y="2170532"/>
            <a:ext cx="163580" cy="165277"/>
          </a:xfrm>
          <a:prstGeom prst="curvedConnector2">
            <a:avLst/>
          </a:prstGeom>
          <a:ln w="19050">
            <a:tailEnd type="triangle"/>
          </a:ln>
        </p:spPr>
        <p:style>
          <a:lnRef idx="1">
            <a:schemeClr val="dk1"/>
          </a:lnRef>
          <a:fillRef idx="0">
            <a:schemeClr val="dk1"/>
          </a:fillRef>
          <a:effectRef idx="0">
            <a:schemeClr val="dk1"/>
          </a:effectRef>
          <a:fontRef idx="minor">
            <a:schemeClr val="tx1"/>
          </a:fontRef>
        </p:style>
      </p:cxnSp>
      <p:sp>
        <p:nvSpPr>
          <p:cNvPr id="334" name="椭圆 100">
            <a:extLst>
              <a:ext uri="{FF2B5EF4-FFF2-40B4-BE49-F238E27FC236}">
                <a16:creationId xmlns:a16="http://schemas.microsoft.com/office/drawing/2014/main" id="{AC369514-7595-A542-A022-E570D20C51D2}"/>
              </a:ext>
            </a:extLst>
          </p:cNvPr>
          <p:cNvSpPr/>
          <p:nvPr/>
        </p:nvSpPr>
        <p:spPr>
          <a:xfrm flipV="1">
            <a:off x="8374275" y="2761396"/>
            <a:ext cx="123589" cy="11776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7" name="椭圆 28">
            <a:extLst>
              <a:ext uri="{FF2B5EF4-FFF2-40B4-BE49-F238E27FC236}">
                <a16:creationId xmlns:a16="http://schemas.microsoft.com/office/drawing/2014/main" id="{8530242D-D98D-F94D-B1B5-FDD5487F04BD}"/>
              </a:ext>
            </a:extLst>
          </p:cNvPr>
          <p:cNvSpPr/>
          <p:nvPr/>
        </p:nvSpPr>
        <p:spPr>
          <a:xfrm>
            <a:off x="10007868" y="3487237"/>
            <a:ext cx="118140" cy="122198"/>
          </a:xfrm>
          <a:prstGeom prst="ellipse">
            <a:avLst/>
          </a:prstGeom>
          <a:solidFill>
            <a:srgbClr val="B1773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8" name="椭圆 29">
            <a:extLst>
              <a:ext uri="{FF2B5EF4-FFF2-40B4-BE49-F238E27FC236}">
                <a16:creationId xmlns:a16="http://schemas.microsoft.com/office/drawing/2014/main" id="{461F7C89-48CC-124F-A414-41B284B8B746}"/>
              </a:ext>
            </a:extLst>
          </p:cNvPr>
          <p:cNvSpPr/>
          <p:nvPr/>
        </p:nvSpPr>
        <p:spPr>
          <a:xfrm>
            <a:off x="9842445" y="4411871"/>
            <a:ext cx="118140" cy="122198"/>
          </a:xfrm>
          <a:prstGeom prst="ellipse">
            <a:avLst/>
          </a:prstGeom>
          <a:solidFill>
            <a:srgbClr val="96373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9" name="椭圆 30">
            <a:extLst>
              <a:ext uri="{FF2B5EF4-FFF2-40B4-BE49-F238E27FC236}">
                <a16:creationId xmlns:a16="http://schemas.microsoft.com/office/drawing/2014/main" id="{F3ED766A-9ED0-3542-A220-1E098A7A96A4}"/>
              </a:ext>
            </a:extLst>
          </p:cNvPr>
          <p:cNvSpPr/>
          <p:nvPr/>
        </p:nvSpPr>
        <p:spPr>
          <a:xfrm>
            <a:off x="10268802" y="3484756"/>
            <a:ext cx="118140" cy="122198"/>
          </a:xfrm>
          <a:prstGeom prst="ellipse">
            <a:avLst/>
          </a:prstGeom>
          <a:solidFill>
            <a:srgbClr val="B1773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0" name="椭圆 56">
            <a:extLst>
              <a:ext uri="{FF2B5EF4-FFF2-40B4-BE49-F238E27FC236}">
                <a16:creationId xmlns:a16="http://schemas.microsoft.com/office/drawing/2014/main" id="{84FFB989-4A9A-E344-9C4E-922A7DF67F20}"/>
              </a:ext>
            </a:extLst>
          </p:cNvPr>
          <p:cNvSpPr/>
          <p:nvPr/>
        </p:nvSpPr>
        <p:spPr>
          <a:xfrm>
            <a:off x="9465658" y="3037726"/>
            <a:ext cx="118140" cy="122198"/>
          </a:xfrm>
          <a:prstGeom prst="ellipse">
            <a:avLst/>
          </a:prstGeom>
          <a:solidFill>
            <a:srgbClr val="A9923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1" name="椭圆 57">
            <a:extLst>
              <a:ext uri="{FF2B5EF4-FFF2-40B4-BE49-F238E27FC236}">
                <a16:creationId xmlns:a16="http://schemas.microsoft.com/office/drawing/2014/main" id="{1F62A2C5-5E17-B441-BC36-226F60EA81C3}"/>
              </a:ext>
            </a:extLst>
          </p:cNvPr>
          <p:cNvSpPr/>
          <p:nvPr/>
        </p:nvSpPr>
        <p:spPr>
          <a:xfrm>
            <a:off x="9668703" y="4474744"/>
            <a:ext cx="118140" cy="122198"/>
          </a:xfrm>
          <a:prstGeom prst="ellipse">
            <a:avLst/>
          </a:prstGeom>
          <a:solidFill>
            <a:srgbClr val="92373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2" name="椭圆 58">
            <a:extLst>
              <a:ext uri="{FF2B5EF4-FFF2-40B4-BE49-F238E27FC236}">
                <a16:creationId xmlns:a16="http://schemas.microsoft.com/office/drawing/2014/main" id="{8B07B57E-47BE-9149-BB16-EF3D162C71D0}"/>
              </a:ext>
            </a:extLst>
          </p:cNvPr>
          <p:cNvSpPr/>
          <p:nvPr/>
        </p:nvSpPr>
        <p:spPr>
          <a:xfrm>
            <a:off x="8418031" y="4554201"/>
            <a:ext cx="118140" cy="122198"/>
          </a:xfrm>
          <a:prstGeom prst="ellipse">
            <a:avLst/>
          </a:prstGeom>
          <a:solidFill>
            <a:srgbClr val="5E373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3" name="椭圆 65">
            <a:extLst>
              <a:ext uri="{FF2B5EF4-FFF2-40B4-BE49-F238E27FC236}">
                <a16:creationId xmlns:a16="http://schemas.microsoft.com/office/drawing/2014/main" id="{37F58EA2-7651-174F-9C6F-116ECBEDB7DF}"/>
              </a:ext>
            </a:extLst>
          </p:cNvPr>
          <p:cNvSpPr/>
          <p:nvPr/>
        </p:nvSpPr>
        <p:spPr>
          <a:xfrm>
            <a:off x="9001743" y="2667581"/>
            <a:ext cx="118140" cy="122198"/>
          </a:xfrm>
          <a:prstGeom prst="ellipse">
            <a:avLst/>
          </a:prstGeom>
          <a:solidFill>
            <a:srgbClr val="A99C32"/>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54" name="椭圆 66">
            <a:extLst>
              <a:ext uri="{FF2B5EF4-FFF2-40B4-BE49-F238E27FC236}">
                <a16:creationId xmlns:a16="http://schemas.microsoft.com/office/drawing/2014/main" id="{7E28D6D6-EC63-6B44-BFFB-DCAA6EDC652B}"/>
              </a:ext>
            </a:extLst>
          </p:cNvPr>
          <p:cNvSpPr/>
          <p:nvPr/>
        </p:nvSpPr>
        <p:spPr>
          <a:xfrm>
            <a:off x="9286251" y="4535843"/>
            <a:ext cx="118140" cy="122198"/>
          </a:xfrm>
          <a:prstGeom prst="ellipse">
            <a:avLst/>
          </a:prstGeom>
          <a:solidFill>
            <a:srgbClr val="89332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55" name="Picture 354">
            <a:extLst>
              <a:ext uri="{FF2B5EF4-FFF2-40B4-BE49-F238E27FC236}">
                <a16:creationId xmlns:a16="http://schemas.microsoft.com/office/drawing/2014/main" id="{67827E45-B9EF-744D-B46D-567C190CA0ED}"/>
              </a:ext>
            </a:extLst>
          </p:cNvPr>
          <p:cNvPicPr>
            <a:picLocks noChangeAspect="1"/>
          </p:cNvPicPr>
          <p:nvPr/>
        </p:nvPicPr>
        <p:blipFill>
          <a:blip r:embed="rId9"/>
          <a:stretch>
            <a:fillRect/>
          </a:stretch>
        </p:blipFill>
        <p:spPr>
          <a:xfrm>
            <a:off x="4048106" y="6082485"/>
            <a:ext cx="6451601" cy="480968"/>
          </a:xfrm>
          <a:prstGeom prst="rect">
            <a:avLst/>
          </a:prstGeom>
        </p:spPr>
      </p:pic>
      <p:sp>
        <p:nvSpPr>
          <p:cNvPr id="356" name="TextBox 355">
            <a:extLst>
              <a:ext uri="{FF2B5EF4-FFF2-40B4-BE49-F238E27FC236}">
                <a16:creationId xmlns:a16="http://schemas.microsoft.com/office/drawing/2014/main" id="{D6BE9CEB-782C-A34B-A2B7-4228AC4FB3A4}"/>
              </a:ext>
            </a:extLst>
          </p:cNvPr>
          <p:cNvSpPr txBox="1"/>
          <p:nvPr/>
        </p:nvSpPr>
        <p:spPr>
          <a:xfrm>
            <a:off x="1184560" y="5997977"/>
            <a:ext cx="2839816" cy="523220"/>
          </a:xfrm>
          <a:prstGeom prst="rect">
            <a:avLst/>
          </a:prstGeom>
          <a:noFill/>
        </p:spPr>
        <p:txBody>
          <a:bodyPr wrap="none" rtlCol="0">
            <a:spAutoFit/>
          </a:bodyPr>
          <a:lstStyle/>
          <a:p>
            <a:r>
              <a:rPr lang="en-US" altLang="zh-CN" sz="2800" b="1" dirty="0"/>
              <a:t>Energy</a:t>
            </a:r>
            <a:r>
              <a:rPr lang="zh-CN" altLang="en-US" sz="2800" b="1" dirty="0"/>
              <a:t> </a:t>
            </a:r>
            <a:r>
              <a:rPr lang="en-US" altLang="zh-CN" sz="2800" b="1" dirty="0"/>
              <a:t>Function:</a:t>
            </a:r>
            <a:r>
              <a:rPr lang="zh-CN" altLang="en-US" sz="2800" b="1" dirty="0"/>
              <a:t>  </a:t>
            </a:r>
            <a:endParaRPr lang="en-US" sz="2800" b="1" dirty="0"/>
          </a:p>
        </p:txBody>
      </p:sp>
      <mc:AlternateContent xmlns:mc="http://schemas.openxmlformats.org/markup-compatibility/2006" xmlns:a14="http://schemas.microsoft.com/office/drawing/2010/main">
        <mc:Choice Requires="a14">
          <p:sp>
            <p:nvSpPr>
              <p:cNvPr id="361" name="文本框 90">
                <a:extLst>
                  <a:ext uri="{FF2B5EF4-FFF2-40B4-BE49-F238E27FC236}">
                    <a16:creationId xmlns:a16="http://schemas.microsoft.com/office/drawing/2014/main" id="{70806E43-D34B-AF4A-8C2F-E6AC435481A0}"/>
                  </a:ext>
                </a:extLst>
              </p:cNvPr>
              <p:cNvSpPr txBox="1"/>
              <p:nvPr/>
            </p:nvSpPr>
            <p:spPr>
              <a:xfrm>
                <a:off x="10378297" y="2961090"/>
                <a:ext cx="369139"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cs typeface="Times New Roman" panose="02020603050405020304" pitchFamily="18" charset="0"/>
                        </a:rPr>
                        <m:t>𝑖</m:t>
                      </m:r>
                    </m:oMath>
                  </m:oMathPara>
                </a14:m>
                <a:endParaRPr lang="zh-CN" altLang="en-US" sz="2400" i="1" dirty="0">
                  <a:latin typeface="Times New Roman" panose="02020603050405020304" pitchFamily="18" charset="0"/>
                  <a:cs typeface="Times New Roman" panose="02020603050405020304" pitchFamily="18" charset="0"/>
                </a:endParaRPr>
              </a:p>
            </p:txBody>
          </p:sp>
        </mc:Choice>
        <mc:Fallback xmlns="">
          <p:sp>
            <p:nvSpPr>
              <p:cNvPr id="361" name="文本框 90">
                <a:extLst>
                  <a:ext uri="{FF2B5EF4-FFF2-40B4-BE49-F238E27FC236}">
                    <a16:creationId xmlns:a16="http://schemas.microsoft.com/office/drawing/2014/main" id="{70806E43-D34B-AF4A-8C2F-E6AC435481A0}"/>
                  </a:ext>
                </a:extLst>
              </p:cNvPr>
              <p:cNvSpPr txBox="1">
                <a:spLocks noRot="1" noChangeAspect="1" noMove="1" noResize="1" noEditPoints="1" noAdjustHandles="1" noChangeArrowheads="1" noChangeShapeType="1" noTextEdit="1"/>
              </p:cNvSpPr>
              <p:nvPr/>
            </p:nvSpPr>
            <p:spPr>
              <a:xfrm>
                <a:off x="10378297" y="2961090"/>
                <a:ext cx="369139" cy="461665"/>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2" name="文本框 91">
                <a:extLst>
                  <a:ext uri="{FF2B5EF4-FFF2-40B4-BE49-F238E27FC236}">
                    <a16:creationId xmlns:a16="http://schemas.microsoft.com/office/drawing/2014/main" id="{37957784-8CD8-1E4D-B9E0-5E98F47805F9}"/>
                  </a:ext>
                </a:extLst>
              </p:cNvPr>
              <p:cNvSpPr txBox="1"/>
              <p:nvPr/>
            </p:nvSpPr>
            <p:spPr>
              <a:xfrm>
                <a:off x="10689860" y="2839279"/>
                <a:ext cx="1211742" cy="49141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400" b="0" i="1" dirty="0" smtClean="0">
                              <a:latin typeface="Cambria Math" panose="02040503050406030204" pitchFamily="18" charset="0"/>
                              <a:cs typeface="Times New Roman" panose="02020603050405020304" pitchFamily="18" charset="0"/>
                            </a:rPr>
                          </m:ctrlPr>
                        </m:sSubPr>
                        <m:e>
                          <m:r>
                            <a:rPr lang="en-US" altLang="zh-CN" sz="2400" b="0" i="1" dirty="0" smtClean="0">
                              <a:latin typeface="Cambria Math" panose="02040503050406030204" pitchFamily="18" charset="0"/>
                              <a:cs typeface="Times New Roman" panose="02020603050405020304" pitchFamily="18" charset="0"/>
                            </a:rPr>
                            <m:t>𝑖</m:t>
                          </m:r>
                        </m:e>
                        <m:sub>
                          <m:r>
                            <a:rPr lang="en-US" altLang="zh-CN" sz="2400" b="0" i="1" dirty="0" smtClean="0">
                              <a:latin typeface="Cambria Math" panose="02040503050406030204" pitchFamily="18" charset="0"/>
                              <a:cs typeface="Times New Roman" panose="02020603050405020304" pitchFamily="18" charset="0"/>
                            </a:rPr>
                            <m:t>𝑝𝑟𝑜𝑗𝑒𝑐𝑡</m:t>
                          </m:r>
                        </m:sub>
                      </m:sSub>
                    </m:oMath>
                  </m:oMathPara>
                </a14:m>
                <a:endParaRPr lang="zh-CN" altLang="en-US" sz="2400" i="1" dirty="0">
                  <a:latin typeface="Times New Roman" panose="02020603050405020304" pitchFamily="18" charset="0"/>
                  <a:cs typeface="Times New Roman" panose="02020603050405020304" pitchFamily="18" charset="0"/>
                </a:endParaRPr>
              </a:p>
            </p:txBody>
          </p:sp>
        </mc:Choice>
        <mc:Fallback xmlns="">
          <p:sp>
            <p:nvSpPr>
              <p:cNvPr id="362" name="文本框 91">
                <a:extLst>
                  <a:ext uri="{FF2B5EF4-FFF2-40B4-BE49-F238E27FC236}">
                    <a16:creationId xmlns:a16="http://schemas.microsoft.com/office/drawing/2014/main" id="{37957784-8CD8-1E4D-B9E0-5E98F47805F9}"/>
                  </a:ext>
                </a:extLst>
              </p:cNvPr>
              <p:cNvSpPr txBox="1">
                <a:spLocks noRot="1" noChangeAspect="1" noMove="1" noResize="1" noEditPoints="1" noAdjustHandles="1" noChangeArrowheads="1" noChangeShapeType="1" noTextEdit="1"/>
              </p:cNvSpPr>
              <p:nvPr/>
            </p:nvSpPr>
            <p:spPr>
              <a:xfrm>
                <a:off x="10689860" y="2839279"/>
                <a:ext cx="1211742" cy="491417"/>
              </a:xfrm>
              <a:prstGeom prst="rect">
                <a:avLst/>
              </a:prstGeom>
              <a:blipFill>
                <a:blip r:embed="rId11"/>
                <a:stretch>
                  <a:fillRect b="-12821"/>
                </a:stretch>
              </a:blipFill>
            </p:spPr>
            <p:txBody>
              <a:bodyPr/>
              <a:lstStyle/>
              <a:p>
                <a:r>
                  <a:rPr lang="en-US">
                    <a:noFill/>
                  </a:rPr>
                  <a:t> </a:t>
                </a:r>
              </a:p>
            </p:txBody>
          </p:sp>
        </mc:Fallback>
      </mc:AlternateContent>
      <p:cxnSp>
        <p:nvCxnSpPr>
          <p:cNvPr id="363" name="连接符: 曲线 93">
            <a:extLst>
              <a:ext uri="{FF2B5EF4-FFF2-40B4-BE49-F238E27FC236}">
                <a16:creationId xmlns:a16="http://schemas.microsoft.com/office/drawing/2014/main" id="{3FF9B76D-D1C6-6249-89D4-332DB98990F6}"/>
              </a:ext>
            </a:extLst>
          </p:cNvPr>
          <p:cNvCxnSpPr>
            <a:cxnSpLocks/>
            <a:stCxn id="362" idx="2"/>
            <a:endCxn id="365" idx="6"/>
          </p:cNvCxnSpPr>
          <p:nvPr/>
        </p:nvCxnSpPr>
        <p:spPr>
          <a:xfrm rot="5400000">
            <a:off x="10589297" y="3014280"/>
            <a:ext cx="390018" cy="1022851"/>
          </a:xfrm>
          <a:prstGeom prst="curvedConnector2">
            <a:avLst/>
          </a:prstGeom>
          <a:ln w="19050">
            <a:tailEnd type="triangle"/>
          </a:ln>
        </p:spPr>
        <p:style>
          <a:lnRef idx="1">
            <a:schemeClr val="dk1"/>
          </a:lnRef>
          <a:fillRef idx="0">
            <a:schemeClr val="dk1"/>
          </a:fillRef>
          <a:effectRef idx="0">
            <a:schemeClr val="dk1"/>
          </a:effectRef>
          <a:fontRef idx="minor">
            <a:schemeClr val="tx1"/>
          </a:fontRef>
        </p:style>
      </p:cxnSp>
      <p:cxnSp>
        <p:nvCxnSpPr>
          <p:cNvPr id="364" name="连接符: 曲线 95">
            <a:extLst>
              <a:ext uri="{FF2B5EF4-FFF2-40B4-BE49-F238E27FC236}">
                <a16:creationId xmlns:a16="http://schemas.microsoft.com/office/drawing/2014/main" id="{128FEF7C-B097-4D4B-B739-0E1AD424ED57}"/>
              </a:ext>
            </a:extLst>
          </p:cNvPr>
          <p:cNvCxnSpPr>
            <a:cxnSpLocks/>
            <a:stCxn id="361" idx="2"/>
            <a:endCxn id="349" idx="6"/>
          </p:cNvCxnSpPr>
          <p:nvPr/>
        </p:nvCxnSpPr>
        <p:spPr>
          <a:xfrm rot="5400000">
            <a:off x="10413355" y="3396343"/>
            <a:ext cx="123100" cy="175925"/>
          </a:xfrm>
          <a:prstGeom prst="curvedConnector2">
            <a:avLst/>
          </a:prstGeom>
          <a:ln w="19050">
            <a:tailEnd type="triangle"/>
          </a:ln>
        </p:spPr>
        <p:style>
          <a:lnRef idx="1">
            <a:schemeClr val="dk1"/>
          </a:lnRef>
          <a:fillRef idx="0">
            <a:schemeClr val="dk1"/>
          </a:fillRef>
          <a:effectRef idx="0">
            <a:schemeClr val="dk1"/>
          </a:effectRef>
          <a:fontRef idx="minor">
            <a:schemeClr val="tx1"/>
          </a:fontRef>
        </p:style>
      </p:cxnSp>
      <p:sp>
        <p:nvSpPr>
          <p:cNvPr id="365" name="椭圆 100">
            <a:extLst>
              <a:ext uri="{FF2B5EF4-FFF2-40B4-BE49-F238E27FC236}">
                <a16:creationId xmlns:a16="http://schemas.microsoft.com/office/drawing/2014/main" id="{CBD0129D-2370-9645-BC2C-27661D0A198C}"/>
              </a:ext>
            </a:extLst>
          </p:cNvPr>
          <p:cNvSpPr/>
          <p:nvPr/>
        </p:nvSpPr>
        <p:spPr>
          <a:xfrm flipV="1">
            <a:off x="10149291" y="3661831"/>
            <a:ext cx="123589" cy="117766"/>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79" name="直接连接符 82">
            <a:extLst>
              <a:ext uri="{FF2B5EF4-FFF2-40B4-BE49-F238E27FC236}">
                <a16:creationId xmlns:a16="http://schemas.microsoft.com/office/drawing/2014/main" id="{3F3E9513-3C53-864A-9CDB-6DFFEBBF8EF9}"/>
              </a:ext>
            </a:extLst>
          </p:cNvPr>
          <p:cNvCxnSpPr>
            <a:cxnSpLocks/>
            <a:stCxn id="349" idx="3"/>
            <a:endCxn id="365" idx="5"/>
          </p:cNvCxnSpPr>
          <p:nvPr/>
        </p:nvCxnSpPr>
        <p:spPr>
          <a:xfrm flipH="1">
            <a:off x="10254781" y="3589059"/>
            <a:ext cx="31322" cy="90018"/>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8130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5">
                                            <p:txEl>
                                              <p:pRg st="0" end="0"/>
                                            </p:txEl>
                                          </p:spTgt>
                                        </p:tgtEl>
                                        <p:attrNameLst>
                                          <p:attrName>style.visibility</p:attrName>
                                        </p:attrNameLst>
                                      </p:cBhvr>
                                      <p:to>
                                        <p:strVal val="visible"/>
                                      </p:to>
                                    </p:set>
                                    <p:animEffect transition="in" filter="dissolve">
                                      <p:cBhvr>
                                        <p:cTn id="7" dur="500"/>
                                        <p:tgtEl>
                                          <p:spTgt spid="15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par>
                                <p:cTn id="11" presetID="9" presetClass="entr" presetSubtype="0" fill="hold" nodeType="withEffect">
                                  <p:stCondLst>
                                    <p:cond delay="0"/>
                                  </p:stCondLst>
                                  <p:childTnLst>
                                    <p:set>
                                      <p:cBhvr>
                                        <p:cTn id="12" dur="1" fill="hold">
                                          <p:stCondLst>
                                            <p:cond delay="0"/>
                                          </p:stCondLst>
                                        </p:cTn>
                                        <p:tgtEl>
                                          <p:spTgt spid="158"/>
                                        </p:tgtEl>
                                        <p:attrNameLst>
                                          <p:attrName>style.visibility</p:attrName>
                                        </p:attrNameLst>
                                      </p:cBhvr>
                                      <p:to>
                                        <p:strVal val="visible"/>
                                      </p:to>
                                    </p:set>
                                    <p:animEffect transition="in" filter="dissolve">
                                      <p:cBhvr>
                                        <p:cTn id="13" dur="500"/>
                                        <p:tgtEl>
                                          <p:spTgt spid="158"/>
                                        </p:tgtEl>
                                      </p:cBhvr>
                                    </p:animEffect>
                                  </p:childTnLst>
                                </p:cTn>
                              </p:par>
                              <p:par>
                                <p:cTn id="14" presetID="9"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dissolv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158"/>
                                        </p:tgtEl>
                                      </p:cBhvr>
                                    </p:animEffect>
                                    <p:set>
                                      <p:cBhvr>
                                        <p:cTn id="21" dur="1" fill="hold">
                                          <p:stCondLst>
                                            <p:cond delay="499"/>
                                          </p:stCondLst>
                                        </p:cTn>
                                        <p:tgtEl>
                                          <p:spTgt spid="158"/>
                                        </p:tgtEl>
                                        <p:attrNameLst>
                                          <p:attrName>style.visibility</p:attrName>
                                        </p:attrNameLst>
                                      </p:cBhvr>
                                      <p:to>
                                        <p:strVal val="hidden"/>
                                      </p:to>
                                    </p:set>
                                  </p:childTnLst>
                                </p:cTn>
                              </p:par>
                              <p:par>
                                <p:cTn id="22" presetID="9" presetClass="entr" presetSubtype="0" fill="hold" nodeType="withEffect">
                                  <p:stCondLst>
                                    <p:cond delay="0"/>
                                  </p:stCondLst>
                                  <p:childTnLst>
                                    <p:set>
                                      <p:cBhvr>
                                        <p:cTn id="23" dur="1" fill="hold">
                                          <p:stCondLst>
                                            <p:cond delay="0"/>
                                          </p:stCondLst>
                                        </p:cTn>
                                        <p:tgtEl>
                                          <p:spTgt spid="357">
                                            <p:txEl>
                                              <p:pRg st="0" end="0"/>
                                            </p:txEl>
                                          </p:spTgt>
                                        </p:tgtEl>
                                        <p:attrNameLst>
                                          <p:attrName>style.visibility</p:attrName>
                                        </p:attrNameLst>
                                      </p:cBhvr>
                                      <p:to>
                                        <p:strVal val="visible"/>
                                      </p:to>
                                    </p:set>
                                    <p:animEffect transition="in" filter="dissolve">
                                      <p:cBhvr>
                                        <p:cTn id="24" dur="500"/>
                                        <p:tgtEl>
                                          <p:spTgt spid="357">
                                            <p:txEl>
                                              <p:pRg st="0" end="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234"/>
                                        </p:tgtEl>
                                        <p:attrNameLst>
                                          <p:attrName>style.visibility</p:attrName>
                                        </p:attrNameLst>
                                      </p:cBhvr>
                                      <p:to>
                                        <p:strVal val="visible"/>
                                      </p:to>
                                    </p:set>
                                    <p:animEffect transition="in" filter="fade">
                                      <p:cBhvr>
                                        <p:cTn id="27" dur="500"/>
                                        <p:tgtEl>
                                          <p:spTgt spid="234"/>
                                        </p:tgtEl>
                                      </p:cBhvr>
                                    </p:animEffect>
                                  </p:childTnLst>
                                </p:cTn>
                              </p:par>
                              <p:par>
                                <p:cTn id="28" presetID="9"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dissolv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dissolve">
                                      <p:cBhvr>
                                        <p:cTn id="35" dur="500"/>
                                        <p:tgtEl>
                                          <p:spTgt spid="3"/>
                                        </p:tgtEl>
                                      </p:cBhvr>
                                    </p:animEffect>
                                  </p:childTnLst>
                                </p:cTn>
                              </p:par>
                            </p:childTnLst>
                          </p:cTn>
                        </p:par>
                        <p:par>
                          <p:cTn id="36" fill="hold">
                            <p:stCondLst>
                              <p:cond delay="500"/>
                            </p:stCondLst>
                            <p:childTnLst>
                              <p:par>
                                <p:cTn id="37" presetID="9" presetClass="entr" presetSubtype="0" fill="hold" nodeType="afterEffect">
                                  <p:stCondLst>
                                    <p:cond delay="0"/>
                                  </p:stCondLst>
                                  <p:childTnLst>
                                    <p:set>
                                      <p:cBhvr>
                                        <p:cTn id="38" dur="1" fill="hold">
                                          <p:stCondLst>
                                            <p:cond delay="0"/>
                                          </p:stCondLst>
                                        </p:cTn>
                                        <p:tgtEl>
                                          <p:spTgt spid="312"/>
                                        </p:tgtEl>
                                        <p:attrNameLst>
                                          <p:attrName>style.visibility</p:attrName>
                                        </p:attrNameLst>
                                      </p:cBhvr>
                                      <p:to>
                                        <p:strVal val="visible"/>
                                      </p:to>
                                    </p:set>
                                    <p:animEffect transition="in" filter="dissolve">
                                      <p:cBhvr>
                                        <p:cTn id="39" dur="500"/>
                                        <p:tgtEl>
                                          <p:spTgt spid="312"/>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353"/>
                                        </p:tgtEl>
                                        <p:attrNameLst>
                                          <p:attrName>style.visibility</p:attrName>
                                        </p:attrNameLst>
                                      </p:cBhvr>
                                      <p:to>
                                        <p:strVal val="visible"/>
                                      </p:to>
                                    </p:set>
                                    <p:animEffect transition="in" filter="dissolve">
                                      <p:cBhvr>
                                        <p:cTn id="44" dur="500"/>
                                        <p:tgtEl>
                                          <p:spTgt spid="353"/>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350"/>
                                        </p:tgtEl>
                                        <p:attrNameLst>
                                          <p:attrName>style.visibility</p:attrName>
                                        </p:attrNameLst>
                                      </p:cBhvr>
                                      <p:to>
                                        <p:strVal val="visible"/>
                                      </p:to>
                                    </p:set>
                                    <p:animEffect transition="in" filter="dissolve">
                                      <p:cBhvr>
                                        <p:cTn id="47" dur="500"/>
                                        <p:tgtEl>
                                          <p:spTgt spid="350"/>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347"/>
                                        </p:tgtEl>
                                        <p:attrNameLst>
                                          <p:attrName>style.visibility</p:attrName>
                                        </p:attrNameLst>
                                      </p:cBhvr>
                                      <p:to>
                                        <p:strVal val="visible"/>
                                      </p:to>
                                    </p:set>
                                    <p:animEffect transition="in" filter="dissolve">
                                      <p:cBhvr>
                                        <p:cTn id="50" dur="500"/>
                                        <p:tgtEl>
                                          <p:spTgt spid="347"/>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349"/>
                                        </p:tgtEl>
                                        <p:attrNameLst>
                                          <p:attrName>style.visibility</p:attrName>
                                        </p:attrNameLst>
                                      </p:cBhvr>
                                      <p:to>
                                        <p:strVal val="visible"/>
                                      </p:to>
                                    </p:set>
                                    <p:animEffect transition="in" filter="dissolve">
                                      <p:cBhvr>
                                        <p:cTn id="53" dur="500"/>
                                        <p:tgtEl>
                                          <p:spTgt spid="349"/>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348"/>
                                        </p:tgtEl>
                                        <p:attrNameLst>
                                          <p:attrName>style.visibility</p:attrName>
                                        </p:attrNameLst>
                                      </p:cBhvr>
                                      <p:to>
                                        <p:strVal val="visible"/>
                                      </p:to>
                                    </p:set>
                                    <p:animEffect transition="in" filter="dissolve">
                                      <p:cBhvr>
                                        <p:cTn id="56" dur="500"/>
                                        <p:tgtEl>
                                          <p:spTgt spid="348"/>
                                        </p:tgtEl>
                                      </p:cBhvr>
                                    </p:animEffect>
                                  </p:childTnLst>
                                </p:cTn>
                              </p:par>
                              <p:par>
                                <p:cTn id="57" presetID="9" presetClass="entr" presetSubtype="0" fill="hold" grpId="0" nodeType="withEffect">
                                  <p:stCondLst>
                                    <p:cond delay="0"/>
                                  </p:stCondLst>
                                  <p:childTnLst>
                                    <p:set>
                                      <p:cBhvr>
                                        <p:cTn id="58" dur="1" fill="hold">
                                          <p:stCondLst>
                                            <p:cond delay="0"/>
                                          </p:stCondLst>
                                        </p:cTn>
                                        <p:tgtEl>
                                          <p:spTgt spid="351"/>
                                        </p:tgtEl>
                                        <p:attrNameLst>
                                          <p:attrName>style.visibility</p:attrName>
                                        </p:attrNameLst>
                                      </p:cBhvr>
                                      <p:to>
                                        <p:strVal val="visible"/>
                                      </p:to>
                                    </p:set>
                                    <p:animEffect transition="in" filter="dissolve">
                                      <p:cBhvr>
                                        <p:cTn id="59" dur="500"/>
                                        <p:tgtEl>
                                          <p:spTgt spid="351"/>
                                        </p:tgtEl>
                                      </p:cBhvr>
                                    </p:animEffect>
                                  </p:childTnLst>
                                </p:cTn>
                              </p:par>
                              <p:par>
                                <p:cTn id="60" presetID="9" presetClass="entr" presetSubtype="0" fill="hold" grpId="0" nodeType="withEffect">
                                  <p:stCondLst>
                                    <p:cond delay="0"/>
                                  </p:stCondLst>
                                  <p:childTnLst>
                                    <p:set>
                                      <p:cBhvr>
                                        <p:cTn id="61" dur="1" fill="hold">
                                          <p:stCondLst>
                                            <p:cond delay="0"/>
                                          </p:stCondLst>
                                        </p:cTn>
                                        <p:tgtEl>
                                          <p:spTgt spid="354"/>
                                        </p:tgtEl>
                                        <p:attrNameLst>
                                          <p:attrName>style.visibility</p:attrName>
                                        </p:attrNameLst>
                                      </p:cBhvr>
                                      <p:to>
                                        <p:strVal val="visible"/>
                                      </p:to>
                                    </p:set>
                                    <p:animEffect transition="in" filter="dissolve">
                                      <p:cBhvr>
                                        <p:cTn id="62" dur="500"/>
                                        <p:tgtEl>
                                          <p:spTgt spid="354"/>
                                        </p:tgtEl>
                                      </p:cBhvr>
                                    </p:animEffect>
                                  </p:childTnLst>
                                </p:cTn>
                              </p:par>
                              <p:par>
                                <p:cTn id="63" presetID="9" presetClass="entr" presetSubtype="0" fill="hold" grpId="0" nodeType="withEffect">
                                  <p:stCondLst>
                                    <p:cond delay="0"/>
                                  </p:stCondLst>
                                  <p:childTnLst>
                                    <p:set>
                                      <p:cBhvr>
                                        <p:cTn id="64" dur="1" fill="hold">
                                          <p:stCondLst>
                                            <p:cond delay="0"/>
                                          </p:stCondLst>
                                        </p:cTn>
                                        <p:tgtEl>
                                          <p:spTgt spid="352"/>
                                        </p:tgtEl>
                                        <p:attrNameLst>
                                          <p:attrName>style.visibility</p:attrName>
                                        </p:attrNameLst>
                                      </p:cBhvr>
                                      <p:to>
                                        <p:strVal val="visible"/>
                                      </p:to>
                                    </p:set>
                                    <p:animEffect transition="in" filter="dissolve">
                                      <p:cBhvr>
                                        <p:cTn id="65" dur="500"/>
                                        <p:tgtEl>
                                          <p:spTgt spid="352"/>
                                        </p:tgtEl>
                                      </p:cBhvr>
                                    </p:animEffect>
                                  </p:childTnLst>
                                </p:cTn>
                              </p:par>
                              <p:par>
                                <p:cTn id="66" presetID="9" presetClass="entr" presetSubtype="0" fill="hold" grpId="0" nodeType="withEffect">
                                  <p:stCondLst>
                                    <p:cond delay="0"/>
                                  </p:stCondLst>
                                  <p:childTnLst>
                                    <p:set>
                                      <p:cBhvr>
                                        <p:cTn id="67" dur="1" fill="hold">
                                          <p:stCondLst>
                                            <p:cond delay="0"/>
                                          </p:stCondLst>
                                        </p:cTn>
                                        <p:tgtEl>
                                          <p:spTgt spid="361"/>
                                        </p:tgtEl>
                                        <p:attrNameLst>
                                          <p:attrName>style.visibility</p:attrName>
                                        </p:attrNameLst>
                                      </p:cBhvr>
                                      <p:to>
                                        <p:strVal val="visible"/>
                                      </p:to>
                                    </p:set>
                                    <p:animEffect transition="in" filter="dissolve">
                                      <p:cBhvr>
                                        <p:cTn id="68" dur="500"/>
                                        <p:tgtEl>
                                          <p:spTgt spid="361"/>
                                        </p:tgtEl>
                                      </p:cBhvr>
                                    </p:animEffect>
                                  </p:childTnLst>
                                </p:cTn>
                              </p:par>
                              <p:par>
                                <p:cTn id="69" presetID="9" presetClass="entr" presetSubtype="0" fill="hold" nodeType="withEffect">
                                  <p:stCondLst>
                                    <p:cond delay="0"/>
                                  </p:stCondLst>
                                  <p:childTnLst>
                                    <p:set>
                                      <p:cBhvr>
                                        <p:cTn id="70" dur="1" fill="hold">
                                          <p:stCondLst>
                                            <p:cond delay="0"/>
                                          </p:stCondLst>
                                        </p:cTn>
                                        <p:tgtEl>
                                          <p:spTgt spid="364"/>
                                        </p:tgtEl>
                                        <p:attrNameLst>
                                          <p:attrName>style.visibility</p:attrName>
                                        </p:attrNameLst>
                                      </p:cBhvr>
                                      <p:to>
                                        <p:strVal val="visible"/>
                                      </p:to>
                                    </p:set>
                                    <p:animEffect transition="in" filter="dissolve">
                                      <p:cBhvr>
                                        <p:cTn id="71" dur="500"/>
                                        <p:tgtEl>
                                          <p:spTgt spid="364"/>
                                        </p:tgtEl>
                                      </p:cBhvr>
                                    </p:animEffect>
                                  </p:childTnLst>
                                </p:cTn>
                              </p:par>
                              <p:par>
                                <p:cTn id="72" presetID="9" presetClass="entr" presetSubtype="0" fill="hold" grpId="0" nodeType="withEffect">
                                  <p:stCondLst>
                                    <p:cond delay="0"/>
                                  </p:stCondLst>
                                  <p:childTnLst>
                                    <p:set>
                                      <p:cBhvr>
                                        <p:cTn id="73" dur="1" fill="hold">
                                          <p:stCondLst>
                                            <p:cond delay="0"/>
                                          </p:stCondLst>
                                        </p:cTn>
                                        <p:tgtEl>
                                          <p:spTgt spid="362"/>
                                        </p:tgtEl>
                                        <p:attrNameLst>
                                          <p:attrName>style.visibility</p:attrName>
                                        </p:attrNameLst>
                                      </p:cBhvr>
                                      <p:to>
                                        <p:strVal val="visible"/>
                                      </p:to>
                                    </p:set>
                                    <p:animEffect transition="in" filter="dissolve">
                                      <p:cBhvr>
                                        <p:cTn id="74" dur="500"/>
                                        <p:tgtEl>
                                          <p:spTgt spid="362"/>
                                        </p:tgtEl>
                                      </p:cBhvr>
                                    </p:animEffect>
                                  </p:childTnLst>
                                </p:cTn>
                              </p:par>
                              <p:par>
                                <p:cTn id="75" presetID="9" presetClass="entr" presetSubtype="0" fill="hold" nodeType="withEffect">
                                  <p:stCondLst>
                                    <p:cond delay="0"/>
                                  </p:stCondLst>
                                  <p:childTnLst>
                                    <p:set>
                                      <p:cBhvr>
                                        <p:cTn id="76" dur="1" fill="hold">
                                          <p:stCondLst>
                                            <p:cond delay="0"/>
                                          </p:stCondLst>
                                        </p:cTn>
                                        <p:tgtEl>
                                          <p:spTgt spid="363"/>
                                        </p:tgtEl>
                                        <p:attrNameLst>
                                          <p:attrName>style.visibility</p:attrName>
                                        </p:attrNameLst>
                                      </p:cBhvr>
                                      <p:to>
                                        <p:strVal val="visible"/>
                                      </p:to>
                                    </p:set>
                                    <p:animEffect transition="in" filter="dissolve">
                                      <p:cBhvr>
                                        <p:cTn id="77" dur="500"/>
                                        <p:tgtEl>
                                          <p:spTgt spid="363"/>
                                        </p:tgtEl>
                                      </p:cBhvr>
                                    </p:animEffect>
                                  </p:childTnLst>
                                </p:cTn>
                              </p:par>
                              <p:par>
                                <p:cTn id="78" presetID="9" presetClass="entr" presetSubtype="0" fill="hold" grpId="0" nodeType="withEffect">
                                  <p:stCondLst>
                                    <p:cond delay="0"/>
                                  </p:stCondLst>
                                  <p:childTnLst>
                                    <p:set>
                                      <p:cBhvr>
                                        <p:cTn id="79" dur="1" fill="hold">
                                          <p:stCondLst>
                                            <p:cond delay="0"/>
                                          </p:stCondLst>
                                        </p:cTn>
                                        <p:tgtEl>
                                          <p:spTgt spid="365"/>
                                        </p:tgtEl>
                                        <p:attrNameLst>
                                          <p:attrName>style.visibility</p:attrName>
                                        </p:attrNameLst>
                                      </p:cBhvr>
                                      <p:to>
                                        <p:strVal val="visible"/>
                                      </p:to>
                                    </p:set>
                                    <p:animEffect transition="in" filter="dissolve">
                                      <p:cBhvr>
                                        <p:cTn id="80" dur="500"/>
                                        <p:tgtEl>
                                          <p:spTgt spid="365"/>
                                        </p:tgtEl>
                                      </p:cBhvr>
                                    </p:animEffect>
                                  </p:childTnLst>
                                </p:cTn>
                              </p:par>
                              <p:par>
                                <p:cTn id="81" presetID="9" presetClass="entr" presetSubtype="0" fill="hold" nodeType="withEffect">
                                  <p:stCondLst>
                                    <p:cond delay="0"/>
                                  </p:stCondLst>
                                  <p:childTnLst>
                                    <p:set>
                                      <p:cBhvr>
                                        <p:cTn id="82" dur="1" fill="hold">
                                          <p:stCondLst>
                                            <p:cond delay="0"/>
                                          </p:stCondLst>
                                        </p:cTn>
                                        <p:tgtEl>
                                          <p:spTgt spid="379"/>
                                        </p:tgtEl>
                                        <p:attrNameLst>
                                          <p:attrName>style.visibility</p:attrName>
                                        </p:attrNameLst>
                                      </p:cBhvr>
                                      <p:to>
                                        <p:strVal val="visible"/>
                                      </p:to>
                                    </p:set>
                                    <p:animEffect transition="in" filter="dissolve">
                                      <p:cBhvr>
                                        <p:cTn id="83" dur="500"/>
                                        <p:tgtEl>
                                          <p:spTgt spid="379"/>
                                        </p:tgtEl>
                                      </p:cBhvr>
                                    </p:animEffect>
                                  </p:childTnLst>
                                </p:cTn>
                              </p:par>
                            </p:childTnLst>
                          </p:cTn>
                        </p:par>
                      </p:childTnLst>
                    </p:cTn>
                  </p:par>
                  <p:par>
                    <p:cTn id="84" fill="hold">
                      <p:stCondLst>
                        <p:cond delay="indefinite"/>
                      </p:stCondLst>
                      <p:childTnLst>
                        <p:par>
                          <p:cTn id="85" fill="hold">
                            <p:stCondLst>
                              <p:cond delay="0"/>
                            </p:stCondLst>
                            <p:childTnLst>
                              <p:par>
                                <p:cTn id="86" presetID="9" presetClass="entr" presetSubtype="0" fill="hold" grpId="0" nodeType="clickEffect">
                                  <p:stCondLst>
                                    <p:cond delay="0"/>
                                  </p:stCondLst>
                                  <p:childTnLst>
                                    <p:set>
                                      <p:cBhvr>
                                        <p:cTn id="87" dur="1" fill="hold">
                                          <p:stCondLst>
                                            <p:cond delay="0"/>
                                          </p:stCondLst>
                                        </p:cTn>
                                        <p:tgtEl>
                                          <p:spTgt spid="15"/>
                                        </p:tgtEl>
                                        <p:attrNameLst>
                                          <p:attrName>style.visibility</p:attrName>
                                        </p:attrNameLst>
                                      </p:cBhvr>
                                      <p:to>
                                        <p:strVal val="visible"/>
                                      </p:to>
                                    </p:set>
                                    <p:animEffect transition="in" filter="dissolve">
                                      <p:cBhvr>
                                        <p:cTn id="88" dur="500"/>
                                        <p:tgtEl>
                                          <p:spTgt spid="15"/>
                                        </p:tgtEl>
                                      </p:cBhvr>
                                    </p:animEffect>
                                  </p:childTnLst>
                                </p:cTn>
                              </p:par>
                            </p:childTnLst>
                          </p:cTn>
                        </p:par>
                        <p:par>
                          <p:cTn id="89" fill="hold">
                            <p:stCondLst>
                              <p:cond delay="500"/>
                            </p:stCondLst>
                            <p:childTnLst>
                              <p:par>
                                <p:cTn id="90" presetID="9" presetClass="entr" presetSubtype="0" fill="hold" nodeType="afterEffect">
                                  <p:stCondLst>
                                    <p:cond delay="0"/>
                                  </p:stCondLst>
                                  <p:childTnLst>
                                    <p:set>
                                      <p:cBhvr>
                                        <p:cTn id="91" dur="1" fill="hold">
                                          <p:stCondLst>
                                            <p:cond delay="0"/>
                                          </p:stCondLst>
                                        </p:cTn>
                                        <p:tgtEl>
                                          <p:spTgt spid="327"/>
                                        </p:tgtEl>
                                        <p:attrNameLst>
                                          <p:attrName>style.visibility</p:attrName>
                                        </p:attrNameLst>
                                      </p:cBhvr>
                                      <p:to>
                                        <p:strVal val="visible"/>
                                      </p:to>
                                    </p:set>
                                    <p:animEffect transition="in" filter="dissolve">
                                      <p:cBhvr>
                                        <p:cTn id="92" dur="500"/>
                                        <p:tgtEl>
                                          <p:spTgt spid="327"/>
                                        </p:tgtEl>
                                      </p:cBhvr>
                                    </p:animEffect>
                                  </p:childTnLst>
                                </p:cTn>
                              </p:par>
                            </p:childTnLst>
                          </p:cTn>
                        </p:par>
                      </p:childTnLst>
                    </p:cTn>
                  </p:par>
                  <p:par>
                    <p:cTn id="93" fill="hold">
                      <p:stCondLst>
                        <p:cond delay="indefinite"/>
                      </p:stCondLst>
                      <p:childTnLst>
                        <p:par>
                          <p:cTn id="94" fill="hold">
                            <p:stCondLst>
                              <p:cond delay="0"/>
                            </p:stCondLst>
                            <p:childTnLst>
                              <p:par>
                                <p:cTn id="95" presetID="9" presetClass="entr" presetSubtype="0" fill="hold" grpId="0" nodeType="clickEffect">
                                  <p:stCondLst>
                                    <p:cond delay="0"/>
                                  </p:stCondLst>
                                  <p:childTnLst>
                                    <p:set>
                                      <p:cBhvr>
                                        <p:cTn id="96" dur="1" fill="hold">
                                          <p:stCondLst>
                                            <p:cond delay="0"/>
                                          </p:stCondLst>
                                        </p:cTn>
                                        <p:tgtEl>
                                          <p:spTgt spid="330"/>
                                        </p:tgtEl>
                                        <p:attrNameLst>
                                          <p:attrName>style.visibility</p:attrName>
                                        </p:attrNameLst>
                                      </p:cBhvr>
                                      <p:to>
                                        <p:strVal val="visible"/>
                                      </p:to>
                                    </p:set>
                                    <p:animEffect transition="in" filter="dissolve">
                                      <p:cBhvr>
                                        <p:cTn id="97" dur="500"/>
                                        <p:tgtEl>
                                          <p:spTgt spid="330"/>
                                        </p:tgtEl>
                                      </p:cBhvr>
                                    </p:animEffect>
                                  </p:childTnLst>
                                </p:cTn>
                              </p:par>
                              <p:par>
                                <p:cTn id="98" presetID="9" presetClass="entr" presetSubtype="0" fill="hold" nodeType="withEffect">
                                  <p:stCondLst>
                                    <p:cond delay="0"/>
                                  </p:stCondLst>
                                  <p:childTnLst>
                                    <p:set>
                                      <p:cBhvr>
                                        <p:cTn id="99" dur="1" fill="hold">
                                          <p:stCondLst>
                                            <p:cond delay="0"/>
                                          </p:stCondLst>
                                        </p:cTn>
                                        <p:tgtEl>
                                          <p:spTgt spid="333"/>
                                        </p:tgtEl>
                                        <p:attrNameLst>
                                          <p:attrName>style.visibility</p:attrName>
                                        </p:attrNameLst>
                                      </p:cBhvr>
                                      <p:to>
                                        <p:strVal val="visible"/>
                                      </p:to>
                                    </p:set>
                                    <p:animEffect transition="in" filter="dissolve">
                                      <p:cBhvr>
                                        <p:cTn id="100" dur="500"/>
                                        <p:tgtEl>
                                          <p:spTgt spid="333"/>
                                        </p:tgtEl>
                                      </p:cBhvr>
                                    </p:animEffect>
                                  </p:childTnLst>
                                </p:cTn>
                              </p:par>
                              <p:par>
                                <p:cTn id="101" presetID="9" presetClass="entr" presetSubtype="0" fill="hold" nodeType="withEffect">
                                  <p:stCondLst>
                                    <p:cond delay="0"/>
                                  </p:stCondLst>
                                  <p:childTnLst>
                                    <p:set>
                                      <p:cBhvr>
                                        <p:cTn id="102" dur="1" fill="hold">
                                          <p:stCondLst>
                                            <p:cond delay="0"/>
                                          </p:stCondLst>
                                        </p:cTn>
                                        <p:tgtEl>
                                          <p:spTgt spid="329"/>
                                        </p:tgtEl>
                                        <p:attrNameLst>
                                          <p:attrName>style.visibility</p:attrName>
                                        </p:attrNameLst>
                                      </p:cBhvr>
                                      <p:to>
                                        <p:strVal val="visible"/>
                                      </p:to>
                                    </p:set>
                                    <p:animEffect transition="in" filter="dissolve">
                                      <p:cBhvr>
                                        <p:cTn id="103" dur="500"/>
                                        <p:tgtEl>
                                          <p:spTgt spid="329"/>
                                        </p:tgtEl>
                                      </p:cBhvr>
                                    </p:animEffect>
                                  </p:childTnLst>
                                </p:cTn>
                              </p:par>
                              <p:par>
                                <p:cTn id="104" presetID="9" presetClass="entr" presetSubtype="0" fill="hold" grpId="0" nodeType="withEffect">
                                  <p:stCondLst>
                                    <p:cond delay="0"/>
                                  </p:stCondLst>
                                  <p:childTnLst>
                                    <p:set>
                                      <p:cBhvr>
                                        <p:cTn id="105" dur="1" fill="hold">
                                          <p:stCondLst>
                                            <p:cond delay="0"/>
                                          </p:stCondLst>
                                        </p:cTn>
                                        <p:tgtEl>
                                          <p:spTgt spid="328"/>
                                        </p:tgtEl>
                                        <p:attrNameLst>
                                          <p:attrName>style.visibility</p:attrName>
                                        </p:attrNameLst>
                                      </p:cBhvr>
                                      <p:to>
                                        <p:strVal val="visible"/>
                                      </p:to>
                                    </p:set>
                                    <p:animEffect transition="in" filter="dissolve">
                                      <p:cBhvr>
                                        <p:cTn id="106" dur="500"/>
                                        <p:tgtEl>
                                          <p:spTgt spid="328"/>
                                        </p:tgtEl>
                                      </p:cBhvr>
                                    </p:animEffect>
                                  </p:childTnLst>
                                </p:cTn>
                              </p:par>
                              <p:par>
                                <p:cTn id="107" presetID="9" presetClass="entr" presetSubtype="0" fill="hold" grpId="0" nodeType="withEffect">
                                  <p:stCondLst>
                                    <p:cond delay="0"/>
                                  </p:stCondLst>
                                  <p:childTnLst>
                                    <p:set>
                                      <p:cBhvr>
                                        <p:cTn id="108" dur="1" fill="hold">
                                          <p:stCondLst>
                                            <p:cond delay="0"/>
                                          </p:stCondLst>
                                        </p:cTn>
                                        <p:tgtEl>
                                          <p:spTgt spid="331"/>
                                        </p:tgtEl>
                                        <p:attrNameLst>
                                          <p:attrName>style.visibility</p:attrName>
                                        </p:attrNameLst>
                                      </p:cBhvr>
                                      <p:to>
                                        <p:strVal val="visible"/>
                                      </p:to>
                                    </p:set>
                                    <p:animEffect transition="in" filter="dissolve">
                                      <p:cBhvr>
                                        <p:cTn id="109" dur="500"/>
                                        <p:tgtEl>
                                          <p:spTgt spid="331"/>
                                        </p:tgtEl>
                                      </p:cBhvr>
                                    </p:animEffect>
                                  </p:childTnLst>
                                </p:cTn>
                              </p:par>
                              <p:par>
                                <p:cTn id="110" presetID="9" presetClass="entr" presetSubtype="0" fill="hold" nodeType="withEffect">
                                  <p:stCondLst>
                                    <p:cond delay="0"/>
                                  </p:stCondLst>
                                  <p:childTnLst>
                                    <p:set>
                                      <p:cBhvr>
                                        <p:cTn id="111" dur="1" fill="hold">
                                          <p:stCondLst>
                                            <p:cond delay="0"/>
                                          </p:stCondLst>
                                        </p:cTn>
                                        <p:tgtEl>
                                          <p:spTgt spid="332"/>
                                        </p:tgtEl>
                                        <p:attrNameLst>
                                          <p:attrName>style.visibility</p:attrName>
                                        </p:attrNameLst>
                                      </p:cBhvr>
                                      <p:to>
                                        <p:strVal val="visible"/>
                                      </p:to>
                                    </p:set>
                                    <p:animEffect transition="in" filter="dissolve">
                                      <p:cBhvr>
                                        <p:cTn id="112" dur="500"/>
                                        <p:tgtEl>
                                          <p:spTgt spid="332"/>
                                        </p:tgtEl>
                                      </p:cBhvr>
                                    </p:animEffect>
                                  </p:childTnLst>
                                </p:cTn>
                              </p:par>
                              <p:par>
                                <p:cTn id="113" presetID="9" presetClass="entr" presetSubtype="0" fill="hold" grpId="0" nodeType="withEffect">
                                  <p:stCondLst>
                                    <p:cond delay="0"/>
                                  </p:stCondLst>
                                  <p:childTnLst>
                                    <p:set>
                                      <p:cBhvr>
                                        <p:cTn id="114" dur="1" fill="hold">
                                          <p:stCondLst>
                                            <p:cond delay="0"/>
                                          </p:stCondLst>
                                        </p:cTn>
                                        <p:tgtEl>
                                          <p:spTgt spid="334"/>
                                        </p:tgtEl>
                                        <p:attrNameLst>
                                          <p:attrName>style.visibility</p:attrName>
                                        </p:attrNameLst>
                                      </p:cBhvr>
                                      <p:to>
                                        <p:strVal val="visible"/>
                                      </p:to>
                                    </p:set>
                                    <p:animEffect transition="in" filter="dissolve">
                                      <p:cBhvr>
                                        <p:cTn id="115" dur="500"/>
                                        <p:tgtEl>
                                          <p:spTgt spid="334"/>
                                        </p:tgtEl>
                                      </p:cBhvr>
                                    </p:animEffect>
                                  </p:childTnLst>
                                </p:cTn>
                              </p:par>
                            </p:childTnLst>
                          </p:cTn>
                        </p:par>
                      </p:childTnLst>
                    </p:cTn>
                  </p:par>
                  <p:par>
                    <p:cTn id="116" fill="hold">
                      <p:stCondLst>
                        <p:cond delay="indefinite"/>
                      </p:stCondLst>
                      <p:childTnLst>
                        <p:par>
                          <p:cTn id="117" fill="hold">
                            <p:stCondLst>
                              <p:cond delay="0"/>
                            </p:stCondLst>
                            <p:childTnLst>
                              <p:par>
                                <p:cTn id="118" presetID="9" presetClass="entr" presetSubtype="0" fill="hold" grpId="0" nodeType="clickEffect">
                                  <p:stCondLst>
                                    <p:cond delay="0"/>
                                  </p:stCondLst>
                                  <p:childTnLst>
                                    <p:set>
                                      <p:cBhvr>
                                        <p:cTn id="119" dur="1" fill="hold">
                                          <p:stCondLst>
                                            <p:cond delay="0"/>
                                          </p:stCondLst>
                                        </p:cTn>
                                        <p:tgtEl>
                                          <p:spTgt spid="356"/>
                                        </p:tgtEl>
                                        <p:attrNameLst>
                                          <p:attrName>style.visibility</p:attrName>
                                        </p:attrNameLst>
                                      </p:cBhvr>
                                      <p:to>
                                        <p:strVal val="visible"/>
                                      </p:to>
                                    </p:set>
                                    <p:animEffect transition="in" filter="dissolve">
                                      <p:cBhvr>
                                        <p:cTn id="120" dur="500"/>
                                        <p:tgtEl>
                                          <p:spTgt spid="356"/>
                                        </p:tgtEl>
                                      </p:cBhvr>
                                    </p:animEffect>
                                  </p:childTnLst>
                                </p:cTn>
                              </p:par>
                              <p:par>
                                <p:cTn id="121" presetID="9" presetClass="entr" presetSubtype="0" fill="hold" nodeType="withEffect">
                                  <p:stCondLst>
                                    <p:cond delay="0"/>
                                  </p:stCondLst>
                                  <p:childTnLst>
                                    <p:set>
                                      <p:cBhvr>
                                        <p:cTn id="122" dur="1" fill="hold">
                                          <p:stCondLst>
                                            <p:cond delay="0"/>
                                          </p:stCondLst>
                                        </p:cTn>
                                        <p:tgtEl>
                                          <p:spTgt spid="355"/>
                                        </p:tgtEl>
                                        <p:attrNameLst>
                                          <p:attrName>style.visibility</p:attrName>
                                        </p:attrNameLst>
                                      </p:cBhvr>
                                      <p:to>
                                        <p:strVal val="visible"/>
                                      </p:to>
                                    </p:set>
                                    <p:animEffect transition="in" filter="dissolve">
                                      <p:cBhvr>
                                        <p:cTn id="123" dur="500"/>
                                        <p:tgtEl>
                                          <p:spTgt spid="3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 grpId="0" animBg="1"/>
      <p:bldP spid="3" grpId="0"/>
      <p:bldP spid="15" grpId="0"/>
      <p:bldP spid="330" grpId="0"/>
      <p:bldP spid="331" grpId="0"/>
      <p:bldP spid="334" grpId="0" animBg="1"/>
      <p:bldP spid="347" grpId="0" animBg="1"/>
      <p:bldP spid="348" grpId="0" animBg="1"/>
      <p:bldP spid="349" grpId="0" animBg="1"/>
      <p:bldP spid="350" grpId="0" animBg="1"/>
      <p:bldP spid="351" grpId="0" animBg="1"/>
      <p:bldP spid="352" grpId="0" animBg="1"/>
      <p:bldP spid="353" grpId="0" animBg="1"/>
      <p:bldP spid="354" grpId="0" animBg="1"/>
      <p:bldP spid="356" grpId="0"/>
      <p:bldP spid="361" grpId="0"/>
      <p:bldP spid="362" grpId="0"/>
      <p:bldP spid="36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15244</TotalTime>
  <Words>3553</Words>
  <Application>Microsoft Office PowerPoint</Application>
  <PresentationFormat>宽屏</PresentationFormat>
  <Paragraphs>423</Paragraphs>
  <Slides>28</Slides>
  <Notes>28</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28</vt:i4>
      </vt:variant>
    </vt:vector>
  </HeadingPairs>
  <TitlesOfParts>
    <vt:vector size="38" baseType="lpstr">
      <vt:lpstr>游ゴシック</vt:lpstr>
      <vt:lpstr>等线</vt:lpstr>
      <vt:lpstr>等线 Light</vt:lpstr>
      <vt:lpstr>Arial</vt:lpstr>
      <vt:lpstr>Calibri</vt:lpstr>
      <vt:lpstr>Calibri Light</vt:lpstr>
      <vt:lpstr>Cambria Math</vt:lpstr>
      <vt:lpstr>Helvetica</vt:lpstr>
      <vt:lpstr>Times New Roman</vt:lpstr>
      <vt:lpstr>Office Theme</vt:lpstr>
      <vt:lpstr>An Improved Geometric Approach for  Palette-based Image Decomposition and Recoloring </vt:lpstr>
      <vt:lpstr>Motivation</vt:lpstr>
      <vt:lpstr>Color Palette Extraction</vt:lpstr>
      <vt:lpstr>Related Work: Color Palette Extraction</vt:lpstr>
      <vt:lpstr>Related Work : Layer Decomposition</vt:lpstr>
      <vt:lpstr>State-of-the-art: Convex hull based approaches</vt:lpstr>
      <vt:lpstr>State-of-the-art: Convex hull based approaches</vt:lpstr>
      <vt:lpstr>PowerPoint 演示文稿</vt:lpstr>
      <vt:lpstr>Our approach : Optimized Polyhedron</vt:lpstr>
      <vt:lpstr>PowerPoint 演示文稿</vt:lpstr>
      <vt:lpstr>PowerPoint 演示文稿</vt:lpstr>
      <vt:lpstr>PowerPoint 演示文稿</vt:lpstr>
      <vt:lpstr>PowerPoint 演示文稿</vt:lpstr>
      <vt:lpstr>PowerPoint 演示文稿</vt:lpstr>
      <vt:lpstr>PowerPoint 演示文稿</vt:lpstr>
      <vt:lpstr>Our approach : MVC-based Decomposition</vt:lpstr>
      <vt:lpstr>PowerPoint 演示文稿</vt:lpstr>
      <vt:lpstr>PowerPoint 演示文稿</vt:lpstr>
      <vt:lpstr>Compared to results on Palette Extraction</vt:lpstr>
      <vt:lpstr>Compared to results on Layer Decomposition</vt:lpstr>
      <vt:lpstr>Compared to results on Layer Decomposition</vt:lpstr>
      <vt:lpstr>Compared to results on Layer Decomposition</vt:lpstr>
      <vt:lpstr>Compared to results for the whole pipeline</vt:lpstr>
      <vt:lpstr>Compared to results for the whole pipeline</vt:lpstr>
      <vt:lpstr>Compared to results for the whole pipeline</vt:lpstr>
      <vt:lpstr>Conclusion</vt:lpstr>
      <vt:lpstr>PowerPoint 演示文稿</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WANG YILI</dc:creator>
  <cp:lastModifiedBy>Kun Xu</cp:lastModifiedBy>
  <cp:revision>170</cp:revision>
  <dcterms:created xsi:type="dcterms:W3CDTF">2019-09-25T05:18:47Z</dcterms:created>
  <dcterms:modified xsi:type="dcterms:W3CDTF">2019-11-29T08:58:15Z</dcterms:modified>
</cp:coreProperties>
</file>