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</p:sldMasterIdLst>
  <p:notesMasterIdLst>
    <p:notesMasterId r:id="rId26"/>
  </p:notesMasterIdLst>
  <p:sldIdLst>
    <p:sldId id="256" r:id="rId7"/>
    <p:sldId id="258" r:id="rId8"/>
    <p:sldId id="259" r:id="rId9"/>
    <p:sldId id="292" r:id="rId10"/>
    <p:sldId id="293" r:id="rId11"/>
    <p:sldId id="301" r:id="rId12"/>
    <p:sldId id="294" r:id="rId13"/>
    <p:sldId id="263" r:id="rId14"/>
    <p:sldId id="264" r:id="rId15"/>
    <p:sldId id="265" r:id="rId16"/>
    <p:sldId id="266" r:id="rId17"/>
    <p:sldId id="295" r:id="rId18"/>
    <p:sldId id="299" r:id="rId19"/>
    <p:sldId id="261" r:id="rId20"/>
    <p:sldId id="296" r:id="rId21"/>
    <p:sldId id="298" r:id="rId22"/>
    <p:sldId id="291" r:id="rId23"/>
    <p:sldId id="300" r:id="rId24"/>
    <p:sldId id="314" r:id="rId25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572389" y="1336437"/>
            <a:ext cx="6414897" cy="360838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755968" y="5145282"/>
            <a:ext cx="6047740" cy="4209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E916F-3700-4688-9991-D7F6EA6EACD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true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true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true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true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true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true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true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true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true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true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true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true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true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true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true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true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true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true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true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true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true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true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true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true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true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true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true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true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true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true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true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true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0477440" y="6519960"/>
            <a:ext cx="1522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r">
              <a:lnSpc>
                <a:spcPct val="100000"/>
              </a:lnSpc>
            </a:pPr>
            <a:fld id="{1E9AA240-C8F7-44B7-8D26-A0967E9B9267}" type="slidenum">
              <a:rPr lang="en-US" sz="1600" b="0" strike="noStrike" spc="-1">
                <a:solidFill>
                  <a:srgbClr val="000000"/>
                </a:solidFill>
                <a:latin typeface="Garamond"/>
                <a:ea typeface="黑体"/>
              </a:rPr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2" name="图片 4" descr="ba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280" y="1235160"/>
            <a:ext cx="11678760" cy="12132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1800" b="0" strike="noStrike" spc="-1">
                <a:latin typeface="Arial"/>
              </a:rPr>
              <a:t>Click to edit the title text format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  <a:endParaRPr lang="en-US" sz="1800" b="0" strike="noStrike" spc="-1">
              <a:latin typeface="Arial"/>
            </a:endParaRP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  <a:endParaRPr lang="en-US" sz="1800" b="0" strike="noStrike" spc="-1">
              <a:latin typeface="Arial"/>
            </a:endParaRP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  <a:endParaRPr lang="en-US" sz="1800" b="0" strike="noStrike" spc="-1">
              <a:latin typeface="Arial"/>
            </a:endParaRP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  <a:endParaRPr lang="en-US" sz="1800" b="0" strike="noStrike" spc="-1">
              <a:latin typeface="Arial"/>
            </a:endParaRP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  <a:endParaRPr lang="en-US" sz="1800" b="0" strike="noStrike" spc="-1">
              <a:latin typeface="Arial"/>
            </a:endParaRP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  <a:endParaRPr lang="en-US" sz="1800" b="0" strike="noStrike" spc="-1">
              <a:latin typeface="Arial"/>
            </a:endParaRP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0477440" y="6519960"/>
            <a:ext cx="1522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r">
              <a:lnSpc>
                <a:spcPct val="100000"/>
              </a:lnSpc>
            </a:pPr>
            <a:fld id="{2C5A128B-CCBB-405E-8D28-C6189D576FD8}" type="slidenum">
              <a:rPr lang="en-US" sz="1600" b="0" strike="noStrike" spc="-1">
                <a:solidFill>
                  <a:srgbClr val="000000"/>
                </a:solidFill>
                <a:latin typeface="Garamond"/>
                <a:ea typeface="黑体"/>
              </a:rPr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41" name="图片 4" descr="ba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280" y="1235160"/>
            <a:ext cx="11678760" cy="12132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  <a:endParaRPr lang="en-US" sz="3200" b="0" strike="noStrike" spc="-1">
              <a:latin typeface="Arial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  <a:endParaRPr lang="en-US" sz="2800" b="0" strike="noStrike" spc="-1">
              <a:latin typeface="Arial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  <a:endParaRPr lang="en-US" sz="2400" b="0" strike="noStrike" spc="-1">
              <a:latin typeface="Arial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  <a:endParaRPr lang="en-US" sz="2000" b="0" strike="noStrike" spc="-1">
              <a:latin typeface="Arial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  <a:endParaRPr lang="en-US" sz="2000" b="0" strike="noStrike" spc="-1">
              <a:latin typeface="Arial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  <a:endParaRPr lang="en-US" sz="2000" b="0" strike="noStrike" spc="-1">
              <a:latin typeface="Arial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477440" y="6519960"/>
            <a:ext cx="1522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r">
              <a:lnSpc>
                <a:spcPct val="100000"/>
              </a:lnSpc>
            </a:pPr>
            <a:fld id="{8BAFBB31-31A9-496E-83FC-57293586612C}" type="slidenum">
              <a:rPr lang="en-US" sz="1600" b="0" strike="noStrike" spc="-1">
                <a:solidFill>
                  <a:srgbClr val="000000"/>
                </a:solidFill>
                <a:latin typeface="Garamond"/>
                <a:ea typeface="黑体"/>
              </a:rPr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81" name="图片 4" descr="ba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280" y="1235160"/>
            <a:ext cx="11678760" cy="12132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1800" b="0" strike="noStrike" spc="-1">
                <a:latin typeface="Arial"/>
              </a:rPr>
              <a:t>Click to edit the title text format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  <a:endParaRPr lang="en-US" sz="1800" b="0" strike="noStrike" spc="-1">
              <a:latin typeface="Arial"/>
            </a:endParaRP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  <a:endParaRPr lang="en-US" sz="1800" b="0" strike="noStrike" spc="-1">
              <a:latin typeface="Arial"/>
            </a:endParaRP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  <a:endParaRPr lang="en-US" sz="1800" b="0" strike="noStrike" spc="-1">
              <a:latin typeface="Arial"/>
            </a:endParaRP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  <a:endParaRPr lang="en-US" sz="1800" b="0" strike="noStrike" spc="-1">
              <a:latin typeface="Arial"/>
            </a:endParaRP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  <a:endParaRPr lang="en-US" sz="1800" b="0" strike="noStrike" spc="-1">
              <a:latin typeface="Arial"/>
            </a:endParaRP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  <a:endParaRPr lang="en-US" sz="1800" b="0" strike="noStrike" spc="-1">
              <a:latin typeface="Arial"/>
            </a:endParaRP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  <a:endParaRPr lang="en-US" sz="1800" b="0" strike="noStrike" spc="-1">
              <a:latin typeface="Arial"/>
            </a:endParaRP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  <a:endParaRPr lang="en-US" sz="1800" b="0" strike="noStrike" spc="-1">
              <a:latin typeface="Arial"/>
            </a:endParaRP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  <a:endParaRPr lang="en-US" sz="1800" b="0" strike="noStrike" spc="-1">
              <a:latin typeface="Arial"/>
            </a:endParaRP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  <a:endParaRPr lang="en-US" sz="1800" b="0" strike="noStrike" spc="-1">
              <a:latin typeface="Arial"/>
            </a:endParaRP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  <a:endParaRPr lang="en-US" sz="1800" b="0" strike="noStrike" spc="-1">
              <a:latin typeface="Arial"/>
            </a:endParaRP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  <a:endParaRPr lang="en-US" sz="1800" b="0" strike="noStrike" spc="-1">
              <a:latin typeface="Arial"/>
            </a:endParaRP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477440" y="6519960"/>
            <a:ext cx="1522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r">
              <a:lnSpc>
                <a:spcPct val="100000"/>
              </a:lnSpc>
            </a:pPr>
            <a:fld id="{8BAFBB31-31A9-496E-83FC-57293586612C}" type="slidenum">
              <a:rPr lang="en-US" sz="1600" b="0" strike="noStrike" spc="-1">
                <a:solidFill>
                  <a:srgbClr val="000000"/>
                </a:solidFill>
                <a:latin typeface="Garamond"/>
                <a:ea typeface="黑体"/>
              </a:rPr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81" name="图片 4" descr="ba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280" y="1235160"/>
            <a:ext cx="11678760" cy="12132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1800" b="0" strike="noStrike" spc="-1">
                <a:latin typeface="Arial"/>
              </a:rPr>
              <a:t>Click to edit the title text format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  <a:endParaRPr lang="en-US" sz="1800" b="0" strike="noStrike" spc="-1">
              <a:latin typeface="Arial"/>
            </a:endParaRP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  <a:endParaRPr lang="en-US" sz="1800" b="0" strike="noStrike" spc="-1">
              <a:latin typeface="Arial"/>
            </a:endParaRP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  <a:endParaRPr lang="en-US" sz="1800" b="0" strike="noStrike" spc="-1">
              <a:latin typeface="Arial"/>
            </a:endParaRP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  <a:endParaRPr lang="en-US" sz="1800" b="0" strike="noStrike" spc="-1">
              <a:latin typeface="Arial"/>
            </a:endParaRP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  <a:endParaRPr lang="en-US" sz="1800" b="0" strike="noStrike" spc="-1">
              <a:latin typeface="Arial"/>
            </a:endParaRP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  <a:endParaRPr lang="en-US" sz="1800" b="0" strike="noStrike" spc="-1">
              <a:latin typeface="Arial"/>
            </a:endParaRP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true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  <a:endParaRPr lang="en-US" sz="1800" b="0" strike="noStrike" spc="-1">
              <a:latin typeface="Arial"/>
            </a:endParaRP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  <a:endParaRPr lang="en-US" sz="1800" b="0" strike="noStrike" spc="-1">
              <a:latin typeface="Arial"/>
            </a:endParaRP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  <a:endParaRPr lang="en-US" sz="1800" b="0" strike="noStrike" spc="-1">
              <a:latin typeface="Arial"/>
            </a:endParaRP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  <a:endParaRPr lang="en-US" sz="1800" b="0" strike="noStrike" spc="-1">
              <a:latin typeface="Arial"/>
            </a:endParaRP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  <a:endParaRPr lang="en-US" sz="1800" b="0" strike="noStrike" spc="-1">
              <a:latin typeface="Arial"/>
            </a:endParaRP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  <a:endParaRPr lang="en-US" sz="1800" b="0" strike="noStrike" spc="-1">
              <a:latin typeface="Arial"/>
            </a:endParaRP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0477440" y="6519960"/>
            <a:ext cx="1522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r">
              <a:lnSpc>
                <a:spcPct val="100000"/>
              </a:lnSpc>
            </a:pPr>
            <a:fld id="{2C5A128B-CCBB-405E-8D28-C6189D576FD8}" type="slidenum">
              <a:rPr lang="en-US" sz="1600" b="0" strike="noStrike" spc="-1">
                <a:solidFill>
                  <a:srgbClr val="000000"/>
                </a:solidFill>
                <a:latin typeface="Garamond"/>
                <a:ea typeface="黑体"/>
              </a:rPr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41" name="图片 4" descr="ba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280" y="1235160"/>
            <a:ext cx="11678760" cy="12132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true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true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  <a:endParaRPr lang="en-US" sz="3200" b="0" strike="noStrike" spc="-1">
              <a:latin typeface="Arial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  <a:endParaRPr lang="en-US" sz="2800" b="0" strike="noStrike" spc="-1">
              <a:latin typeface="Arial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  <a:endParaRPr lang="en-US" sz="2400" b="0" strike="noStrike" spc="-1">
              <a:latin typeface="Arial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  <a:endParaRPr lang="en-US" sz="2000" b="0" strike="noStrike" spc="-1">
              <a:latin typeface="Arial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  <a:endParaRPr lang="en-US" sz="2000" b="0" strike="noStrike" spc="-1">
              <a:latin typeface="Arial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  <a:endParaRPr lang="en-US" sz="2000" b="0" strike="noStrike" spc="-1">
              <a:latin typeface="Arial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hyperlink" Target="https://cg.cs.tsinghua.edu.cn/jittor/tutorial/2020-5-2-16-43-pytorchconvert/" TargetMode="Externa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18.png"/><Relationship Id="rId3" Type="http://schemas.openxmlformats.org/officeDocument/2006/relationships/hyperlink" Target="https://cg.cs.tsinghua.edu.cn/jittor/assets/docs/jittor.models.html" TargetMode="External"/><Relationship Id="rId2" Type="http://schemas.openxmlformats.org/officeDocument/2006/relationships/hyperlink" Target="https://cg.cs.tsinghua.edu.cn/jittor/tutorial/2020-5-2-16-43-pytorchconvert/" TargetMode="Externa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hyperlink" Target="https://cg.cs.tsinghua.edu.cn/jittor/tutorial/&#13;&#13;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hyperlink" Target="https://cg.cs.tsinghua.edu.cn/jittor/resources/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hyperlink" Target="https://cg.cs.tsinghua.edu.cn/jittor/resourc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https://cg.cs.tsinghua.edu.cn/jittor/assets/docs/index.html&#13;" TargetMode="Externa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g.cs.tsinghua.edu.cn/jittor/download/" TargetMode="External"/><Relationship Id="rId3" Type="http://schemas.openxmlformats.org/officeDocument/2006/relationships/hyperlink" Target="https://cg.cs.tsinghua.edu.cn/jittor/tutorial/2020-5-15-00-00-docker/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9.xml"/><Relationship Id="rId3" Type="http://schemas.openxmlformats.org/officeDocument/2006/relationships/image" Target="../media/image12.png"/><Relationship Id="rId2" Type="http://schemas.openxmlformats.org/officeDocument/2006/relationships/hyperlink" Target="https://nbviewer.jupyter.org/github/Jittor/LearnJittorBasicIn60Min/tree/master/" TargetMode="Externa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hyperlink" Target="https://cg.cs.tsinghua.edu.cn/jittor/tutorial/2020-5-2-16-43-pytorchconvert/" TargetMode="External"/><Relationship Id="rId3" Type="http://schemas.openxmlformats.org/officeDocument/2006/relationships/hyperlink" Target="https://cg.cs.tsinghua.edu.cn/jittor/pt_converter/&#13;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914400" y="2286000"/>
            <a:ext cx="1036224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sz="4400" b="1" strike="noStrike" spc="-1">
                <a:solidFill>
                  <a:srgbClr val="3333CC"/>
                </a:solidFill>
                <a:latin typeface="黑体"/>
                <a:ea typeface="黑体"/>
              </a:rPr>
              <a:t>计图公开课第一讲</a:t>
            </a:r>
            <a:endParaRPr sz="4400" b="1" strike="noStrike" spc="-1">
              <a:solidFill>
                <a:srgbClr val="3333CC"/>
              </a:solidFill>
              <a:latin typeface="黑体"/>
              <a:ea typeface="黑体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400" b="1" strike="noStrike" spc="-1">
                <a:solidFill>
                  <a:srgbClr val="3333CC"/>
                </a:solidFill>
                <a:latin typeface="黑体"/>
                <a:ea typeface="黑体"/>
              </a:rPr>
              <a:t>零基础入门计图深度学习框架</a:t>
            </a:r>
            <a:endParaRPr lang="zh-CN" altLang="" sz="4400" b="1" strike="noStrike" spc="-1">
              <a:solidFill>
                <a:srgbClr val="3333CC"/>
              </a:solidFill>
              <a:latin typeface="黑体"/>
              <a:ea typeface="黑体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828800" y="3886200"/>
            <a:ext cx="853344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985385" y="4378325"/>
            <a:ext cx="2219325" cy="657225"/>
          </a:xfrm>
          <a:prstGeom prst="rect">
            <a:avLst/>
          </a:prstGeom>
        </p:spPr>
      </p:pic>
      <p:sp>
        <p:nvSpPr>
          <p:cNvPr id="5" name="Text Box 4"/>
          <p:cNvSpPr txBox="true"/>
          <p:nvPr/>
        </p:nvSpPr>
        <p:spPr>
          <a:xfrm>
            <a:off x="5314950" y="3700780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spc="-1">
                <a:solidFill>
                  <a:srgbClr val="3333CC"/>
                </a:solidFill>
                <a:latin typeface="黑体"/>
                <a:ea typeface="黑体"/>
                <a:sym typeface="+mn-ea"/>
              </a:rPr>
              <a:t>主讲人：梁盾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模型迁移用例一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自动转换</a:t>
            </a:r>
            <a:r>
              <a:rPr lang="en-US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AlexNet</a:t>
            </a:r>
            <a:endParaRPr lang="en-US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b="0" strike="noStrike" spc="-1">
                <a:latin typeface="Arial"/>
              </a:rPr>
              <a:t>https://cg.cs.tsinghua.edu.cn/jittor/pt_converter/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526080" y="6251760"/>
            <a:ext cx="5506920" cy="603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zh-CN" sz="2800" b="0" strike="noStrike" spc="-1">
                <a:solidFill>
                  <a:srgbClr val="000000"/>
                </a:solidFill>
                <a:latin typeface="Garamond"/>
                <a:ea typeface="黑体"/>
              </a:rPr>
              <a:t>参考资料：</a:t>
            </a:r>
            <a:r>
              <a:rPr lang="zh-CN" sz="2800" b="0" u="sng" strike="noStrike" spc="-1">
                <a:solidFill>
                  <a:srgbClr val="CCCCFF"/>
                </a:solidFill>
                <a:uFillTx/>
                <a:latin typeface="Garamond"/>
                <a:ea typeface="黑体"/>
                <a:hlinkClick r:id="rId2"/>
              </a:rPr>
              <a:t>模型辅助转换工具教程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54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7425" y="3086135"/>
            <a:ext cx="2853360" cy="3718800"/>
          </a:xfrm>
          <a:prstGeom prst="rect">
            <a:avLst/>
          </a:prstGeom>
          <a:ln>
            <a:noFill/>
          </a:ln>
        </p:spPr>
      </p:pic>
      <p:pic>
        <p:nvPicPr>
          <p:cNvPr id="155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453105" y="2969135"/>
            <a:ext cx="2184120" cy="388548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4226585" y="4945895"/>
            <a:ext cx="1083960" cy="21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4034345" y="5096735"/>
            <a:ext cx="15519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zh-CN" sz="1800" b="1" strike="noStrike" spc="-1">
                <a:solidFill>
                  <a:srgbClr val="0070C0"/>
                </a:solidFill>
                <a:latin typeface="Garamond"/>
                <a:ea typeface="黑体"/>
              </a:rPr>
              <a:t>辅助转换脚本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计图骨干网络支持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914400" y="1828800"/>
            <a:ext cx="507888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计图支持的骨干网络一览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6197760" y="1828800"/>
            <a:ext cx="507888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 fontScale="42000"/>
          </a:bodyPr>
          <a:p>
            <a:pPr>
              <a:lnSpc>
                <a:spcPct val="110000"/>
              </a:lnSpc>
              <a:spcBef>
                <a:spcPts val="560"/>
              </a:spcBef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演示：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查看支持的骨干网络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创建一个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resnet18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查看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resnet18 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网络结构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查看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resnet18 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参数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参考资料：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2"/>
              </a:rPr>
              <a:t>模型辅助转换工具教程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3"/>
              </a:rPr>
              <a:t>计图模型文档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更多的模型和应用在不断完善当中，尽情期待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161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1133640" y="2350440"/>
            <a:ext cx="3701520" cy="382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大纲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zh-CN" sz="32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320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计图零基础入门教程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计图基础类型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训练线性回归，</a:t>
            </a:r>
            <a:r>
              <a:rPr lang="en-US" alt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CNN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strike="noStrike" spc="-1">
                <a:latin typeface="Arial"/>
              </a:rPr>
              <a:t>PyTorch</a:t>
            </a:r>
            <a:r>
              <a:rPr lang="zh-CN" altLang="en-US" sz="3200" strike="noStrike" spc="-1">
                <a:latin typeface="Arial"/>
                <a:ea typeface="宋体" charset="0"/>
              </a:rPr>
              <a:t>用户迁移指南</a:t>
            </a:r>
            <a:endParaRPr lang="zh-CN" altLang="en-US" sz="3200" b="0" strike="noStrike" spc="-1">
              <a:latin typeface="Arial"/>
              <a:ea typeface="宋体" charset="0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altLang="en-US" sz="3200" b="1" strike="noStrike" spc="-1">
                <a:latin typeface="Arial"/>
                <a:ea typeface="宋体" charset="0"/>
              </a:rPr>
              <a:t>更多计图学习资源</a:t>
            </a:r>
            <a:endParaRPr lang="zh-CN" altLang="en-US" sz="3200" b="1" strike="noStrike" spc="-1">
              <a:latin typeface="Arial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大纲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zh-CN" sz="32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320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计图零基础入门教程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计图基础类型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训练线性回归，</a:t>
            </a:r>
            <a:r>
              <a:rPr lang="en-US" alt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CNN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strike="noStrike" spc="-1">
                <a:latin typeface="Arial"/>
              </a:rPr>
              <a:t>PyTorch</a:t>
            </a:r>
            <a:r>
              <a:rPr lang="zh-CN" altLang="en-US" sz="3200" strike="noStrike" spc="-1">
                <a:latin typeface="Arial"/>
                <a:ea typeface="宋体" charset="0"/>
              </a:rPr>
              <a:t>用户迁移指南</a:t>
            </a:r>
            <a:endParaRPr lang="zh-CN" altLang="en-US" sz="3200" b="0" strike="noStrike" spc="-1">
              <a:latin typeface="Arial"/>
              <a:ea typeface="宋体" charset="0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altLang="en-US" sz="3200" b="1" strike="noStrike" spc="-1">
                <a:latin typeface="Arial"/>
                <a:ea typeface="宋体" charset="0"/>
              </a:rPr>
              <a:t>更多计图学习资源</a:t>
            </a:r>
            <a:endParaRPr lang="zh-CN" altLang="en-US" sz="3200" b="1" strike="noStrike" spc="-1">
              <a:latin typeface="Arial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更多教程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029335" y="1569085"/>
            <a:ext cx="8621395" cy="8210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sz="2800" b="1" strike="noStrike" spc="-1">
                <a:solidFill>
                  <a:srgbClr val="000000"/>
                </a:solidFill>
                <a:latin typeface="Arial"/>
                <a:ea typeface="黑体"/>
                <a:hlinkClick r:id="rId1" action="ppaction://hlinkfile"/>
              </a:rPr>
              <a:t>https://cg.cs.tsinghua.edu.cn/jittor/tutorial/</a:t>
            </a:r>
            <a:endParaRPr sz="2800" b="1" strike="noStrike" spc="-1">
              <a:solidFill>
                <a:srgbClr val="000000"/>
              </a:solidFill>
              <a:latin typeface="Arial"/>
              <a:ea typeface="黑体"/>
              <a:hlinkClick r:id="rId1" action="ppaction://hlinkfile"/>
            </a:endParaRPr>
          </a:p>
          <a:p>
            <a:pPr>
              <a:lnSpc>
                <a:spcPct val="100000"/>
              </a:lnSpc>
            </a:pPr>
            <a:endParaRPr sz="2800" b="1" strike="noStrike" spc="-1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140585"/>
            <a:ext cx="5074285" cy="466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40" y="2282190"/>
            <a:ext cx="5826125" cy="452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更多资源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53795" y="1276350"/>
            <a:ext cx="8621395" cy="8210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sz="2800" b="1" strike="noStrike" spc="-1">
                <a:solidFill>
                  <a:srgbClr val="000000"/>
                </a:solidFill>
                <a:latin typeface="Arial"/>
                <a:ea typeface="黑体"/>
                <a:hlinkClick r:id="rId1" action="ppaction://hlinkfile"/>
              </a:rPr>
              <a:t>https://cg.cs.tsinghua.edu.cn/jittor/resources/</a:t>
            </a:r>
            <a:endParaRPr sz="2800" b="1" strike="noStrike" spc="-1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90" y="2097405"/>
            <a:ext cx="3332480" cy="4812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70" y="2061210"/>
            <a:ext cx="3832860" cy="484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更多资源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53795" y="1276350"/>
            <a:ext cx="8621395" cy="8210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sz="2800" b="1" strike="noStrike" spc="-1">
                <a:solidFill>
                  <a:srgbClr val="000000"/>
                </a:solidFill>
                <a:latin typeface="Arial"/>
                <a:ea typeface="黑体"/>
                <a:hlinkClick r:id="rId1" action="ppaction://hlinkfile"/>
              </a:rPr>
              <a:t>https://cg.cs.tsinghua.edu.cn/jittor/resources/</a:t>
            </a:r>
            <a:endParaRPr sz="2800" b="1" strike="noStrike" spc="-1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90" y="2097405"/>
            <a:ext cx="3332480" cy="4812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70" y="2061210"/>
            <a:ext cx="3832860" cy="484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计图文档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12570" y="2048510"/>
            <a:ext cx="6510655" cy="4710430"/>
          </a:xfrm>
          <a:prstGeom prst="rect">
            <a:avLst/>
          </a:prstGeom>
        </p:spPr>
      </p:pic>
      <p:sp>
        <p:nvSpPr>
          <p:cNvPr id="3" name="Text Box 2"/>
          <p:cNvSpPr txBox="true"/>
          <p:nvPr/>
        </p:nvSpPr>
        <p:spPr>
          <a:xfrm>
            <a:off x="1093470" y="1499870"/>
            <a:ext cx="6209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2" action="ppaction://hlinkfile"/>
              </a:rPr>
              <a:t>https://cg.cs.tsinghua.edu.cn/jittor/assets/docs/index.html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谢谢大家</a:t>
            </a:r>
            <a:endParaRPr lang="en-US" altLang="zh-CN" sz="4000" b="1" strike="noStrike" spc="-1">
              <a:solidFill>
                <a:srgbClr val="000000"/>
              </a:solidFill>
              <a:latin typeface="黑体"/>
              <a:ea typeface="黑体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Jittor还很年轻。 它可能存在错误和问题。 请在我们的错误跟踪系统，</a:t>
            </a:r>
            <a:r>
              <a:rPr lang="en-US" alt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QQ</a:t>
            </a:r>
            <a:r>
              <a:rPr lang="zh-CN" altLang="en-US" sz="3200" strike="noStrike" spc="-1">
                <a:solidFill>
                  <a:srgbClr val="000000"/>
                </a:solidFill>
                <a:latin typeface="黑体"/>
                <a:ea typeface="黑体"/>
              </a:rPr>
              <a:t>群（761222083）</a:t>
            </a: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中报告它们。 我们欢迎您为Jittor做出贡献。 </a:t>
            </a: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您可以用以下方式帮助Jittor：</a:t>
            </a: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在论文中引用 Jittor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向身边的好朋友推荐 Jittor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贡献代码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贡献教程和文档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提出issue</a:t>
            </a: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5624830" y="2603115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endParaRPr lang="zh-CN" sz="32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回答 jittor 相关问题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点亮小星星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2800" strike="noStrike" spc="-1">
                <a:solidFill>
                  <a:srgbClr val="000000"/>
                </a:solidFill>
                <a:latin typeface="黑体"/>
                <a:ea typeface="黑体"/>
              </a:rPr>
              <a:t>持续关注 jittor</a:t>
            </a:r>
            <a:endParaRPr lang="zh-CN" sz="2800" strike="noStrike" spc="-1">
              <a:solidFill>
                <a:srgbClr val="000000"/>
              </a:solidFill>
              <a:latin typeface="黑体"/>
              <a:ea typeface="黑体"/>
            </a:endParaRPr>
          </a:p>
        </p:txBody>
      </p:sp>
      <p:pic>
        <p:nvPicPr>
          <p:cNvPr id="3" name="Picture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30" y="5998845"/>
            <a:ext cx="8685530" cy="60071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618980" y="5189220"/>
            <a:ext cx="472440" cy="7912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strike="noStrike">
                <a:solidFill>
                  <a:srgbClr val="000000"/>
                </a:solidFill>
                <a:latin typeface="黑体"/>
                <a:ea typeface="黑体"/>
                <a:sym typeface="+mn-ea"/>
              </a:rPr>
              <a:t>谢谢大家</a:t>
            </a:r>
            <a:endParaRPr lang="zh-CN" altLang="en-US" sz="4400" b="1" strike="noStrike" dirty="0">
              <a:solidFill>
                <a:srgbClr val="000000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2209800" y="1412777"/>
            <a:ext cx="8062664" cy="259228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791744" y="3573016"/>
            <a:ext cx="4682679" cy="1798385"/>
          </a:xfrm>
          <a:prstGeom prst="rect">
            <a:avLst/>
          </a:prstGeom>
        </p:spPr>
      </p:pic>
      <p:sp>
        <p:nvSpPr>
          <p:cNvPr id="6" name="内容占位符 2"/>
          <p:cNvSpPr txBox="true"/>
          <p:nvPr/>
        </p:nvSpPr>
        <p:spPr bwMode="auto">
          <a:xfrm>
            <a:off x="2144564" y="1412777"/>
            <a:ext cx="845820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 smtClean="0"/>
              <a:t>感谢您对</a:t>
            </a:r>
            <a:r>
              <a:rPr lang="zh-CN" altLang="en-US" kern="0" dirty="0"/>
              <a:t>计图</a:t>
            </a:r>
            <a:r>
              <a:rPr lang="en-US" altLang="zh-CN" kern="0" dirty="0"/>
              <a:t>(</a:t>
            </a:r>
            <a:r>
              <a:rPr lang="en-US" altLang="zh-CN" kern="0" dirty="0" err="1"/>
              <a:t>Jittor</a:t>
            </a:r>
            <a:r>
              <a:rPr lang="en-US" altLang="zh-CN" kern="0" dirty="0"/>
              <a:t>)</a:t>
            </a:r>
            <a:r>
              <a:rPr lang="zh-CN" altLang="en-US" kern="0" dirty="0"/>
              <a:t>的支持</a:t>
            </a:r>
            <a:endParaRPr lang="en-US" altLang="zh-CN" kern="0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https://cg.cs.tsinghua.edu.cn/jittor/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https://github.com/Jittor/Jittor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关注公众号，了解计图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en-US" altLang="zh-CN" dirty="0" err="1">
                <a:solidFill>
                  <a:srgbClr val="0000FF"/>
                </a:solidFill>
              </a:rPr>
              <a:t>Jittor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zh-CN" altLang="en-US" dirty="0">
                <a:solidFill>
                  <a:srgbClr val="0000FF"/>
                </a:solidFill>
              </a:rPr>
              <a:t>的最新动态！</a:t>
            </a:r>
            <a:endParaRPr lang="zh-CN" altLang="en-US" kern="0" dirty="0">
              <a:solidFill>
                <a:srgbClr val="0000FF"/>
              </a:solidFill>
            </a:endParaRPr>
          </a:p>
        </p:txBody>
      </p:sp>
      <p:sp>
        <p:nvSpPr>
          <p:cNvPr id="7" name="Title 3"/>
          <p:cNvSpPr txBox="true"/>
          <p:nvPr/>
        </p:nvSpPr>
        <p:spPr bwMode="auto">
          <a:xfrm>
            <a:off x="2640732" y="5949280"/>
            <a:ext cx="72008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600" kern="0" dirty="0">
                <a:solidFill>
                  <a:srgbClr val="0000FF"/>
                </a:solidFill>
              </a:rPr>
              <a:t>敬请批评指正！</a:t>
            </a:r>
            <a:endParaRPr lang="en-US" altLang="en-US" sz="36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大纲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1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zh-CN" sz="32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320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计图零基础入门教程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计图基础类型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训练线性回归，</a:t>
            </a:r>
            <a:r>
              <a:rPr lang="en-US" alt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CNN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b="0" strike="noStrike" spc="-1">
                <a:latin typeface="Arial"/>
              </a:rPr>
              <a:t>PyTorch</a:t>
            </a:r>
            <a:r>
              <a:rPr lang="zh-CN" altLang="en-US" sz="3200" b="0" strike="noStrike" spc="-1">
                <a:latin typeface="Arial"/>
                <a:ea typeface="宋体" charset="0"/>
              </a:rPr>
              <a:t>用户迁移指南</a:t>
            </a:r>
            <a:endParaRPr lang="zh-CN" altLang="en-US" sz="3200" b="0" strike="noStrike" spc="-1">
              <a:latin typeface="Arial"/>
              <a:ea typeface="宋体" charset="0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altLang="en-US" sz="3200" b="0" strike="noStrike" spc="-1">
                <a:latin typeface="Arial"/>
                <a:ea typeface="宋体" charset="0"/>
              </a:rPr>
              <a:t>更多计图学习资源</a:t>
            </a:r>
            <a:endParaRPr lang="zh-CN" altLang="en-US" sz="3200" b="0" strike="noStrike" spc="-1">
              <a:latin typeface="Arial"/>
              <a:ea typeface="宋体" charset="0"/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8365680" y="0"/>
            <a:ext cx="3825720" cy="685692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91795"/>
            <a:ext cx="2219325" cy="65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685800" y="1499870"/>
            <a:ext cx="11171555" cy="2645410"/>
          </a:xfrm>
        </p:spPr>
        <p:txBody>
          <a:bodyPr/>
          <a:p>
            <a:r>
              <a:rPr lang="en-US" altLang="en-US" sz="2800" dirty="0" smtClean="0"/>
              <a:t>Jittor:</a:t>
            </a:r>
            <a:r>
              <a:rPr lang="en-US" sz="2800" dirty="0" err="1" smtClean="0"/>
              <a:t>基于元算子</a:t>
            </a:r>
            <a:r>
              <a:rPr lang="zh-CN" altLang="en-US" sz="2800" dirty="0"/>
              <a:t>和统一计算图</a:t>
            </a:r>
            <a:r>
              <a:rPr lang="zh-CN" altLang="en-US" sz="2800" dirty="0" smtClean="0"/>
              <a:t>的深度学习框架</a:t>
            </a:r>
            <a:endParaRPr lang="zh-CN" altLang="en-US" sz="2800" dirty="0" smtClean="0"/>
          </a:p>
          <a:p>
            <a:endParaRPr lang="en-US" altLang="en-US" sz="2800" dirty="0">
              <a:latin typeface="+mn-lt"/>
            </a:endParaRPr>
          </a:p>
          <a:p>
            <a:r>
              <a:rPr lang="zh-CN" altLang="en-US" sz="2800" dirty="0"/>
              <a:t>在</a:t>
            </a:r>
            <a:r>
              <a:rPr lang="en-US" altLang="en-US" sz="2800" dirty="0"/>
              <a:t>多种</a:t>
            </a:r>
            <a:r>
              <a:rPr lang="en-US" sz="2800" dirty="0" err="1"/>
              <a:t>应用中</a:t>
            </a:r>
            <a:r>
              <a:rPr lang="zh-CN" altLang="en-US" sz="2800" dirty="0"/>
              <a:t>，</a:t>
            </a:r>
            <a:r>
              <a:rPr lang="en-US" sz="2800" dirty="0" err="1">
                <a:sym typeface="+mn-ea"/>
              </a:rPr>
              <a:t>相比</a:t>
            </a:r>
            <a:r>
              <a:rPr lang="en-US" sz="2800" dirty="0" err="1"/>
              <a:t>国际主流平台</a:t>
            </a:r>
            <a:r>
              <a:rPr lang="zh-CN" altLang="en-US" sz="2800" dirty="0"/>
              <a:t>，</a:t>
            </a:r>
            <a:r>
              <a:rPr lang="en-US" sz="2800" dirty="0" err="1"/>
              <a:t>性能</a:t>
            </a:r>
            <a:r>
              <a:rPr lang="zh-CN" altLang="en-US" sz="2800" dirty="0"/>
              <a:t>得到大幅</a:t>
            </a:r>
            <a:r>
              <a:rPr lang="en-US" sz="2800" dirty="0" err="1"/>
              <a:t>提升</a:t>
            </a:r>
            <a:endParaRPr lang="en-US" altLang="zh-CN" sz="2800" dirty="0"/>
          </a:p>
          <a:p>
            <a:r>
              <a:rPr lang="zh-CN" altLang="en-US" sz="2800" dirty="0"/>
              <a:t>目前支持：</a:t>
            </a:r>
            <a:r>
              <a:rPr lang="en-US" altLang="zh-CN" sz="2800" dirty="0"/>
              <a:t>30+</a:t>
            </a:r>
            <a:r>
              <a:rPr lang="zh-CN" altLang="en-US" sz="2800" dirty="0"/>
              <a:t>骨干网络，</a:t>
            </a:r>
            <a:r>
              <a:rPr lang="en-US" altLang="zh-CN" sz="2800" dirty="0"/>
              <a:t>27</a:t>
            </a:r>
            <a:r>
              <a:rPr lang="zh-CN" altLang="en-US" sz="2800" dirty="0"/>
              <a:t>种主流</a:t>
            </a:r>
            <a:r>
              <a:rPr lang="en-US" altLang="zh-CN" sz="2800" dirty="0"/>
              <a:t>GAN</a:t>
            </a:r>
            <a:r>
              <a:rPr lang="zh-CN" altLang="en-US" sz="2800" dirty="0"/>
              <a:t>模型，</a:t>
            </a:r>
            <a:r>
              <a:rPr lang="en-US" altLang="zh-CN" sz="2800" dirty="0"/>
              <a:t>9</a:t>
            </a:r>
            <a:r>
              <a:rPr lang="zh-CN" altLang="en-US" sz="2800" dirty="0"/>
              <a:t>种图像实例分割模型，</a:t>
            </a:r>
            <a:r>
              <a:rPr lang="en-US" altLang="zh-CN" sz="2800" dirty="0"/>
              <a:t>5</a:t>
            </a:r>
            <a:r>
              <a:rPr lang="zh-CN" altLang="en-US" sz="2800" dirty="0"/>
              <a:t>种点云</a:t>
            </a:r>
            <a:r>
              <a:rPr lang="zh-CN" altLang="en-US" sz="2800" dirty="0" smtClean="0"/>
              <a:t>网络模型；提供可</a:t>
            </a:r>
            <a:r>
              <a:rPr lang="zh-CN" altLang="en-US" sz="2800" dirty="0"/>
              <a:t>微</a:t>
            </a:r>
            <a:r>
              <a:rPr lang="zh-CN" altLang="en-US" sz="2800" dirty="0" smtClean="0"/>
              <a:t>渲染功能。</a:t>
            </a:r>
            <a:endParaRPr lang="en-US" altLang="en-US" sz="28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274695" y="5671820"/>
            <a:ext cx="5196205" cy="965895"/>
            <a:chOff x="2351246" y="4655344"/>
            <a:chExt cx="4393883" cy="1111351"/>
          </a:xfrm>
        </p:grpSpPr>
        <p:sp>
          <p:nvSpPr>
            <p:cNvPr id="11" name="Rectangle 10"/>
            <p:cNvSpPr/>
            <p:nvPr/>
          </p:nvSpPr>
          <p:spPr>
            <a:xfrm>
              <a:off x="2351246" y="4655344"/>
              <a:ext cx="4393883" cy="1049179"/>
            </a:xfrm>
            <a:prstGeom prst="rect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10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2798" y="4705826"/>
              <a:ext cx="2322671" cy="1060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en-US" sz="5400" b="1" dirty="0"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Jittor</a:t>
              </a:r>
              <a:endParaRPr lang="en-US" altLang="en-US" sz="5400" b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61995" y="4509135"/>
            <a:ext cx="5196205" cy="1066165"/>
            <a:chOff x="3851920" y="4145720"/>
            <a:chExt cx="4393883" cy="1226820"/>
          </a:xfrm>
        </p:grpSpPr>
        <p:sp>
          <p:nvSpPr>
            <p:cNvPr id="13" name="矩形 29"/>
            <p:cNvSpPr/>
            <p:nvPr/>
          </p:nvSpPr>
          <p:spPr>
            <a:xfrm>
              <a:off x="6041762" y="4991530"/>
              <a:ext cx="902811" cy="3529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1400" dirty="0">
                  <a:solidFill>
                    <a:schemeClr val="tx1"/>
                  </a:solidFill>
                  <a:latin typeface="黑体" panose="02010609060101010101" pitchFamily="49" charset="-122"/>
                </a:rPr>
                <a:t>图像生成</a:t>
              </a:r>
              <a:endParaRPr lang="zh-CN" altLang="en-US" sz="1400" dirty="0">
                <a:solidFill>
                  <a:schemeClr val="tx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4" name="矩形 29"/>
            <p:cNvSpPr/>
            <p:nvPr/>
          </p:nvSpPr>
          <p:spPr>
            <a:xfrm>
              <a:off x="4961151" y="4991530"/>
              <a:ext cx="902811" cy="3529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1400" dirty="0">
                  <a:solidFill>
                    <a:schemeClr val="tx1"/>
                  </a:solidFill>
                  <a:latin typeface="黑体" panose="02010609060101010101" pitchFamily="49" charset="-122"/>
                </a:rPr>
                <a:t>图像分割</a:t>
              </a:r>
              <a:endParaRPr lang="en-US" altLang="zh-CN" sz="1400" dirty="0">
                <a:solidFill>
                  <a:schemeClr val="tx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5" name="矩形 29"/>
            <p:cNvSpPr/>
            <p:nvPr/>
          </p:nvSpPr>
          <p:spPr>
            <a:xfrm>
              <a:off x="7156187" y="4991530"/>
              <a:ext cx="1082348" cy="3529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en-US" sz="1400" dirty="0">
                  <a:solidFill>
                    <a:schemeClr val="tx1"/>
                  </a:solidFill>
                  <a:latin typeface="黑体" panose="02010609060101010101" pitchFamily="49" charset="-122"/>
                </a:rPr>
                <a:t>智能机器人</a:t>
              </a:r>
              <a:endParaRPr lang="en-US" altLang="en-US" sz="1400" dirty="0">
                <a:solidFill>
                  <a:schemeClr val="tx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6" name="矩形 29"/>
            <p:cNvSpPr/>
            <p:nvPr/>
          </p:nvSpPr>
          <p:spPr>
            <a:xfrm>
              <a:off x="3943881" y="4991530"/>
              <a:ext cx="902811" cy="3529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en-US" sz="1400" dirty="0">
                  <a:solidFill>
                    <a:schemeClr val="tx1"/>
                  </a:solidFill>
                  <a:latin typeface="黑体" panose="02010609060101010101" pitchFamily="49" charset="-122"/>
                </a:rPr>
                <a:t>图像</a:t>
              </a:r>
              <a:r>
                <a:rPr lang="zh-CN" altLang="en-US" sz="1400" dirty="0">
                  <a:solidFill>
                    <a:schemeClr val="tx1"/>
                  </a:solidFill>
                  <a:latin typeface="黑体" panose="02010609060101010101" pitchFamily="49" charset="-122"/>
                </a:rPr>
                <a:t>分类</a:t>
              </a:r>
              <a:endParaRPr lang="en-US" altLang="en-US" sz="2100" dirty="0">
                <a:solidFill>
                  <a:schemeClr val="tx1"/>
                </a:solidFill>
                <a:latin typeface="黑体" panose="02010609060101010101" pitchFamily="49" charset="-122"/>
              </a:endParaRPr>
            </a:p>
          </p:txBody>
        </p:sp>
        <p:pic>
          <p:nvPicPr>
            <p:cNvPr id="7" name="Picture 6"/>
            <p:cNvPicPr>
              <a:picLocks noChangeAspect="true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91175" y="4296704"/>
              <a:ext cx="750094" cy="685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4255" y="4226682"/>
              <a:ext cx="737711" cy="7839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51920" y="4145720"/>
              <a:ext cx="4393883" cy="1226820"/>
            </a:xfrm>
            <a:prstGeom prst="rect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100"/>
            </a:p>
          </p:txBody>
        </p:sp>
        <p:pic>
          <p:nvPicPr>
            <p:cNvPr id="17" name="图片 16"/>
            <p:cNvPicPr>
              <a:picLocks noChangeAspect="true"/>
            </p:cNvPicPr>
            <p:nvPr/>
          </p:nvPicPr>
          <p:blipFill rotWithShape="true">
            <a:blip r:embed="rId3"/>
            <a:srcRect t="34174" r="37357"/>
            <a:stretch>
              <a:fillRect/>
            </a:stretch>
          </p:blipFill>
          <p:spPr>
            <a:xfrm>
              <a:off x="3979748" y="4408530"/>
              <a:ext cx="831076" cy="35553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true"/>
            </p:cNvPicPr>
            <p:nvPr/>
          </p:nvPicPr>
          <p:blipFill rotWithShape="true">
            <a:blip r:embed="rId3"/>
            <a:srcRect l="59665" t="34174"/>
            <a:stretch>
              <a:fillRect/>
            </a:stretch>
          </p:blipFill>
          <p:spPr>
            <a:xfrm>
              <a:off x="4203694" y="4655054"/>
              <a:ext cx="535122" cy="355536"/>
            </a:xfrm>
            <a:prstGeom prst="rect">
              <a:avLst/>
            </a:prstGeom>
          </p:spPr>
        </p:pic>
        <p:pic>
          <p:nvPicPr>
            <p:cNvPr id="2050" name="Picture 2" descr="18 Impressive Applications of Generative Adversarial Networks (GANs)"/>
            <p:cNvPicPr>
              <a:picLocks noChangeAspect="true" noChangeArrowheads="true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138" y="4296704"/>
              <a:ext cx="919113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12880" y="11664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14400" y="1828800"/>
            <a:ext cx="507888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Docker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安装</a:t>
            </a:r>
            <a:endParaRPr lang="en-US" sz="28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480"/>
              </a:spcBef>
              <a:buSzPct val="100000"/>
              <a:buBlip>
                <a:blip r:embed="rId2"/>
              </a:buBlip>
            </a:pPr>
            <a:r>
              <a:rPr lang="zh-CN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全平台支持（</a:t>
            </a:r>
            <a:r>
              <a:rPr lang="en-US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Windows/Mac/Linux)</a:t>
            </a:r>
            <a:endParaRPr lang="en-US" sz="24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480"/>
              </a:spcBef>
              <a:buSzPct val="100000"/>
              <a:buBlip>
                <a:blip r:embed="rId2"/>
              </a:buBlip>
            </a:pPr>
            <a:r>
              <a:rPr lang="zh-CN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无需安装依赖</a:t>
            </a:r>
            <a:endParaRPr lang="en-US" sz="24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参考资料：</a:t>
            </a:r>
            <a:r>
              <a:rPr lang="en-US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3"/>
              </a:rPr>
              <a:t>docker</a:t>
            </a:r>
            <a:r>
              <a:rPr lang="zh-CN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3"/>
              </a:rPr>
              <a:t>安装教程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安装命令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6197760" y="1828800"/>
            <a:ext cx="507888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Pip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安装</a:t>
            </a:r>
            <a:endParaRPr lang="en-US" sz="28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480"/>
              </a:spcBef>
              <a:buSzPct val="100000"/>
              <a:buBlip>
                <a:blip r:embed="rId2"/>
              </a:buBlip>
            </a:pPr>
            <a:r>
              <a:rPr lang="en-US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Linux</a:t>
            </a:r>
            <a:r>
              <a:rPr lang="zh-CN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支持</a:t>
            </a:r>
            <a:endParaRPr lang="en-US" sz="24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480"/>
              </a:spcBef>
              <a:buSzPct val="100000"/>
              <a:buBlip>
                <a:blip r:embed="rId2"/>
              </a:buBlip>
            </a:pPr>
            <a:r>
              <a:rPr lang="zh-CN" sz="2400" b="0" strike="noStrike" spc="-1">
                <a:solidFill>
                  <a:srgbClr val="000000"/>
                </a:solidFill>
                <a:latin typeface="黑体"/>
                <a:ea typeface="黑体"/>
              </a:rPr>
              <a:t>需要安装依赖</a:t>
            </a:r>
            <a:endParaRPr lang="en-US" sz="24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参考资料：</a:t>
            </a:r>
            <a:r>
              <a:rPr lang="en-US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4"/>
              </a:rPr>
              <a:t>pip</a:t>
            </a:r>
            <a:r>
              <a:rPr lang="zh-CN" sz="2800" b="0" u="sng" strike="noStrike" spc="-1">
                <a:solidFill>
                  <a:srgbClr val="CCCCFF"/>
                </a:solidFill>
                <a:uFillTx/>
                <a:latin typeface="黑体"/>
                <a:ea typeface="黑体"/>
                <a:hlinkClick r:id="rId4"/>
              </a:rPr>
              <a:t>安装教程</a:t>
            </a:r>
            <a:endParaRPr lang="en-US" sz="28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1"/>
              </a:buBlip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安装命令：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560"/>
              </a:spcBef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132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961200" y="5118840"/>
            <a:ext cx="5057280" cy="1265760"/>
          </a:xfrm>
          <a:prstGeom prst="rect">
            <a:avLst/>
          </a:prstGeom>
          <a:ln>
            <a:noFill/>
          </a:ln>
        </p:spPr>
      </p:pic>
      <p:pic>
        <p:nvPicPr>
          <p:cNvPr id="133" name="图片 19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5118840"/>
            <a:ext cx="5051520" cy="11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大纲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zh-CN" sz="32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320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1" strike="noStrike" spc="-1">
                <a:solidFill>
                  <a:srgbClr val="000000"/>
                </a:solidFill>
                <a:latin typeface="黑体"/>
                <a:ea typeface="黑体"/>
              </a:rPr>
              <a:t>计图零基础入门教程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计图基础类型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训练线性回归，</a:t>
            </a:r>
            <a:r>
              <a:rPr lang="en-US" alt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CNN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b="0" strike="noStrike" spc="-1">
                <a:latin typeface="Arial"/>
              </a:rPr>
              <a:t>PyTorch</a:t>
            </a:r>
            <a:r>
              <a:rPr lang="zh-CN" altLang="en-US" sz="3200" b="0" strike="noStrike" spc="-1">
                <a:latin typeface="Arial"/>
                <a:ea typeface="宋体" charset="0"/>
              </a:rPr>
              <a:t>用户迁移指南</a:t>
            </a:r>
            <a:endParaRPr lang="zh-CN" altLang="en-US" sz="3200" b="0" strike="noStrike" spc="-1">
              <a:latin typeface="Arial"/>
              <a:ea typeface="宋体" charset="0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altLang="en-US" sz="3200" b="0" strike="noStrike" spc="-1">
                <a:latin typeface="Arial"/>
                <a:ea typeface="宋体" charset="0"/>
              </a:rPr>
              <a:t>更多计图学习资源</a:t>
            </a:r>
            <a:endParaRPr lang="zh-CN" altLang="en-US" sz="3200" b="0" strike="noStrike" spc="-1">
              <a:latin typeface="Arial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pc="-1">
                <a:solidFill>
                  <a:srgbClr val="000000"/>
                </a:solidFill>
                <a:latin typeface="黑体"/>
                <a:ea typeface="黑体"/>
                <a:sym typeface="+mn-ea"/>
              </a:rPr>
              <a:t>计图零基础入门教程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宋体" charset="0"/>
              </a:rPr>
              <a:t>在线浏览：</a:t>
            </a:r>
            <a:r>
              <a:rPr lang="zh-CN" strike="noStrike" spc="-1">
                <a:solidFill>
                  <a:srgbClr val="000000"/>
                </a:solidFill>
                <a:latin typeface="黑体"/>
                <a:ea typeface="宋体" charset="0"/>
                <a:hlinkClick r:id="rId2" action="ppaction://hlinkfile"/>
              </a:rPr>
              <a:t>https://nbviewer.jupyter.org/github/Jittor/LearnJittorBasicIn60Min/tree/master/</a:t>
            </a:r>
            <a:endParaRPr lang="zh-CN" strike="noStrike" spc="-1">
              <a:solidFill>
                <a:srgbClr val="000000"/>
              </a:solidFill>
              <a:latin typeface="黑体"/>
              <a:ea typeface="宋体" charset="0"/>
            </a:endParaRPr>
          </a:p>
        </p:txBody>
      </p:sp>
      <p:pic>
        <p:nvPicPr>
          <p:cNvPr id="2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5" y="2555875"/>
            <a:ext cx="5547360" cy="398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大纲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计图介绍</a:t>
            </a:r>
            <a:endParaRPr lang="zh-CN" sz="32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计图的安装与使用</a:t>
            </a:r>
            <a:endParaRPr lang="en-US" sz="320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strike="noStrike" spc="-1">
                <a:solidFill>
                  <a:srgbClr val="000000"/>
                </a:solidFill>
                <a:latin typeface="黑体"/>
                <a:ea typeface="黑体"/>
              </a:rPr>
              <a:t>计图零基础入门教程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计图基础类型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800100" lvl="1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训练线性回归，</a:t>
            </a:r>
            <a:r>
              <a:rPr lang="en-US" alt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CNN</a:t>
            </a:r>
            <a:endParaRPr lang="zh-CN" sz="3200" b="0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en-US" sz="3200" b="1" strike="noStrike" spc="-1">
                <a:latin typeface="Arial"/>
              </a:rPr>
              <a:t>PyTorch</a:t>
            </a:r>
            <a:r>
              <a:rPr lang="zh-CN" altLang="en-US" sz="3200" b="1" strike="noStrike" spc="-1">
                <a:latin typeface="Arial"/>
                <a:ea typeface="宋体" charset="0"/>
              </a:rPr>
              <a:t>用户迁移指南</a:t>
            </a:r>
            <a:endParaRPr lang="zh-CN" altLang="en-US" sz="3200" b="0" strike="noStrike" spc="-1">
              <a:latin typeface="Arial"/>
              <a:ea typeface="宋体" charset="0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altLang="en-US" sz="3200" b="0" strike="noStrike" spc="-1">
                <a:latin typeface="Arial"/>
                <a:ea typeface="宋体" charset="0"/>
              </a:rPr>
              <a:t>更多计图学习资源</a:t>
            </a:r>
            <a:endParaRPr lang="zh-CN" altLang="en-US" sz="3200" b="0" strike="noStrike" spc="-1">
              <a:latin typeface="Arial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模型迁移：计图辅助转换工具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我们提供了从</a:t>
            </a:r>
            <a:r>
              <a:rPr lang="en-US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PyTorch</a:t>
            </a: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到</a:t>
            </a:r>
            <a:r>
              <a:rPr lang="en-US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Jittor</a:t>
            </a: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的模型迁移工具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44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63240" y="2649600"/>
            <a:ext cx="3656520" cy="3665880"/>
          </a:xfrm>
          <a:prstGeom prst="rect">
            <a:avLst/>
          </a:prstGeom>
          <a:ln>
            <a:noFill/>
          </a:ln>
        </p:spPr>
      </p:pic>
      <p:pic>
        <p:nvPicPr>
          <p:cNvPr id="145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05880" y="2654280"/>
            <a:ext cx="3932640" cy="3656520"/>
          </a:xfrm>
          <a:prstGeom prst="rect">
            <a:avLst/>
          </a:prstGeom>
          <a:ln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5677560" y="4267080"/>
            <a:ext cx="1083960" cy="21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7" name="CustomShape 4"/>
          <p:cNvSpPr/>
          <p:nvPr/>
        </p:nvSpPr>
        <p:spPr>
          <a:xfrm>
            <a:off x="5485320" y="4417920"/>
            <a:ext cx="15519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zh-CN" sz="1800" b="1" strike="noStrike" spc="-1">
                <a:solidFill>
                  <a:srgbClr val="0070C0"/>
                </a:solidFill>
                <a:latin typeface="Garamond"/>
                <a:ea typeface="黑体"/>
              </a:rPr>
              <a:t>辅助转换脚本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81200" y="71280"/>
            <a:ext cx="8838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黑体"/>
                <a:ea typeface="黑体"/>
              </a:rPr>
              <a:t>模型迁移：计图辅助转换工具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914400" y="1500120"/>
            <a:ext cx="10362240" cy="485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模型转换工具提供 </a:t>
            </a:r>
            <a:r>
              <a:rPr lang="zh-CN" sz="3200" b="1" strike="noStrike" spc="-1">
                <a:solidFill>
                  <a:srgbClr val="000000"/>
                </a:solidFill>
                <a:latin typeface="黑体"/>
                <a:ea typeface="黑体"/>
              </a:rPr>
              <a:t>源码级别 </a:t>
            </a: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的转换</a:t>
            </a:r>
            <a:endParaRPr lang="en-US" sz="3200" b="0" strike="noStrike" spc="-1">
              <a:latin typeface="Arial"/>
            </a:endParaRPr>
          </a:p>
          <a:p>
            <a:pPr marL="342900" indent="-342265">
              <a:lnSpc>
                <a:spcPct val="110000"/>
              </a:lnSpc>
              <a:spcBef>
                <a:spcPts val="640"/>
              </a:spcBef>
              <a:buSzPct val="100000"/>
              <a:buBlip>
                <a:blip r:embed="rId1"/>
              </a:buBlip>
            </a:pPr>
            <a:r>
              <a:rPr lang="zh-CN" sz="3200" b="0" strike="noStrike" spc="-1">
                <a:solidFill>
                  <a:srgbClr val="000000"/>
                </a:solidFill>
                <a:latin typeface="黑体"/>
                <a:ea typeface="黑体"/>
              </a:rPr>
              <a:t>使用方法如下：</a:t>
            </a:r>
            <a:endParaRPr lang="en-US" sz="32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2"/>
              </a:buBlip>
            </a:pP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从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jittor.utils.pytorch_converter</a:t>
            </a: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导入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convert</a:t>
            </a: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函数</a:t>
            </a:r>
            <a:endParaRPr lang="en-US" sz="2800" b="0" strike="noStrike" spc="-1">
              <a:latin typeface="Arial"/>
            </a:endParaRPr>
          </a:p>
          <a:p>
            <a:pPr marL="742950" lvl="1" indent="-284480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2"/>
              </a:buBlip>
            </a:pP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convert</a:t>
            </a: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函数的输入为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PyTorch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模型文件代码</a:t>
            </a:r>
            <a:r>
              <a:rPr lang="zh-CN" sz="2800" b="0" strike="noStrike" spc="-1">
                <a:solidFill>
                  <a:srgbClr val="000000"/>
                </a:solidFill>
                <a:latin typeface="黑体"/>
                <a:ea typeface="黑体"/>
              </a:rPr>
              <a:t>，输出为</a:t>
            </a:r>
            <a:r>
              <a:rPr lang="en-US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jittor</a:t>
            </a: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模型文件代码</a:t>
            </a:r>
            <a:endParaRPr lang="zh-CN" sz="2800" b="1" strike="noStrike" spc="-1">
              <a:solidFill>
                <a:srgbClr val="000000"/>
              </a:solidFill>
              <a:latin typeface="黑体"/>
              <a:ea typeface="黑体"/>
            </a:endParaRPr>
          </a:p>
          <a:p>
            <a:pPr marL="285750" lvl="0" indent="-284480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2"/>
              </a:buBlip>
            </a:pPr>
            <a:r>
              <a:rPr lang="zh-CN" sz="2800" b="1" strike="noStrike" spc="-1">
                <a:solidFill>
                  <a:srgbClr val="000000"/>
                </a:solidFill>
                <a:latin typeface="黑体"/>
                <a:ea typeface="黑体"/>
              </a:rPr>
              <a:t>直接使用在线转换脚本：</a:t>
            </a:r>
            <a:r>
              <a:rPr lang="en-US" sz="2800" spc="-1">
                <a:latin typeface="Arial"/>
                <a:sym typeface="+mn-ea"/>
                <a:hlinkClick r:id="rId3" action="ppaction://hlinkfile"/>
              </a:rPr>
              <a:t>https://cg.cs.tsinghua.edu.cn/jittor/pt_converter/</a:t>
            </a:r>
            <a:endParaRPr lang="en-US" sz="2800" b="0" strike="noStrike" spc="-1">
              <a:latin typeface="Arial"/>
            </a:endParaRPr>
          </a:p>
          <a:p>
            <a:pPr marL="285750" lvl="0" indent="-284480">
              <a:lnSpc>
                <a:spcPct val="110000"/>
              </a:lnSpc>
              <a:spcBef>
                <a:spcPts val="560"/>
              </a:spcBef>
              <a:buSzPct val="100000"/>
              <a:buBlip>
                <a:blip r:embed="rId2"/>
              </a:buBlip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640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526080" y="6251760"/>
            <a:ext cx="5506920" cy="603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zh-CN" sz="2800" b="0" strike="noStrike" spc="-1">
                <a:solidFill>
                  <a:srgbClr val="000000"/>
                </a:solidFill>
                <a:latin typeface="Garamond"/>
                <a:ea typeface="黑体"/>
              </a:rPr>
              <a:t>参考资料：</a:t>
            </a:r>
            <a:r>
              <a:rPr lang="zh-CN" sz="2800" b="0" u="sng" strike="noStrike" spc="-1">
                <a:solidFill>
                  <a:srgbClr val="CCCCFF"/>
                </a:solidFill>
                <a:uFillTx/>
                <a:latin typeface="Garamond"/>
                <a:ea typeface="黑体"/>
                <a:hlinkClick r:id="rId4"/>
              </a:rPr>
              <a:t>模型辅助转换工具教程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Jittor-CCF+-+V4</Template>
  <TotalTime>0</TotalTime>
  <Words>1605</Words>
  <Application>WPS Presentation</Application>
  <PresentationFormat/>
  <Paragraphs>185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Garamond</vt:lpstr>
      <vt:lpstr>黑体</vt:lpstr>
      <vt:lpstr>Arial</vt:lpstr>
      <vt:lpstr>Nimbus Roman No9 L</vt:lpstr>
      <vt:lpstr>Symbol</vt:lpstr>
      <vt:lpstr>Droid Sans Fallback</vt:lpstr>
      <vt:lpstr>宋体</vt:lpstr>
      <vt:lpstr>黑体</vt:lpstr>
      <vt:lpstr>Gubbi</vt:lpstr>
      <vt:lpstr>微软雅黑</vt:lpstr>
      <vt:lpstr>Arial Unicode MS</vt:lpstr>
      <vt:lpstr>Standard Symbols PS</vt:lpstr>
      <vt:lpstr>Calibri</vt:lpstr>
      <vt:lpstr>DejaVu Sans</vt:lpstr>
      <vt:lpstr>Times New Roman</vt:lpstr>
      <vt:lpstr>Office Theme</vt:lpstr>
      <vt:lpstr>Office Theme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使用计图提升AI研究</dc:title>
  <dc:creator>Dun Liang</dc:creator>
  <cp:lastModifiedBy>cjld</cp:lastModifiedBy>
  <cp:revision>70</cp:revision>
  <dcterms:created xsi:type="dcterms:W3CDTF">2021-02-04T09:28:41Z</dcterms:created>
  <dcterms:modified xsi:type="dcterms:W3CDTF">2021-02-04T09:28:41Z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宽屏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  <property fmtid="{D5CDD505-2E9C-101B-9397-08002B2CF9AE}" pid="12" name="KSOProductBuildVer">
    <vt:lpwstr>1033-11.1.0.9719</vt:lpwstr>
  </property>
</Properties>
</file>