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1" r:id="rId3"/>
    <p:sldId id="292" r:id="rId4"/>
    <p:sldId id="298" r:id="rId5"/>
    <p:sldId id="293" r:id="rId6"/>
    <p:sldId id="299" r:id="rId7"/>
    <p:sldId id="297" r:id="rId8"/>
    <p:sldId id="296" r:id="rId9"/>
    <p:sldId id="294" r:id="rId10"/>
    <p:sldId id="29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32" autoAdjust="0"/>
  </p:normalViewPr>
  <p:slideViewPr>
    <p:cSldViewPr snapToGrid="0">
      <p:cViewPr varScale="1">
        <p:scale>
          <a:sx n="75" d="100"/>
          <a:sy n="75" d="100"/>
        </p:scale>
        <p:origin x="2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EB71F-A1EA-45F1-AD70-1813E6AB87BC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A02D-A9C9-42BF-B734-947E69C2F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1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90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感谢大家的聆听，大家有什么问题欢迎提问。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89AD-ADDF-440C-A6C5-D9A8A2B70E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0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5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46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43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60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26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4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大家下午好，我是计图团队的李相利，今天由我来给大家讲解一下交通标志检测的任务和</a:t>
            </a:r>
            <a:r>
              <a:rPr lang="en-US" altLang="zh-CN" dirty="0"/>
              <a:t>Baseline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3EEC-755F-4848-9198-C0F60CB5A74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58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DF4E4-0042-4816-AE33-5B4C0F427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69EA37-16F8-4641-B90E-1D48A65C9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8C5176-546D-499F-9133-ED949DC0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085834-48A9-4D20-8ABD-EA8CFC2D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A616AA-2CE6-4E9E-9928-F06B18F9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2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3EDB8-547B-45B0-B95E-F2C2F49B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F07CC-F395-4F96-8AE6-26FCDB33C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251A5D-97C2-4766-A9A2-4B8C63AD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240EC-3F5D-48E4-AF63-9FE4FF72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6BFCB6-5438-4589-B2C4-0697F657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CA311B-9034-47C4-AD86-E3675EDEB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C82B01-4FF8-40A2-8940-09504A3A1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4395A4-23C6-4871-B383-115D078C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BA74B-9711-4114-B218-AB1C1EEC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C09C8F-BA77-4996-B8BE-1FB8681B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7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5ED83-C95D-4E2C-89B3-5025956F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1F81A2-A2B0-4617-AD15-6F06F300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7ABCF-873E-4B14-A968-DF699561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C48158-5FA8-43CD-BEA3-9BCE1751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3DF39-BAD0-479C-9A49-66D3D294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67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68FB4-0278-4F3B-88B1-8BF36BA9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2E7F3E-AD8A-4F30-92B8-7946460D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90C685-4640-4245-8A0D-84A21A36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84C27A-C45C-46F0-9309-B8D73AD5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3EF7EB-BC0D-40D0-AB4F-ADADDD9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15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EB202-E5C3-46C0-8774-0D46EC5A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7138C9-A0A5-4FFC-98E9-1094BF207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4A0B2A-87EC-4BD1-9AB3-E9A3A40F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291859-106E-4065-8C84-2EE81D7C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B07D79-6148-479C-AE24-376E6574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65F07-973D-45B7-BB26-52E4C990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03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D540F-F578-4BF9-B81A-99BBCE5F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77E932-15AA-4302-8C92-9BEA6CC7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99942F-2727-4456-97F5-E52CAF7C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BD21F-088C-40FB-ADCD-B1A72A8C2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2FCBD3-FF14-4CF7-9F22-DB4081042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4A4A4-B576-4B16-8BCC-6D2A6146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62A206-439C-400C-83D8-83EC2B7D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2C4582-A702-4480-845D-55E20791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80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5AF58-8088-4611-87C9-8275511E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8C802D-708D-49F7-A569-8ADB7D0E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315816-B8A8-4B93-9F13-CA3E4003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B43B5E-6731-40B1-9B39-FF0B83C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76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394214-A512-48D7-A232-083BE61D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F8E357-DAE2-4FB2-9631-96358249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BE1F4D-F08F-4FA4-A3D8-33E883B2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709D87-8C76-470D-A2AF-6226C2A5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CD96DE-674E-45F0-9CA3-CF9D943E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96EAE-2FB4-4A66-BE46-74AD6A781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9AD016-9ED2-4F2C-9219-91560197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0EAC5A-FDAE-4A00-B6FE-8DF1EE4A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69BF7D-325C-4781-ABD3-E1887F2B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2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6129B-3305-469C-9269-E4CB24C9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FCD0E3-33F2-4730-8771-82DB2FE13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032269-12E0-4339-B955-928D8EF3C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2A48A4-588C-4F27-9273-A818AC66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D08C57-D897-4B65-87D6-DB276C11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0A7228-014A-4F10-85DE-005DA0A9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6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8FF335-E3E9-422B-A010-8FC9F43E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40E2D8-F7EC-4563-A020-EC509818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462236-0A29-491A-8DF2-52665643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88CA-40A8-4DF0-B7A9-0253DCC0A5D9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31730-3A02-4576-898B-EF4E26155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8FD49-60B4-4310-920C-AF9AE8F54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66E6F-CFFC-4B68-ABCC-8A123CFBC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46CD1-55E2-4402-A6F2-56C5922DE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195" y="1854201"/>
            <a:ext cx="9144000" cy="123741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年第一届“计图”人工智能算法挑战赛</a:t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交通标志检测实战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E21C95-7000-46D2-A28F-488CC1DDB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935" y="4160091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李相利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2021/2/3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F92005F5-79C0-46A0-AD16-B2C416CC0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838"/>
            <a:ext cx="3194371" cy="3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8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335" y="267755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FE2FB2-BABF-48BA-8843-CB64125258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9B650E-BD22-4B77-A6B6-88E5157A8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1605CDF0-5F36-489A-8F7E-E1EB2EF5D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8210" cy="682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43552D-C198-4519-A929-3C299B774A68}"/>
              </a:ext>
            </a:extLst>
          </p:cNvPr>
          <p:cNvSpPr txBox="1"/>
          <p:nvPr/>
        </p:nvSpPr>
        <p:spPr>
          <a:xfrm>
            <a:off x="4921250" y="370205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祝大家取得好成绩！</a:t>
            </a:r>
          </a:p>
        </p:txBody>
      </p:sp>
    </p:spTree>
    <p:extLst>
      <p:ext uri="{BB962C8B-B14F-4D97-AF65-F5344CB8AC3E}">
        <p14:creationId xmlns:p14="http://schemas.microsoft.com/office/powerpoint/2010/main" val="229183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7D66AB7-C74F-4EFA-A9F0-A5D1E01D185F}"/>
              </a:ext>
            </a:extLst>
          </p:cNvPr>
          <p:cNvSpPr txBox="1"/>
          <p:nvPr/>
        </p:nvSpPr>
        <p:spPr>
          <a:xfrm>
            <a:off x="615950" y="5687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赛题介绍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B02D2E-3003-4C5E-8026-2D49B4D547FA}"/>
              </a:ext>
            </a:extLst>
          </p:cNvPr>
          <p:cNvSpPr txBox="1"/>
          <p:nvPr/>
        </p:nvSpPr>
        <p:spPr>
          <a:xfrm>
            <a:off x="641350" y="1661636"/>
            <a:ext cx="10782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交通标志检测是自动驾驶、高精度地图等多个前沿领域的重要环节。尽管近些年深度学习让目标检测效果提升显著，但在实际应用场景中仍然存在诸多挑战，如交通标志在图片中占比较小，图像模糊，交通标志类别复杂，甚至某些交通标志含义与所在场景相关。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8BA1C0E-4698-4716-AEBF-E9E8F76169B9}"/>
              </a:ext>
            </a:extLst>
          </p:cNvPr>
          <p:cNvSpPr txBox="1"/>
          <p:nvPr/>
        </p:nvSpPr>
        <p:spPr>
          <a:xfrm>
            <a:off x="1016000" y="1221972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赛题链接</a:t>
            </a:r>
            <a:r>
              <a:rPr lang="zh-CN" altLang="en-US" dirty="0"/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https://www.educoder.net/competitions/index/Jittor-1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ign">
            <a:extLst>
              <a:ext uri="{FF2B5EF4-FFF2-40B4-BE49-F238E27FC236}">
                <a16:creationId xmlns:a16="http://schemas.microsoft.com/office/drawing/2014/main" id="{B2F3128C-7086-4A24-AC81-B51E7650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801884"/>
            <a:ext cx="65024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C570F7F-AF5A-4E9B-A4DC-B1EFC3A3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661" y="3434054"/>
            <a:ext cx="4709501" cy="32258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0BF026-6DD3-4617-BBE3-952DD1F1ED3B}"/>
              </a:ext>
            </a:extLst>
          </p:cNvPr>
          <p:cNvSpPr txBox="1"/>
          <p:nvPr/>
        </p:nvSpPr>
        <p:spPr>
          <a:xfrm>
            <a:off x="1041400" y="2828836"/>
            <a:ext cx="1090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TT100K-2021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数据集共包含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100K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张图片，其中有标注的图像有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10592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张，共包含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232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类交通标志。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970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3C16E6D-DCE0-4008-BD70-C2BB12DEB525}"/>
              </a:ext>
            </a:extLst>
          </p:cNvPr>
          <p:cNvSpPr txBox="1"/>
          <p:nvPr/>
        </p:nvSpPr>
        <p:spPr>
          <a:xfrm>
            <a:off x="615950" y="568728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Baseline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58EC92-7A28-416B-9FB5-CE62819F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6" y="1650786"/>
            <a:ext cx="9733214" cy="47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D25A749-89FF-4F71-A4C3-9EAF9DDB6B8B}"/>
              </a:ext>
            </a:extLst>
          </p:cNvPr>
          <p:cNvSpPr txBox="1"/>
          <p:nvPr/>
        </p:nvSpPr>
        <p:spPr>
          <a:xfrm>
            <a:off x="891607" y="6416397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来源：</a:t>
            </a:r>
            <a:r>
              <a:rPr lang="en-US" altLang="zh-CN" dirty="0"/>
              <a:t>https://zhuanlan.zhihu.com/p/31426458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334D2F-7484-4C30-9495-927A51D64D15}"/>
              </a:ext>
            </a:extLst>
          </p:cNvPr>
          <p:cNvSpPr txBox="1"/>
          <p:nvPr/>
        </p:nvSpPr>
        <p:spPr>
          <a:xfrm>
            <a:off x="717550" y="1313934"/>
            <a:ext cx="813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Baseline</a:t>
            </a:r>
            <a:r>
              <a:rPr lang="zh-CN" altLang="en-US" dirty="0"/>
              <a:t>地址：https://github.com/Jittor/TrafficSignDetection</a:t>
            </a:r>
          </a:p>
        </p:txBody>
      </p:sp>
    </p:spTree>
    <p:extLst>
      <p:ext uri="{BB962C8B-B14F-4D97-AF65-F5344CB8AC3E}">
        <p14:creationId xmlns:p14="http://schemas.microsoft.com/office/powerpoint/2010/main" val="397536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3C16E6D-DCE0-4008-BD70-C2BB12DEB525}"/>
              </a:ext>
            </a:extLst>
          </p:cNvPr>
          <p:cNvSpPr txBox="1"/>
          <p:nvPr/>
        </p:nvSpPr>
        <p:spPr>
          <a:xfrm>
            <a:off x="615950" y="568728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Baseline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FB9255-76CB-4BEB-84B6-9DED462F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2" y="1822450"/>
            <a:ext cx="6164392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9BDDC5-54EE-4DEC-8B43-C577DE743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249" y="1057145"/>
            <a:ext cx="6077531" cy="55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F21D3F-4D08-4DC2-8E7E-85FFF855C670}"/>
              </a:ext>
            </a:extLst>
          </p:cNvPr>
          <p:cNvSpPr txBox="1"/>
          <p:nvPr/>
        </p:nvSpPr>
        <p:spPr>
          <a:xfrm>
            <a:off x="615950" y="568728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Baseline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49AB5D-9544-4E8F-8D84-35FE50DBA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0" y="1922516"/>
            <a:ext cx="4061330" cy="47513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7AF4F9-9C4A-4607-9FCD-F51CA04C8E01}"/>
              </a:ext>
            </a:extLst>
          </p:cNvPr>
          <p:cNvSpPr txBox="1"/>
          <p:nvPr/>
        </p:nvSpPr>
        <p:spPr>
          <a:xfrm>
            <a:off x="647700" y="12555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项目地址：https://github.com/jittor/TrafficSignDetection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032223-9124-493B-AD4D-1BB7F1BF3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950" y="2501899"/>
            <a:ext cx="5567730" cy="37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F21D3F-4D08-4DC2-8E7E-85FFF855C670}"/>
              </a:ext>
            </a:extLst>
          </p:cNvPr>
          <p:cNvSpPr txBox="1"/>
          <p:nvPr/>
        </p:nvSpPr>
        <p:spPr>
          <a:xfrm>
            <a:off x="615950" y="568728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Baseline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7AF4F9-9C4A-4607-9FCD-F51CA04C8E01}"/>
              </a:ext>
            </a:extLst>
          </p:cNvPr>
          <p:cNvSpPr txBox="1"/>
          <p:nvPr/>
        </p:nvSpPr>
        <p:spPr>
          <a:xfrm>
            <a:off x="647700" y="12555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项目地址：https://github.com/jittor/TrafficSignDetection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C6658C7-5EFA-40FD-946B-261877BDF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0" y="1828800"/>
            <a:ext cx="4730750" cy="473075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A32669A-E572-439C-9AA2-C1C857DB921C}"/>
              </a:ext>
            </a:extLst>
          </p:cNvPr>
          <p:cNvSpPr txBox="1"/>
          <p:nvPr/>
        </p:nvSpPr>
        <p:spPr>
          <a:xfrm>
            <a:off x="370420" y="2641938"/>
            <a:ext cx="6373280" cy="295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如果显存较小，存在显存不够的问题，可以考虑把</a:t>
            </a:r>
            <a:r>
              <a:rPr lang="en-US" altLang="zh-CN" b="0" i="0" dirty="0">
                <a:solidFill>
                  <a:srgbClr val="24292E"/>
                </a:solidFill>
                <a:effectLst/>
                <a:latin typeface="+mj-lt"/>
              </a:rPr>
              <a:t>2048*2048</a:t>
            </a: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的图片给切割成</a:t>
            </a:r>
            <a:r>
              <a:rPr lang="en-US" altLang="zh-CN" b="0" i="0" dirty="0">
                <a:solidFill>
                  <a:srgbClr val="24292E"/>
                </a:solidFill>
                <a:effectLst/>
                <a:latin typeface="+mj-lt"/>
              </a:rPr>
              <a:t>512*512</a:t>
            </a: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的小图片来训练和测试。 切成小图要考虑</a:t>
            </a:r>
            <a:r>
              <a:rPr lang="en-US" altLang="zh-CN" b="0" i="0" dirty="0">
                <a:solidFill>
                  <a:srgbClr val="24292E"/>
                </a:solidFill>
                <a:effectLst/>
                <a:latin typeface="+mj-lt"/>
              </a:rPr>
              <a:t>box</a:t>
            </a: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是否被切开的情况，如何处理等等。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如果显存爆了，模型推理会非常慢，因为此时大量数据存储在内存，而非显存。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如果出现</a:t>
            </a:r>
            <a:r>
              <a:rPr lang="en-US" altLang="zh-CN" b="0" i="0" dirty="0">
                <a:solidFill>
                  <a:srgbClr val="24292E"/>
                </a:solidFill>
                <a:effectLst/>
                <a:latin typeface="+mj-lt"/>
              </a:rPr>
              <a:t>bug</a:t>
            </a: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或者有任何困惑，请加入</a:t>
            </a:r>
            <a:r>
              <a:rPr lang="en-US" altLang="zh-CN" b="0" i="0" dirty="0" err="1">
                <a:solidFill>
                  <a:srgbClr val="24292E"/>
                </a:solidFill>
                <a:effectLst/>
                <a:latin typeface="+mj-lt"/>
              </a:rPr>
              <a:t>jittor</a:t>
            </a: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群</a:t>
            </a:r>
            <a:r>
              <a:rPr lang="en-US" altLang="zh-CN" b="0" i="0" dirty="0">
                <a:solidFill>
                  <a:srgbClr val="24292E"/>
                </a:solidFill>
                <a:effectLst/>
                <a:latin typeface="+mj-lt"/>
              </a:rPr>
              <a:t>(QQ:761222083)</a:t>
            </a:r>
            <a:r>
              <a:rPr lang="zh-CN" altLang="en-US" b="0" i="0" dirty="0">
                <a:solidFill>
                  <a:srgbClr val="24292E"/>
                </a:solidFill>
                <a:effectLst/>
                <a:latin typeface="+mj-lt"/>
              </a:rPr>
              <a:t>一起交流</a:t>
            </a:r>
          </a:p>
        </p:txBody>
      </p:sp>
    </p:spTree>
    <p:extLst>
      <p:ext uri="{BB962C8B-B14F-4D97-AF65-F5344CB8AC3E}">
        <p14:creationId xmlns:p14="http://schemas.microsoft.com/office/powerpoint/2010/main" val="217929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F21D3F-4D08-4DC2-8E7E-85FFF855C670}"/>
              </a:ext>
            </a:extLst>
          </p:cNvPr>
          <p:cNvSpPr txBox="1"/>
          <p:nvPr/>
        </p:nvSpPr>
        <p:spPr>
          <a:xfrm>
            <a:off x="615950" y="5687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现场演示</a:t>
            </a:r>
          </a:p>
        </p:txBody>
      </p:sp>
    </p:spTree>
    <p:extLst>
      <p:ext uri="{BB962C8B-B14F-4D97-AF65-F5344CB8AC3E}">
        <p14:creationId xmlns:p14="http://schemas.microsoft.com/office/powerpoint/2010/main" val="28807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F21D3F-4D08-4DC2-8E7E-85FFF855C670}"/>
              </a:ext>
            </a:extLst>
          </p:cNvPr>
          <p:cNvSpPr txBox="1"/>
          <p:nvPr/>
        </p:nvSpPr>
        <p:spPr>
          <a:xfrm>
            <a:off x="615950" y="5687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4F0D04-9B39-48F0-AC8E-DBBADBC399EB}"/>
              </a:ext>
            </a:extLst>
          </p:cNvPr>
          <p:cNvSpPr txBox="1"/>
          <p:nvPr/>
        </p:nvSpPr>
        <p:spPr>
          <a:xfrm>
            <a:off x="777587" y="1644040"/>
            <a:ext cx="6096000" cy="25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可能存在过拟合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需要考虑某些类别数量非常少的情况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如果进行数据增强，一定要考虑到水平翻转或者旋转后交通标志的类型可能会发生变化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对面积较小的交通标志的识别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训练集里不存在的交通标志</a:t>
            </a:r>
            <a:endParaRPr lang="en-US" altLang="zh-CN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9A920DE-B52C-4300-B64E-4DEB2B431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6" t="5679" r="3580" b="71708"/>
          <a:stretch/>
        </p:blipFill>
        <p:spPr bwMode="auto">
          <a:xfrm>
            <a:off x="8533130" y="4044950"/>
            <a:ext cx="2834640" cy="2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A9BB77E-A586-45A6-A2AC-CD3592F5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92" y="1182370"/>
            <a:ext cx="4683608" cy="2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E0CCAFA-A308-451C-927D-738287F122B2}"/>
              </a:ext>
            </a:extLst>
          </p:cNvPr>
          <p:cNvSpPr txBox="1"/>
          <p:nvPr/>
        </p:nvSpPr>
        <p:spPr>
          <a:xfrm>
            <a:off x="720437" y="12825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数据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E2A3F4-765D-4CF3-A91F-3188833463CD}"/>
              </a:ext>
            </a:extLst>
          </p:cNvPr>
          <p:cNvSpPr txBox="1"/>
          <p:nvPr/>
        </p:nvSpPr>
        <p:spPr>
          <a:xfrm>
            <a:off x="720437" y="41273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评测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9C29A3-E271-4F20-A515-529C7BA78E03}"/>
              </a:ext>
            </a:extLst>
          </p:cNvPr>
          <p:cNvSpPr txBox="1"/>
          <p:nvPr/>
        </p:nvSpPr>
        <p:spPr>
          <a:xfrm>
            <a:off x="771237" y="4482490"/>
            <a:ext cx="6096000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过滤掉重复的检测框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总的</a:t>
            </a:r>
            <a:r>
              <a:rPr lang="en-US" altLang="zh-CN" dirty="0" err="1"/>
              <a:t>mAP</a:t>
            </a:r>
            <a:r>
              <a:rPr lang="zh-CN" altLang="en-US" dirty="0"/>
              <a:t>计算时只会对</a:t>
            </a:r>
            <a:r>
              <a:rPr lang="en-US" altLang="zh-CN" dirty="0" err="1"/>
              <a:t>GroundTruth</a:t>
            </a:r>
            <a:r>
              <a:rPr lang="zh-CN" altLang="en-US" dirty="0"/>
              <a:t>进行</a:t>
            </a:r>
            <a:r>
              <a:rPr lang="en-US" altLang="zh-CN" dirty="0"/>
              <a:t>[16*16,inf)</a:t>
            </a:r>
            <a:r>
              <a:rPr lang="zh-CN" altLang="en-US" dirty="0"/>
              <a:t>的筛选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err="1"/>
              <a:t>mAP</a:t>
            </a:r>
            <a:r>
              <a:rPr lang="zh-CN" altLang="en-US" dirty="0"/>
              <a:t>是每一类的</a:t>
            </a:r>
            <a:r>
              <a:rPr lang="en-US" altLang="zh-CN" dirty="0"/>
              <a:t>AP</a:t>
            </a:r>
            <a:r>
              <a:rPr lang="zh-CN" altLang="en-US" dirty="0"/>
              <a:t>取平均，如果某一类不存在实例则这一类不加入</a:t>
            </a:r>
            <a:r>
              <a:rPr lang="en-US" altLang="zh-CN" dirty="0" err="1"/>
              <a:t>mAP</a:t>
            </a:r>
            <a:r>
              <a:rPr lang="zh-CN" altLang="en-US" dirty="0"/>
              <a:t>的计算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283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97939F-F40E-4693-B931-098A6EFE8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63" y="237679"/>
            <a:ext cx="2421467" cy="610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2695F-8D05-4AFF-A4F2-66EE58DD4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20318"/>
            <a:ext cx="1630747" cy="610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ADAAE9A-CECB-4DDA-A434-1369E408D332}"/>
              </a:ext>
            </a:extLst>
          </p:cNvPr>
          <p:cNvSpPr txBox="1"/>
          <p:nvPr/>
        </p:nvSpPr>
        <p:spPr>
          <a:xfrm>
            <a:off x="615950" y="56872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可能改进的地方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494C8C-8B65-4E8E-8F4A-4DA852F5B758}"/>
              </a:ext>
            </a:extLst>
          </p:cNvPr>
          <p:cNvSpPr txBox="1"/>
          <p:nvPr/>
        </p:nvSpPr>
        <p:spPr>
          <a:xfrm>
            <a:off x="720437" y="199964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在</a:t>
            </a:r>
            <a:r>
              <a:rPr lang="en-US" altLang="zh-CN" dirty="0"/>
              <a:t>ResNet</a:t>
            </a:r>
            <a:r>
              <a:rPr lang="zh-CN" altLang="en-US" dirty="0"/>
              <a:t>后面增加</a:t>
            </a:r>
            <a:r>
              <a:rPr lang="en-US" altLang="zh-CN" dirty="0"/>
              <a:t>FPN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把</a:t>
            </a:r>
            <a:r>
              <a:rPr lang="en-US" altLang="zh-CN" dirty="0"/>
              <a:t>ResNet</a:t>
            </a:r>
            <a:r>
              <a:rPr lang="zh-CN" altLang="en-US" dirty="0"/>
              <a:t>换成</a:t>
            </a:r>
            <a:r>
              <a:rPr lang="en-US" altLang="zh-CN" dirty="0" err="1"/>
              <a:t>ResNeXt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 dirty="0"/>
              <a:t>根据交通标志的大小重新设置</a:t>
            </a:r>
            <a:r>
              <a:rPr lang="en-US" altLang="zh-CN" dirty="0"/>
              <a:t>RPN</a:t>
            </a:r>
            <a:r>
              <a:rPr lang="zh-CN" altLang="en-US" dirty="0"/>
              <a:t>的</a:t>
            </a:r>
            <a:r>
              <a:rPr lang="en-US" altLang="zh-CN" dirty="0"/>
              <a:t>anchors</a:t>
            </a:r>
            <a:endParaRPr lang="zh-CN" altLang="en-US" dirty="0"/>
          </a:p>
          <a:p>
            <a:r>
              <a:rPr lang="en-US" altLang="zh-CN" dirty="0"/>
              <a:t>4. ……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D50715-C7E2-488D-A853-28ACA49D17A5}"/>
              </a:ext>
            </a:extLst>
          </p:cNvPr>
          <p:cNvSpPr txBox="1"/>
          <p:nvPr/>
        </p:nvSpPr>
        <p:spPr>
          <a:xfrm>
            <a:off x="720437" y="15748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Backbone</a:t>
            </a:r>
            <a:r>
              <a:rPr lang="zh-CN" altLang="en-US" b="1" dirty="0"/>
              <a:t>的改进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4680C8-1DCB-4189-99E0-0EDB2FDDCFAF}"/>
              </a:ext>
            </a:extLst>
          </p:cNvPr>
          <p:cNvSpPr txBox="1"/>
          <p:nvPr/>
        </p:nvSpPr>
        <p:spPr>
          <a:xfrm>
            <a:off x="720437" y="408926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检测模型的改进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D42BD5-519F-40B8-BD95-25C2945C77A9}"/>
              </a:ext>
            </a:extLst>
          </p:cNvPr>
          <p:cNvSpPr txBox="1"/>
          <p:nvPr/>
        </p:nvSpPr>
        <p:spPr>
          <a:xfrm>
            <a:off x="5940157" y="438466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方法上的改进：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A0315A-49A5-4C18-9EA6-819129010071}"/>
              </a:ext>
            </a:extLst>
          </p:cNvPr>
          <p:cNvSpPr txBox="1"/>
          <p:nvPr/>
        </p:nvSpPr>
        <p:spPr>
          <a:xfrm>
            <a:off x="5818217" y="48763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如把带有数字的交通标志归为一类进行检测，然后利用</a:t>
            </a:r>
            <a:r>
              <a:rPr lang="en-US" altLang="zh-CN" dirty="0"/>
              <a:t>OCR</a:t>
            </a:r>
            <a:r>
              <a:rPr lang="zh-CN" altLang="en-US" dirty="0"/>
              <a:t>识别数字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采用检测结果多标签分类，如自行车和自行车右箭头等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7346BC-8CE4-4194-978B-A7BF32133370}"/>
              </a:ext>
            </a:extLst>
          </p:cNvPr>
          <p:cNvSpPr txBox="1"/>
          <p:nvPr/>
        </p:nvSpPr>
        <p:spPr>
          <a:xfrm>
            <a:off x="6356169" y="15092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数据增强：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80C6779-E8A2-4E78-B6AC-88A4ADE0D638}"/>
              </a:ext>
            </a:extLst>
          </p:cNvPr>
          <p:cNvSpPr txBox="1"/>
          <p:nvPr/>
        </p:nvSpPr>
        <p:spPr>
          <a:xfrm>
            <a:off x="6276686" y="1981682"/>
            <a:ext cx="5750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对交通标志进行粘贴，消除样本不均衡的问题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对图片进行数据增强，剪裁，光暗变化等等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EAA022-F5BA-4197-B9E9-0A2FB8FDF9D7}"/>
              </a:ext>
            </a:extLst>
          </p:cNvPr>
          <p:cNvSpPr txBox="1"/>
          <p:nvPr/>
        </p:nvSpPr>
        <p:spPr>
          <a:xfrm>
            <a:off x="720437" y="457512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b="0" i="0" dirty="0">
                <a:solidFill>
                  <a:srgbClr val="121212"/>
                </a:solidFill>
                <a:effectLst/>
                <a:latin typeface="正文"/>
              </a:rPr>
              <a:t>Cascade R-CNN</a:t>
            </a:r>
          </a:p>
          <a:p>
            <a:pPr marL="342900" indent="-342900">
              <a:buAutoNum type="arabicPeriod"/>
            </a:pPr>
            <a:r>
              <a:rPr lang="en-US" altLang="zh-CN" dirty="0" err="1">
                <a:latin typeface="正文"/>
              </a:rPr>
              <a:t>DetectoRS</a:t>
            </a:r>
            <a:endParaRPr lang="en-US" altLang="zh-CN" dirty="0">
              <a:latin typeface="正文"/>
            </a:endParaRPr>
          </a:p>
          <a:p>
            <a:pPr marL="342900" indent="-342900">
              <a:buAutoNum type="arabicPeriod"/>
            </a:pPr>
            <a:r>
              <a:rPr lang="en-US" altLang="zh-CN" dirty="0">
                <a:latin typeface="正文"/>
              </a:rPr>
              <a:t>……</a:t>
            </a:r>
            <a:endParaRPr lang="zh-CN" altLang="en-US" dirty="0">
              <a:latin typeface="正文"/>
            </a:endParaRPr>
          </a:p>
        </p:txBody>
      </p:sp>
    </p:spTree>
    <p:extLst>
      <p:ext uri="{BB962C8B-B14F-4D97-AF65-F5344CB8AC3E}">
        <p14:creationId xmlns:p14="http://schemas.microsoft.com/office/powerpoint/2010/main" val="195192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755</Words>
  <Application>Microsoft Office PowerPoint</Application>
  <PresentationFormat>宽屏</PresentationFormat>
  <Paragraphs>68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微软雅黑</vt:lpstr>
      <vt:lpstr>微软雅黑</vt:lpstr>
      <vt:lpstr>正文</vt:lpstr>
      <vt:lpstr>Arial</vt:lpstr>
      <vt:lpstr>Calibri</vt:lpstr>
      <vt:lpstr>Times New Roman</vt:lpstr>
      <vt:lpstr>Office 主题​​</vt:lpstr>
      <vt:lpstr>2021年第一届“计图”人工智能算法挑战赛 交通标志检测实战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相利</dc:creator>
  <cp:lastModifiedBy>李 相利</cp:lastModifiedBy>
  <cp:revision>90</cp:revision>
  <dcterms:created xsi:type="dcterms:W3CDTF">2021-02-01T11:43:39Z</dcterms:created>
  <dcterms:modified xsi:type="dcterms:W3CDTF">2021-02-03T02:05:14Z</dcterms:modified>
</cp:coreProperties>
</file>