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60" r:id="rId4"/>
    <p:sldId id="261" r:id="rId5"/>
    <p:sldId id="262" r:id="rId6"/>
    <p:sldId id="263" r:id="rId7"/>
    <p:sldId id="264" r:id="rId8"/>
    <p:sldId id="266" r:id="rId9"/>
    <p:sldId id="267" r:id="rId10"/>
    <p:sldId id="269" r:id="rId11"/>
    <p:sldId id="270" r:id="rId12"/>
    <p:sldId id="271" r:id="rId13"/>
    <p:sldId id="272" r:id="rId14"/>
    <p:sldId id="273" r:id="rId15"/>
    <p:sldId id="274" r:id="rId16"/>
    <p:sldId id="275" r:id="rId17"/>
    <p:sldId id="286" r:id="rId18"/>
    <p:sldId id="277" r:id="rId19"/>
    <p:sldId id="278" r:id="rId20"/>
    <p:sldId id="279" r:id="rId21"/>
    <p:sldId id="276" r:id="rId22"/>
    <p:sldId id="284" r:id="rId23"/>
    <p:sldId id="280" r:id="rId24"/>
    <p:sldId id="285" r:id="rId25"/>
    <p:sldId id="281" r:id="rId26"/>
    <p:sldId id="282" r:id="rId27"/>
    <p:sldId id="283"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66" autoAdjust="0"/>
  </p:normalViewPr>
  <p:slideViewPr>
    <p:cSldViewPr>
      <p:cViewPr varScale="1">
        <p:scale>
          <a:sx n="69" d="100"/>
          <a:sy n="69" d="100"/>
        </p:scale>
        <p:origin x="-37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06157-37A5-4FC7-BB7A-39FEBEB333F2}" type="datetimeFigureOut">
              <a:rPr lang="zh-CN" altLang="en-US" smtClean="0"/>
              <a:t>2013/9/24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A3822-AB01-42CC-B6D8-D2EB08B69790}" type="slidenum">
              <a:rPr lang="zh-CN" altLang="en-US" smtClean="0"/>
              <a:t>‹#›</a:t>
            </a:fld>
            <a:endParaRPr lang="zh-CN" altLang="en-US"/>
          </a:p>
        </p:txBody>
      </p:sp>
    </p:spTree>
    <p:extLst>
      <p:ext uri="{BB962C8B-B14F-4D97-AF65-F5344CB8AC3E}">
        <p14:creationId xmlns:p14="http://schemas.microsoft.com/office/powerpoint/2010/main" val="3408613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Thanks for the</a:t>
            </a:r>
            <a:r>
              <a:rPr lang="en-US" altLang="zh-CN" baseline="0" dirty="0" smtClean="0"/>
              <a:t> introduction.</a:t>
            </a:r>
          </a:p>
          <a:p>
            <a:r>
              <a:rPr lang="en-US" altLang="zh-CN" baseline="0" dirty="0" smtClean="0"/>
              <a:t>In this talk, I will present a recent approach on change blindness images.</a:t>
            </a:r>
          </a:p>
        </p:txBody>
      </p:sp>
      <p:sp>
        <p:nvSpPr>
          <p:cNvPr id="4" name="灯片编号占位符 3"/>
          <p:cNvSpPr>
            <a:spLocks noGrp="1"/>
          </p:cNvSpPr>
          <p:nvPr>
            <p:ph type="sldNum" sz="quarter" idx="10"/>
          </p:nvPr>
        </p:nvSpPr>
        <p:spPr/>
        <p:txBody>
          <a:bodyPr/>
          <a:lstStyle/>
          <a:p>
            <a:pPr>
              <a:defRPr/>
            </a:pPr>
            <a:fld id="{3AB3B11D-97C3-421A-BDAD-2C41D02006BC}" type="slidenum">
              <a:rPr lang="en-US" altLang="zh-CN" smtClean="0">
                <a:solidFill>
                  <a:prstClr val="black"/>
                </a:solidFill>
              </a:rPr>
              <a:pPr>
                <a:defRPr/>
              </a:pPr>
              <a:t>1</a:t>
            </a:fld>
            <a:endParaRPr lang="en-US" altLang="zh-CN">
              <a:solidFill>
                <a:prstClr val="black"/>
              </a:solidFill>
            </a:endParaRPr>
          </a:p>
        </p:txBody>
      </p:sp>
    </p:spTree>
    <p:extLst>
      <p:ext uri="{BB962C8B-B14F-4D97-AF65-F5344CB8AC3E}">
        <p14:creationId xmlns:p14="http://schemas.microsoft.com/office/powerpoint/2010/main" val="179273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Change</a:t>
            </a:r>
            <a:r>
              <a:rPr lang="en-US" altLang="zh-CN" baseline="0" dirty="0" smtClean="0"/>
              <a:t> blindness is highly affected by v</a:t>
            </a:r>
            <a:r>
              <a:rPr lang="en-US" altLang="zh-CN" dirty="0" smtClean="0"/>
              <a:t>isual attention. We must find </a:t>
            </a:r>
            <a:r>
              <a:rPr lang="en-US" altLang="zh-CN" baseline="0" dirty="0" smtClean="0"/>
              <a:t>an effective saliency model to our metric.</a:t>
            </a:r>
          </a:p>
          <a:p>
            <a:endParaRPr lang="en-US" altLang="zh-CN" baseline="0" dirty="0" smtClean="0"/>
          </a:p>
          <a:p>
            <a:r>
              <a:rPr lang="en-US" altLang="zh-CN" baseline="0" dirty="0" smtClean="0"/>
              <a:t>Previous psychology works found that visual attention is highly context-dependent, look at this example.(--click)</a:t>
            </a:r>
          </a:p>
          <a:p>
            <a:endParaRPr lang="en-US" altLang="zh-CN" baseline="0" dirty="0" smtClean="0"/>
          </a:p>
          <a:p>
            <a:r>
              <a:rPr lang="en-US" altLang="zh-CN" baseline="0" dirty="0" smtClean="0"/>
              <a:t>These two images show two more or less identical red felt balls positioned at the image center. We observe that the visual saliency of the felt ball decreases as the background becomes more complicated. This suggests that visual saliency is modulated by background complexity. </a:t>
            </a:r>
          </a:p>
          <a:p>
            <a:endParaRPr lang="en-US" altLang="zh-CN" baseline="0" dirty="0" smtClean="0"/>
          </a:p>
          <a:p>
            <a:r>
              <a:rPr lang="en-US" altLang="zh-CN" baseline="0" dirty="0" smtClean="0"/>
              <a:t>However(--click), no existing saliency model attempts to explicitly quantify background complexity. </a:t>
            </a:r>
          </a:p>
          <a:p>
            <a:r>
              <a:rPr lang="en-US" altLang="zh-CN" baseline="0" dirty="0" smtClean="0"/>
              <a:t>State-of-the-art models, such as global contrast saliency(--click), fail to model the influence of background complexity on the saliency, and the felt ball receives more or less the same saliency.</a:t>
            </a:r>
          </a:p>
          <a:p>
            <a:endParaRPr lang="zh-CN" altLang="en-US" dirty="0"/>
          </a:p>
        </p:txBody>
      </p:sp>
      <p:sp>
        <p:nvSpPr>
          <p:cNvPr id="4" name="灯片编号占位符 3"/>
          <p:cNvSpPr>
            <a:spLocks noGrp="1"/>
          </p:cNvSpPr>
          <p:nvPr>
            <p:ph type="sldNum" sz="quarter" idx="10"/>
          </p:nvPr>
        </p:nvSpPr>
        <p:spPr/>
        <p:txBody>
          <a:bodyPr/>
          <a:lstStyle/>
          <a:p>
            <a:fld id="{560A3822-AB01-42CC-B6D8-D2EB08B69790}" type="slidenum">
              <a:rPr lang="zh-CN" altLang="en-US" smtClean="0"/>
              <a:t>10</a:t>
            </a:fld>
            <a:endParaRPr lang="zh-CN" altLang="en-US"/>
          </a:p>
        </p:txBody>
      </p:sp>
    </p:spTree>
    <p:extLst>
      <p:ext uri="{BB962C8B-B14F-4D97-AF65-F5344CB8AC3E}">
        <p14:creationId xmlns:p14="http://schemas.microsoft.com/office/powerpoint/2010/main" val="941487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take</a:t>
            </a:r>
            <a:r>
              <a:rPr lang="en-US" altLang="zh-CN" baseline="0" dirty="0" smtClean="0"/>
              <a:t> region context into consideration, we propose the new context-dependent saliency model.(--click)</a:t>
            </a:r>
          </a:p>
          <a:p>
            <a:endParaRPr lang="en-US" altLang="zh-CN" baseline="0" dirty="0" smtClean="0"/>
          </a:p>
          <a:p>
            <a:r>
              <a:rPr lang="en-US" altLang="zh-CN" baseline="0" dirty="0" smtClean="0"/>
              <a:t>This saliency model is region-based.</a:t>
            </a:r>
          </a:p>
          <a:p>
            <a:endParaRPr lang="en-US" altLang="zh-CN" baseline="0" dirty="0" smtClean="0"/>
          </a:p>
          <a:p>
            <a:r>
              <a:rPr lang="en-US" altLang="zh-CN" baseline="0" dirty="0" smtClean="0"/>
              <a:t>The key is to modulate saliency via a spatially varying complexity term.</a:t>
            </a:r>
          </a:p>
          <a:p>
            <a:endParaRPr lang="en-US" altLang="zh-CN" baseline="0" dirty="0" smtClean="0"/>
          </a:p>
          <a:p>
            <a:r>
              <a:rPr lang="en-US" altLang="zh-CN" baseline="0" dirty="0" smtClean="0"/>
              <a:t>Here </a:t>
            </a:r>
            <a:r>
              <a:rPr lang="en-US" altLang="zh-CN" baseline="0" dirty="0" err="1" smtClean="0"/>
              <a:t>Ik</a:t>
            </a:r>
            <a:r>
              <a:rPr lang="en-US" altLang="zh-CN" baseline="0" dirty="0" smtClean="0"/>
              <a:t> denote an region.(--click)</a:t>
            </a:r>
          </a:p>
          <a:p>
            <a:r>
              <a:rPr lang="en-US" altLang="zh-CN" baseline="0" dirty="0" smtClean="0"/>
              <a:t>S zero means existing saliency model.(--click)</a:t>
            </a:r>
          </a:p>
          <a:p>
            <a:r>
              <a:rPr lang="en-US" altLang="zh-CN" baseline="0" dirty="0" smtClean="0"/>
              <a:t>C is the spatially varying complexity term.(--click)</a:t>
            </a:r>
          </a:p>
          <a:p>
            <a:r>
              <a:rPr lang="en-US" altLang="zh-CN" baseline="0" dirty="0" smtClean="0"/>
              <a:t>And S, the new context-dependent saliency model, is the multiple of S0 and C.</a:t>
            </a:r>
            <a:endParaRPr lang="zh-CN" altLang="en-US" dirty="0"/>
          </a:p>
        </p:txBody>
      </p:sp>
      <p:sp>
        <p:nvSpPr>
          <p:cNvPr id="4" name="灯片编号占位符 3"/>
          <p:cNvSpPr>
            <a:spLocks noGrp="1"/>
          </p:cNvSpPr>
          <p:nvPr>
            <p:ph type="sldNum" sz="quarter" idx="10"/>
          </p:nvPr>
        </p:nvSpPr>
        <p:spPr/>
        <p:txBody>
          <a:bodyPr/>
          <a:lstStyle/>
          <a:p>
            <a:fld id="{560A3822-AB01-42CC-B6D8-D2EB08B69790}" type="slidenum">
              <a:rPr lang="zh-CN" altLang="en-US" smtClean="0"/>
              <a:t>11</a:t>
            </a:fld>
            <a:endParaRPr lang="zh-CN" altLang="en-US"/>
          </a:p>
        </p:txBody>
      </p:sp>
    </p:spTree>
    <p:extLst>
      <p:ext uri="{BB962C8B-B14F-4D97-AF65-F5344CB8AC3E}">
        <p14:creationId xmlns:p14="http://schemas.microsoft.com/office/powerpoint/2010/main" val="346275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order to define the spatial varying complexity, we firstly define color similarities between a region pair(</a:t>
            </a:r>
            <a:r>
              <a:rPr lang="en-US" altLang="zh-CN" baseline="0" dirty="0" smtClean="0">
                <a:sym typeface="Wingdings" pitchFamily="2" charset="2"/>
              </a:rPr>
              <a:t>--click)</a:t>
            </a:r>
            <a:endParaRPr lang="en-US" altLang="zh-CN" baseline="0" dirty="0" smtClean="0"/>
          </a:p>
          <a:p>
            <a:endParaRPr lang="en-US" altLang="zh-CN" baseline="0" dirty="0" smtClean="0"/>
          </a:p>
          <a:p>
            <a:r>
              <a:rPr lang="en-US" altLang="zh-CN" baseline="0" dirty="0" smtClean="0"/>
              <a:t>The color similarities between a region pair is simply defined as </a:t>
            </a:r>
            <a:r>
              <a:rPr lang="en-US" altLang="zh-CN" baseline="0" dirty="0" smtClean="0">
                <a:sym typeface="Wingdings" pitchFamily="2" charset="2"/>
              </a:rPr>
              <a:t>a </a:t>
            </a:r>
            <a:r>
              <a:rPr lang="en-US" altLang="zh-CN" baseline="0" dirty="0" err="1" smtClean="0">
                <a:sym typeface="Wingdings" pitchFamily="2" charset="2"/>
              </a:rPr>
              <a:t>gaussian</a:t>
            </a:r>
            <a:r>
              <a:rPr lang="en-US" altLang="zh-CN" baseline="0" dirty="0" smtClean="0">
                <a:sym typeface="Wingdings" pitchFamily="2" charset="2"/>
              </a:rPr>
              <a:t> of the color difference between them.(--click)</a:t>
            </a:r>
          </a:p>
          <a:p>
            <a:endParaRPr lang="en-US" altLang="zh-CN" baseline="0" dirty="0" smtClean="0">
              <a:sym typeface="Wingdings" pitchFamily="2" charset="2"/>
            </a:endParaRPr>
          </a:p>
          <a:p>
            <a:r>
              <a:rPr lang="en-US" altLang="zh-CN" baseline="0" dirty="0" smtClean="0">
                <a:sym typeface="Wingdings" pitchFamily="2" charset="2"/>
              </a:rPr>
              <a:t>Look at the two examples.(--click)</a:t>
            </a:r>
          </a:p>
          <a:p>
            <a:endParaRPr lang="en-US" altLang="zh-CN" baseline="0" dirty="0" smtClean="0">
              <a:sym typeface="Wingdings" pitchFamily="2" charset="2"/>
            </a:endParaRPr>
          </a:p>
          <a:p>
            <a:r>
              <a:rPr lang="en-US" altLang="zh-CN" baseline="0" dirty="0" smtClean="0"/>
              <a:t>In the left one, these two regions has small color similarity.(--click) </a:t>
            </a:r>
            <a:endParaRPr lang="en-US" altLang="zh-CN" baseline="0" dirty="0" smtClean="0">
              <a:sym typeface="Wingdings" pitchFamily="2" charset="2"/>
            </a:endParaRPr>
          </a:p>
          <a:p>
            <a:r>
              <a:rPr lang="en-US" altLang="zh-CN" baseline="0" dirty="0" smtClean="0"/>
              <a:t>While in the right one, these two regions gain larger color similarity. </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560A3822-AB01-42CC-B6D8-D2EB08B69790}" type="slidenum">
              <a:rPr lang="zh-CN" altLang="en-US" smtClean="0"/>
              <a:t>12</a:t>
            </a:fld>
            <a:endParaRPr lang="zh-CN" altLang="en-US"/>
          </a:p>
        </p:txBody>
      </p:sp>
    </p:spTree>
    <p:extLst>
      <p:ext uri="{BB962C8B-B14F-4D97-AF65-F5344CB8AC3E}">
        <p14:creationId xmlns:p14="http://schemas.microsoft.com/office/powerpoint/2010/main" val="1112295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spatial varying complexity term</a:t>
            </a:r>
            <a:r>
              <a:rPr lang="en-US" altLang="zh-CN" baseline="0" dirty="0" smtClean="0"/>
              <a:t> is defined as the weighted sum of color similarities between all region pairs around.</a:t>
            </a:r>
          </a:p>
          <a:p>
            <a:endParaRPr lang="en-US" altLang="zh-CN" baseline="0" dirty="0" smtClean="0"/>
          </a:p>
          <a:p>
            <a:r>
              <a:rPr lang="en-US" altLang="zh-CN" baseline="0" dirty="0" smtClean="0"/>
              <a:t>The idea is simple. Nearby regions with large color similarities make the context less complex.</a:t>
            </a:r>
          </a:p>
          <a:p>
            <a:endParaRPr lang="en-US" altLang="zh-CN" baseline="0" dirty="0" smtClean="0"/>
          </a:p>
          <a:p>
            <a:r>
              <a:rPr lang="en-US" altLang="zh-CN" baseline="0" dirty="0" smtClean="0"/>
              <a:t>Here is the formulation(--click). </a:t>
            </a:r>
            <a:r>
              <a:rPr lang="en-US" altLang="zh-CN" baseline="0" dirty="0" err="1" smtClean="0"/>
              <a:t>E_ij</a:t>
            </a:r>
            <a:r>
              <a:rPr lang="en-US" altLang="zh-CN" baseline="0" dirty="0" smtClean="0"/>
              <a:t> measures the color similarity of two segments. </a:t>
            </a:r>
            <a:r>
              <a:rPr lang="en-US" altLang="zh-CN" baseline="0" dirty="0" err="1" smtClean="0"/>
              <a:t>W_ij</a:t>
            </a:r>
            <a:r>
              <a:rPr lang="en-US" altLang="zh-CN" baseline="0" dirty="0" smtClean="0"/>
              <a:t> is the corresponding weight defined as follows(--click)</a:t>
            </a:r>
          </a:p>
          <a:p>
            <a:endParaRPr lang="zh-CN" altLang="en-US" dirty="0"/>
          </a:p>
        </p:txBody>
      </p:sp>
      <p:sp>
        <p:nvSpPr>
          <p:cNvPr id="4" name="灯片编号占位符 3"/>
          <p:cNvSpPr>
            <a:spLocks noGrp="1"/>
          </p:cNvSpPr>
          <p:nvPr>
            <p:ph type="sldNum" sz="quarter" idx="10"/>
          </p:nvPr>
        </p:nvSpPr>
        <p:spPr/>
        <p:txBody>
          <a:bodyPr/>
          <a:lstStyle/>
          <a:p>
            <a:fld id="{560A3822-AB01-42CC-B6D8-D2EB08B69790}" type="slidenum">
              <a:rPr lang="zh-CN" altLang="en-US" smtClean="0"/>
              <a:t>13</a:t>
            </a:fld>
            <a:endParaRPr lang="zh-CN" altLang="en-US"/>
          </a:p>
        </p:txBody>
      </p:sp>
    </p:spTree>
    <p:extLst>
      <p:ext uri="{BB962C8B-B14F-4D97-AF65-F5344CB8AC3E}">
        <p14:creationId xmlns:p14="http://schemas.microsoft.com/office/powerpoint/2010/main" val="290439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W_ij</a:t>
            </a:r>
            <a:r>
              <a:rPr lang="en-US" altLang="zh-CN" dirty="0" smtClean="0"/>
              <a:t> is the importance of region pair </a:t>
            </a:r>
            <a:r>
              <a:rPr lang="en-US" altLang="zh-CN" dirty="0" err="1" smtClean="0"/>
              <a:t>I_i</a:t>
            </a:r>
            <a:r>
              <a:rPr lang="en-US" altLang="zh-CN" dirty="0" smtClean="0"/>
              <a:t> and </a:t>
            </a:r>
            <a:r>
              <a:rPr lang="en-US" altLang="zh-CN" dirty="0" err="1" smtClean="0"/>
              <a:t>I_j</a:t>
            </a:r>
            <a:r>
              <a:rPr lang="en-US" altLang="zh-CN" dirty="0" smtClean="0"/>
              <a:t> to </a:t>
            </a:r>
            <a:r>
              <a:rPr lang="en-US" altLang="zh-CN" dirty="0" err="1" smtClean="0"/>
              <a:t>I_k</a:t>
            </a:r>
            <a:r>
              <a:rPr lang="en-US" altLang="zh-CN" dirty="0" smtClean="0"/>
              <a:t>.</a:t>
            </a:r>
          </a:p>
          <a:p>
            <a:r>
              <a:rPr lang="en-US" altLang="zh-CN" dirty="0" smtClean="0"/>
              <a:t>And</a:t>
            </a:r>
            <a:r>
              <a:rPr lang="en-US" altLang="zh-CN" baseline="0" dirty="0" smtClean="0"/>
              <a:t> is determined by many factors.(--click)</a:t>
            </a:r>
          </a:p>
          <a:p>
            <a:endParaRPr lang="en-US" altLang="zh-CN" baseline="0" dirty="0" smtClean="0"/>
          </a:p>
          <a:p>
            <a:r>
              <a:rPr lang="en-US" altLang="zh-CN" baseline="0" dirty="0" smtClean="0"/>
              <a:t>This is the size of region </a:t>
            </a:r>
            <a:r>
              <a:rPr lang="en-US" altLang="zh-CN" baseline="0" dirty="0" err="1" smtClean="0"/>
              <a:t>I_i</a:t>
            </a:r>
            <a:r>
              <a:rPr lang="en-US" altLang="zh-CN" baseline="0" dirty="0" smtClean="0"/>
              <a:t>. Obviously, larger regions should be given larger weights.(--click)</a:t>
            </a:r>
          </a:p>
          <a:p>
            <a:r>
              <a:rPr lang="en-US" altLang="zh-CN" baseline="0" dirty="0" smtClean="0"/>
              <a:t>This is the size of region </a:t>
            </a:r>
            <a:r>
              <a:rPr lang="en-US" altLang="zh-CN" baseline="0" dirty="0" err="1" smtClean="0"/>
              <a:t>I_j</a:t>
            </a:r>
            <a:r>
              <a:rPr lang="en-US" altLang="zh-CN" baseline="0" dirty="0" smtClean="0"/>
              <a:t>.(--click)</a:t>
            </a:r>
          </a:p>
          <a:p>
            <a:r>
              <a:rPr lang="en-US" altLang="zh-CN" baseline="0" dirty="0" smtClean="0"/>
              <a:t>This term measures the distance factor between </a:t>
            </a:r>
            <a:r>
              <a:rPr lang="en-US" altLang="zh-CN" baseline="0" dirty="0" err="1" smtClean="0"/>
              <a:t>I_i</a:t>
            </a:r>
            <a:r>
              <a:rPr lang="en-US" altLang="zh-CN" baseline="0" dirty="0" smtClean="0"/>
              <a:t> and </a:t>
            </a:r>
            <a:r>
              <a:rPr lang="en-US" altLang="zh-CN" baseline="0" dirty="0" err="1" smtClean="0"/>
              <a:t>I_j</a:t>
            </a:r>
            <a:r>
              <a:rPr lang="en-US" altLang="zh-CN" baseline="0" dirty="0" smtClean="0"/>
              <a:t>. here </a:t>
            </a:r>
            <a:r>
              <a:rPr lang="en-US" altLang="zh-CN" baseline="0" dirty="0" err="1" smtClean="0"/>
              <a:t>c_i</a:t>
            </a:r>
            <a:r>
              <a:rPr lang="en-US" altLang="zh-CN" baseline="0" dirty="0" smtClean="0"/>
              <a:t> and </a:t>
            </a:r>
            <a:r>
              <a:rPr lang="en-US" altLang="zh-CN" baseline="0" dirty="0" err="1" smtClean="0"/>
              <a:t>c_j</a:t>
            </a:r>
            <a:r>
              <a:rPr lang="en-US" altLang="zh-CN" baseline="0" dirty="0" smtClean="0"/>
              <a:t> are the center points of region </a:t>
            </a:r>
            <a:r>
              <a:rPr lang="en-US" altLang="zh-CN" baseline="0" dirty="0" err="1" smtClean="0"/>
              <a:t>I_i</a:t>
            </a:r>
            <a:r>
              <a:rPr lang="en-US" altLang="zh-CN" baseline="0" dirty="0" smtClean="0"/>
              <a:t> and </a:t>
            </a:r>
            <a:r>
              <a:rPr lang="en-US" altLang="zh-CN" baseline="0" dirty="0" err="1" smtClean="0"/>
              <a:t>I_j</a:t>
            </a:r>
            <a:r>
              <a:rPr lang="en-US" altLang="zh-CN" baseline="0" dirty="0" smtClean="0"/>
              <a:t>. This means close-by region pairs contribute more to the complexity than drifted apart region pairs. (--click)</a:t>
            </a:r>
          </a:p>
          <a:p>
            <a:endParaRPr lang="en-US" altLang="zh-CN" baseline="0" dirty="0" smtClean="0"/>
          </a:p>
          <a:p>
            <a:r>
              <a:rPr lang="en-US" altLang="zh-CN" baseline="0" dirty="0" smtClean="0"/>
              <a:t>This term measures the distance factor between </a:t>
            </a:r>
            <a:r>
              <a:rPr lang="en-US" altLang="zh-CN" baseline="0" dirty="0" err="1" smtClean="0"/>
              <a:t>I_k</a:t>
            </a:r>
            <a:r>
              <a:rPr lang="en-US" altLang="zh-CN" baseline="0" dirty="0" smtClean="0"/>
              <a:t> and the region pair. Since nearby region pair contributes more to the spatial varying complexity than region pairs far away.</a:t>
            </a:r>
          </a:p>
          <a:p>
            <a:endParaRPr lang="en-US" altLang="zh-CN" baseline="0" dirty="0" smtClean="0"/>
          </a:p>
          <a:p>
            <a:endParaRPr lang="en-US" altLang="zh-CN" baseline="0" dirty="0" smtClean="0"/>
          </a:p>
          <a:p>
            <a:endParaRPr lang="en-US" altLang="zh-CN" baseline="0" dirty="0" smtClean="0"/>
          </a:p>
          <a:p>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560A3822-AB01-42CC-B6D8-D2EB08B69790}" type="slidenum">
              <a:rPr lang="zh-CN" altLang="en-US" smtClean="0"/>
              <a:t>14</a:t>
            </a:fld>
            <a:endParaRPr lang="zh-CN" altLang="en-US"/>
          </a:p>
        </p:txBody>
      </p:sp>
    </p:spTree>
    <p:extLst>
      <p:ext uri="{BB962C8B-B14F-4D97-AF65-F5344CB8AC3E}">
        <p14:creationId xmlns:p14="http://schemas.microsoft.com/office/powerpoint/2010/main" val="256382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shows the example of the improvement of our context-dependent saliency. (--click)</a:t>
            </a:r>
          </a:p>
          <a:p>
            <a:r>
              <a:rPr lang="en-US" altLang="zh-CN" baseline="0" dirty="0" smtClean="0"/>
              <a:t>These are the former two balls example.(--click)</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Global contrast saliency, the felt ball receives more or less the same saliency.(--click)</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These are the spatial varying complexity map computed by our model, the above felt ball has a more complex background.(--click)</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Multiplied by the global contrast saliency, we get our context dependent saliency. Our saliency model suppresses the saliency when the complexity of background is high, and improves the saliency when the complexity is small, </a:t>
            </a:r>
            <a:r>
              <a:rPr lang="en-US" altLang="zh-CN" baseline="0" dirty="0" err="1" smtClean="0"/>
              <a:t>repectively</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560A3822-AB01-42CC-B6D8-D2EB08B69790}" type="slidenum">
              <a:rPr lang="zh-CN" altLang="en-US" smtClean="0"/>
              <a:t>15</a:t>
            </a:fld>
            <a:endParaRPr lang="zh-CN" altLang="en-US"/>
          </a:p>
        </p:txBody>
      </p:sp>
    </p:spTree>
    <p:extLst>
      <p:ext uri="{BB962C8B-B14F-4D97-AF65-F5344CB8AC3E}">
        <p14:creationId xmlns:p14="http://schemas.microsoft.com/office/powerpoint/2010/main" val="283006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compare our context-dependent saliency model to</a:t>
            </a:r>
            <a:r>
              <a:rPr lang="en-US" altLang="zh-CN" baseline="0" dirty="0" smtClean="0"/>
              <a:t> </a:t>
            </a:r>
            <a:r>
              <a:rPr lang="en-US" altLang="zh-CN" dirty="0" smtClean="0"/>
              <a:t>state-of-the-art saliency models using a challenging</a:t>
            </a:r>
            <a:r>
              <a:rPr lang="en-US" altLang="zh-CN" baseline="0" dirty="0" smtClean="0"/>
              <a:t> e</a:t>
            </a:r>
            <a:r>
              <a:rPr lang="en-US" altLang="zh-CN" dirty="0" smtClean="0"/>
              <a:t>xample.</a:t>
            </a:r>
          </a:p>
          <a:p>
            <a:r>
              <a:rPr lang="en-US" altLang="zh-CN" dirty="0" smtClean="0"/>
              <a:t>This input image</a:t>
            </a:r>
            <a:r>
              <a:rPr lang="en-US" altLang="zh-CN" baseline="0" dirty="0" smtClean="0"/>
              <a:t> </a:t>
            </a:r>
            <a:r>
              <a:rPr lang="en-US" altLang="zh-CN" dirty="0" smtClean="0"/>
              <a:t>is quite crowded and, in fact, distracting. It is hard to</a:t>
            </a:r>
            <a:r>
              <a:rPr lang="en-US" altLang="zh-CN" baseline="0" dirty="0" smtClean="0"/>
              <a:t> </a:t>
            </a:r>
            <a:r>
              <a:rPr lang="en-US" altLang="zh-CN" dirty="0" smtClean="0"/>
              <a:t>tell which specific region draws visual attention the</a:t>
            </a:r>
          </a:p>
          <a:p>
            <a:r>
              <a:rPr lang="en-US" altLang="zh-CN" dirty="0" smtClean="0"/>
              <a:t>Most.</a:t>
            </a:r>
          </a:p>
          <a:p>
            <a:endParaRPr lang="en-US" altLang="zh-CN" dirty="0" smtClean="0"/>
          </a:p>
          <a:p>
            <a:r>
              <a:rPr lang="en-US" altLang="zh-CN" dirty="0" smtClean="0"/>
              <a:t>As existing saliency models do not consider contextual complexity, they may predict various regions to be most salient. Note that</a:t>
            </a:r>
            <a:r>
              <a:rPr lang="en-US" altLang="zh-CN" baseline="0" dirty="0" smtClean="0"/>
              <a:t> </a:t>
            </a:r>
            <a:r>
              <a:rPr lang="en-US" altLang="zh-CN" dirty="0" smtClean="0"/>
              <a:t>their predictions are not consistent</a:t>
            </a:r>
            <a:r>
              <a:rPr lang="en-US" altLang="zh-CN" baseline="0" dirty="0" smtClean="0"/>
              <a:t> </a:t>
            </a:r>
            <a:r>
              <a:rPr lang="en-US" altLang="zh-CN" dirty="0" smtClean="0"/>
              <a:t>with each other. In contrast, our context-dependent</a:t>
            </a:r>
            <a:r>
              <a:rPr lang="en-US" altLang="zh-CN" baseline="0" dirty="0" smtClean="0"/>
              <a:t> </a:t>
            </a:r>
            <a:r>
              <a:rPr lang="en-US" altLang="zh-CN" dirty="0" smtClean="0"/>
              <a:t>model returns rather low saliency values for almost all</a:t>
            </a:r>
            <a:r>
              <a:rPr lang="en-US" altLang="zh-CN" baseline="0" dirty="0" smtClean="0"/>
              <a:t> </a:t>
            </a:r>
            <a:r>
              <a:rPr lang="en-US" altLang="zh-CN" dirty="0" smtClean="0"/>
              <a:t>regions, which matches our visual experience better</a:t>
            </a:r>
            <a:endParaRPr lang="zh-CN" altLang="en-US" dirty="0"/>
          </a:p>
        </p:txBody>
      </p:sp>
      <p:sp>
        <p:nvSpPr>
          <p:cNvPr id="4" name="灯片编号占位符 3"/>
          <p:cNvSpPr>
            <a:spLocks noGrp="1"/>
          </p:cNvSpPr>
          <p:nvPr>
            <p:ph type="sldNum" sz="quarter" idx="10"/>
          </p:nvPr>
        </p:nvSpPr>
        <p:spPr/>
        <p:txBody>
          <a:bodyPr/>
          <a:lstStyle/>
          <a:p>
            <a:fld id="{560A3822-AB01-42CC-B6D8-D2EB08B69790}" type="slidenum">
              <a:rPr lang="zh-CN" altLang="en-US" smtClean="0"/>
              <a:t>16</a:t>
            </a:fld>
            <a:endParaRPr lang="zh-CN" altLang="en-US"/>
          </a:p>
        </p:txBody>
      </p:sp>
    </p:spTree>
    <p:extLst>
      <p:ext uri="{BB962C8B-B14F-4D97-AF65-F5344CB8AC3E}">
        <p14:creationId xmlns:p14="http://schemas.microsoft.com/office/powerpoint/2010/main" val="808088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So, after defining the metric, our synthesis method works as follows.(--click)</a:t>
                </a:r>
              </a:p>
              <a:p>
                <a:r>
                  <a:rPr lang="en-US" altLang="zh-CN" dirty="0" smtClean="0"/>
                  <a:t>The input is the </a:t>
                </a:r>
                <a:r>
                  <a:rPr lang="en-US" altLang="zh-CN" baseline="0" dirty="0" smtClean="0"/>
                  <a:t> </a:t>
                </a:r>
                <a:r>
                  <a:rPr lang="en-US" altLang="zh-CN" dirty="0" smtClean="0"/>
                  <a:t>original image I and a desired difficulty level </a:t>
                </a:r>
                <a14:m>
                  <m:oMath xmlns:m="http://schemas.openxmlformats.org/officeDocument/2006/math">
                    <m:sSup>
                      <m:sSupPr>
                        <m:ctrlPr>
                          <a:rPr lang="en-US" altLang="zh-CN" b="0" i="1" smtClean="0">
                            <a:latin typeface="Cambria Math"/>
                          </a:rPr>
                        </m:ctrlPr>
                      </m:sSupPr>
                      <m:e>
                        <m:r>
                          <a:rPr lang="en-US" altLang="zh-CN" b="0" i="1" smtClean="0">
                            <a:latin typeface="Cambria Math"/>
                          </a:rPr>
                          <m:t>𝐵</m:t>
                        </m:r>
                      </m:e>
                      <m:sup>
                        <m:r>
                          <a:rPr lang="en-US" altLang="zh-CN" b="0" i="1" smtClean="0">
                            <a:latin typeface="Cambria Math"/>
                          </a:rPr>
                          <m:t>∗</m:t>
                        </m:r>
                      </m:sup>
                    </m:sSup>
                  </m:oMath>
                </a14:m>
                <a:r>
                  <a:rPr lang="en-US" altLang="zh-CN" dirty="0" smtClean="0"/>
                  <a:t> .</a:t>
                </a:r>
                <a:r>
                  <a:rPr lang="en-US" altLang="zh-CN" baseline="0" dirty="0" smtClean="0"/>
                  <a:t> </a:t>
                </a:r>
                <a:r>
                  <a:rPr lang="en-US" altLang="zh-CN" dirty="0" smtClean="0"/>
                  <a:t>we aim at generating</a:t>
                </a:r>
                <a:r>
                  <a:rPr lang="en-US" altLang="zh-CN" baseline="0" dirty="0" smtClean="0"/>
                  <a:t> a changed counterpart</a:t>
                </a:r>
                <a:r>
                  <a:rPr lang="en-US" altLang="zh-CN" dirty="0" smtClean="0"/>
                  <a:t> </a:t>
                </a:r>
                <a:r>
                  <a:rPr lang="en-US" altLang="zh-CN" dirty="0" err="1" smtClean="0"/>
                  <a:t>I’with</a:t>
                </a:r>
                <a:r>
                  <a:rPr lang="en-US" altLang="zh-CN" baseline="0" dirty="0" smtClean="0"/>
                  <a:t> the desired difficulty level.</a:t>
                </a:r>
              </a:p>
              <a:p>
                <a:endParaRPr lang="en-US" altLang="zh-CN" baseline="0" dirty="0" smtClean="0"/>
              </a:p>
              <a:p>
                <a:r>
                  <a:rPr lang="en-US" altLang="zh-CN" baseline="0" dirty="0" smtClean="0"/>
                  <a:t>Firstly we extract certain candidate regions that are most likely to be foreground object. We segment the input image using mean shift approach(--click), then we remove extremely large segments, discard tiny and long narrow segments(--click). The resultant disjoint segments are regarded as candidate regions(--click).</a:t>
                </a:r>
              </a:p>
              <a:p>
                <a:endParaRPr lang="en-US" altLang="zh-CN" baseline="0" dirty="0" smtClean="0"/>
              </a:p>
              <a:p>
                <a:r>
                  <a:rPr lang="en-US" altLang="zh-CN" baseline="0" dirty="0" smtClean="0"/>
                  <a:t>We allow optional user manually refinement of the segments(--click), since the automatic method may fail for some images. </a:t>
                </a:r>
              </a:p>
            </p:txBody>
          </p:sp>
        </mc:Choice>
        <mc:Fallback xmlns="">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So, after defining the metric, our synthesis method works as follows.(--click)</a:t>
                </a:r>
              </a:p>
              <a:p>
                <a:r>
                  <a:rPr lang="en-US" altLang="zh-CN" dirty="0" smtClean="0"/>
                  <a:t>The input is the </a:t>
                </a:r>
                <a:r>
                  <a:rPr lang="en-US" altLang="zh-CN" baseline="0" dirty="0" smtClean="0"/>
                  <a:t> </a:t>
                </a:r>
                <a:r>
                  <a:rPr lang="en-US" altLang="zh-CN" dirty="0" smtClean="0"/>
                  <a:t>original image I and a desired difficulty level </a:t>
                </a:r>
                <a:r>
                  <a:rPr lang="en-US" altLang="zh-CN" b="0" i="0" smtClean="0">
                    <a:latin typeface="Cambria Math"/>
                  </a:rPr>
                  <a:t>𝐵^∗</a:t>
                </a:r>
                <a:r>
                  <a:rPr lang="en-US" altLang="zh-CN" dirty="0" smtClean="0"/>
                  <a:t> </a:t>
                </a:r>
                <a:r>
                  <a:rPr lang="en-US" altLang="zh-CN" dirty="0" smtClean="0"/>
                  <a:t>.</a:t>
                </a:r>
                <a:r>
                  <a:rPr lang="en-US" altLang="zh-CN" baseline="0" dirty="0" smtClean="0"/>
                  <a:t> </a:t>
                </a:r>
                <a:r>
                  <a:rPr lang="en-US" altLang="zh-CN" dirty="0" smtClean="0"/>
                  <a:t>we </a:t>
                </a:r>
                <a:r>
                  <a:rPr lang="en-US" altLang="zh-CN" dirty="0" smtClean="0"/>
                  <a:t>aim at generating</a:t>
                </a:r>
                <a:r>
                  <a:rPr lang="en-US" altLang="zh-CN" baseline="0" dirty="0" smtClean="0"/>
                  <a:t> a changed counterpart</a:t>
                </a:r>
                <a:r>
                  <a:rPr lang="en-US" altLang="zh-CN" dirty="0" smtClean="0"/>
                  <a:t> </a:t>
                </a:r>
                <a:r>
                  <a:rPr lang="en-US" altLang="zh-CN" dirty="0" err="1" smtClean="0"/>
                  <a:t>I’with</a:t>
                </a:r>
                <a:r>
                  <a:rPr lang="en-US" altLang="zh-CN" baseline="0" dirty="0" smtClean="0"/>
                  <a:t> the desired difficulty level</a:t>
                </a:r>
                <a:r>
                  <a:rPr lang="en-US" altLang="zh-CN" baseline="0" dirty="0" smtClean="0"/>
                  <a:t>.</a:t>
                </a:r>
              </a:p>
              <a:p>
                <a:endParaRPr lang="en-US" altLang="zh-CN" baseline="0" dirty="0" smtClean="0"/>
              </a:p>
              <a:p>
                <a:r>
                  <a:rPr lang="en-US" altLang="zh-CN" baseline="0" dirty="0" smtClean="0"/>
                  <a:t>Firstly we extract certain candidate regions that are most likely to be foreground object. We segment the input image using mean shift approach(--click), then we remove extremely large segments, discard tiny and long narrow segments(--click). The resultant disjoint segments are regarded as candidate regions(--click).</a:t>
                </a:r>
              </a:p>
              <a:p>
                <a:endParaRPr lang="en-US" altLang="zh-CN" baseline="0" dirty="0" smtClean="0"/>
              </a:p>
              <a:p>
                <a:r>
                  <a:rPr lang="en-US" altLang="zh-CN" baseline="0" dirty="0" smtClean="0"/>
                  <a:t>We allow optional user manually refinement of the segments(--click), since the automatic method may fail for some images. </a:t>
                </a:r>
              </a:p>
            </p:txBody>
          </p:sp>
        </mc:Fallback>
      </mc:AlternateContent>
      <p:sp>
        <p:nvSpPr>
          <p:cNvPr id="4" name="灯片编号占位符 3"/>
          <p:cNvSpPr>
            <a:spLocks noGrp="1"/>
          </p:cNvSpPr>
          <p:nvPr>
            <p:ph type="sldNum" sz="quarter" idx="10"/>
          </p:nvPr>
        </p:nvSpPr>
        <p:spPr/>
        <p:txBody>
          <a:bodyPr/>
          <a:lstStyle/>
          <a:p>
            <a:fld id="{560A3822-AB01-42CC-B6D8-D2EB08B69790}" type="slidenum">
              <a:rPr lang="zh-CN" altLang="en-US" smtClean="0"/>
              <a:t>17</a:t>
            </a:fld>
            <a:endParaRPr lang="zh-CN" altLang="en-US"/>
          </a:p>
        </p:txBody>
      </p:sp>
    </p:spTree>
    <p:extLst>
      <p:ext uri="{BB962C8B-B14F-4D97-AF65-F5344CB8AC3E}">
        <p14:creationId xmlns:p14="http://schemas.microsoft.com/office/powerpoint/2010/main" val="3521327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baseline="0" dirty="0" smtClean="0"/>
                  <a:t>To do the synthesis, </a:t>
                </a:r>
                <a:r>
                  <a:rPr lang="en-US" altLang="zh-CN" dirty="0" smtClean="0"/>
                  <a:t>We first randomly pick a region </a:t>
                </a:r>
                <a14:m>
                  <m:oMath xmlns:m="http://schemas.openxmlformats.org/officeDocument/2006/math">
                    <m:sSub>
                      <m:sSubPr>
                        <m:ctrlPr>
                          <a:rPr lang="en-US" altLang="zh-CN" b="0" i="1" smtClean="0">
                            <a:latin typeface="Cambria Math"/>
                          </a:rPr>
                        </m:ctrlPr>
                      </m:sSubPr>
                      <m:e>
                        <m:r>
                          <a:rPr lang="en-US" altLang="zh-CN" b="0" i="1" smtClean="0">
                            <a:latin typeface="Cambria Math"/>
                          </a:rPr>
                          <m:t>𝐼</m:t>
                        </m:r>
                      </m:e>
                      <m:sub>
                        <m:r>
                          <a:rPr lang="en-US" altLang="zh-CN" b="0" i="1" smtClean="0">
                            <a:latin typeface="Cambria Math"/>
                          </a:rPr>
                          <m:t>𝑘</m:t>
                        </m:r>
                      </m:sub>
                    </m:sSub>
                  </m:oMath>
                </a14:m>
                <a:r>
                  <a:rPr lang="zh-CN" altLang="en-US" dirty="0" smtClean="0"/>
                  <a:t> </a:t>
                </a:r>
                <a:r>
                  <a:rPr lang="en-US" altLang="zh-CN" dirty="0" smtClean="0"/>
                  <a:t>and a change operator(--click)</a:t>
                </a:r>
              </a:p>
              <a:p>
                <a:r>
                  <a:rPr lang="en-US" altLang="zh-CN" dirty="0" smtClean="0"/>
                  <a:t>Then, we need to determine</a:t>
                </a:r>
                <a:r>
                  <a:rPr lang="en-US" altLang="zh-CN" baseline="0" dirty="0" smtClean="0"/>
                  <a:t> the parameters of the change operator, for example, how much it should be moved; (--click--click)</a:t>
                </a:r>
              </a:p>
              <a:p>
                <a:r>
                  <a:rPr lang="en-US" altLang="zh-CN" baseline="0" dirty="0" smtClean="0"/>
                  <a:t>So, this is done by searching over the parameter space, till the measured difficulty equals to the desired difficulty. (--click)</a:t>
                </a:r>
              </a:p>
              <a:p>
                <a:r>
                  <a:rPr lang="en-US" altLang="zh-CN" dirty="0" smtClean="0"/>
                  <a:t>Obtain the best parameters of the change operator, minimizing the difference between </a:t>
                </a:r>
                <a14:m>
                  <m:oMath xmlns:m="http://schemas.openxmlformats.org/officeDocument/2006/math">
                    <m:sSup>
                      <m:sSupPr>
                        <m:ctrlPr>
                          <a:rPr lang="en-US" altLang="zh-CN" b="0" i="1" smtClean="0">
                            <a:latin typeface="Cambria Math"/>
                          </a:rPr>
                        </m:ctrlPr>
                      </m:sSupPr>
                      <m:e>
                        <m:r>
                          <a:rPr lang="en-US" altLang="zh-CN" b="0" i="1" smtClean="0">
                            <a:latin typeface="Cambria Math"/>
                          </a:rPr>
                          <m:t>𝐵</m:t>
                        </m:r>
                      </m:e>
                      <m:sup>
                        <m:r>
                          <a:rPr lang="en-US" altLang="zh-CN" b="0" i="1" smtClean="0">
                            <a:latin typeface="Cambria Math"/>
                          </a:rPr>
                          <m:t>∗</m:t>
                        </m:r>
                      </m:sup>
                    </m:sSup>
                  </m:oMath>
                </a14:m>
                <a:r>
                  <a:rPr lang="en-US" altLang="zh-CN" dirty="0" smtClean="0"/>
                  <a:t> and the measured difficulty level </a:t>
                </a:r>
                <a14:m>
                  <m:oMath xmlns:m="http://schemas.openxmlformats.org/officeDocument/2006/math">
                    <m:r>
                      <a:rPr lang="en-US" altLang="zh-CN" b="0" i="1" smtClean="0">
                        <a:latin typeface="Cambria Math"/>
                      </a:rPr>
                      <m:t>𝐵</m:t>
                    </m:r>
                  </m:oMath>
                </a14:m>
                <a:r>
                  <a:rPr lang="en-US" altLang="zh-CN" dirty="0" smtClean="0"/>
                  <a:t>(--click)</a:t>
                </a:r>
              </a:p>
              <a:p>
                <a:endParaRPr lang="en-US" altLang="zh-CN" dirty="0" smtClean="0"/>
              </a:p>
              <a:p>
                <a:endParaRPr lang="en-US" altLang="zh-CN" dirty="0" smtClean="0"/>
              </a:p>
              <a:p>
                <a:pPr lvl="1"/>
                <a:endParaRPr lang="zh-CN" altLang="en-US" dirty="0"/>
              </a:p>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Given the original image I and a desired difficulty level </a:t>
                </a:r>
                <a:r>
                  <a:rPr lang="en-US" altLang="zh-CN" b="0" i="0" smtClean="0">
                    <a:latin typeface="Cambria Math"/>
                  </a:rPr>
                  <a:t>𝐵^∗</a:t>
                </a:r>
                <a:r>
                  <a:rPr lang="en-US" altLang="zh-CN" dirty="0" smtClean="0"/>
                  <a:t>, we generate I’ as follows:</a:t>
                </a:r>
              </a:p>
              <a:p>
                <a:pPr lvl="1"/>
                <a:r>
                  <a:rPr lang="en-US" altLang="zh-CN" dirty="0" smtClean="0"/>
                  <a:t>Randomly pick a region </a:t>
                </a:r>
                <a:r>
                  <a:rPr lang="en-US" altLang="zh-CN" b="0" i="0" smtClean="0">
                    <a:latin typeface="Cambria Math"/>
                  </a:rPr>
                  <a:t>𝐼_𝑘</a:t>
                </a:r>
                <a:r>
                  <a:rPr lang="zh-CN" altLang="en-US" dirty="0" smtClean="0"/>
                  <a:t> </a:t>
                </a:r>
                <a:r>
                  <a:rPr lang="en-US" altLang="zh-CN" dirty="0" smtClean="0"/>
                  <a:t>and a change operator </a:t>
                </a:r>
              </a:p>
              <a:p>
                <a:pPr lvl="1"/>
                <a:r>
                  <a:rPr lang="en-US" altLang="zh-CN" dirty="0" smtClean="0"/>
                  <a:t>Obtain the best parameters of the change operator, minimizing the difference between </a:t>
                </a:r>
                <a:r>
                  <a:rPr lang="en-US" altLang="zh-CN" b="0" i="0" smtClean="0">
                    <a:latin typeface="Cambria Math"/>
                  </a:rPr>
                  <a:t>𝐵^∗</a:t>
                </a:r>
                <a:r>
                  <a:rPr lang="en-US" altLang="zh-CN" dirty="0" smtClean="0"/>
                  <a:t> and the measured difficulty level </a:t>
                </a:r>
                <a:r>
                  <a:rPr lang="en-US" altLang="zh-CN" b="0" i="0" smtClean="0">
                    <a:latin typeface="Cambria Math"/>
                  </a:rPr>
                  <a:t>𝐵</a:t>
                </a:r>
                <a:endParaRPr lang="en-US" altLang="zh-CN" dirty="0" smtClean="0"/>
              </a:p>
              <a:p>
                <a:pPr lvl="1"/>
                <a:endParaRPr lang="zh-CN" altLang="en-US" dirty="0"/>
              </a:p>
              <a:p>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3AB3B11D-97C3-421A-BDAD-2C41D02006BC}" type="slidenum">
              <a:rPr lang="en-US" altLang="zh-CN" smtClean="0"/>
              <a:pPr>
                <a:defRPr/>
              </a:pPr>
              <a:t>18</a:t>
            </a:fld>
            <a:endParaRPr lang="en-US" altLang="zh-CN"/>
          </a:p>
        </p:txBody>
      </p:sp>
    </p:spTree>
    <p:extLst>
      <p:ext uri="{BB962C8B-B14F-4D97-AF65-F5344CB8AC3E}">
        <p14:creationId xmlns:p14="http://schemas.microsoft.com/office/powerpoint/2010/main" val="939057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are some more examples.</a:t>
            </a:r>
            <a:r>
              <a:rPr lang="en-US" altLang="zh-CN" baseline="0" dirty="0" smtClean="0"/>
              <a:t> </a:t>
            </a:r>
          </a:p>
          <a:p>
            <a:r>
              <a:rPr lang="en-US" altLang="zh-CN" baseline="0" dirty="0" smtClean="0"/>
              <a:t>Yes, this example is generated using a small difficulty level, 0.05;(--click) </a:t>
            </a:r>
            <a:endParaRPr lang="zh-CN" altLang="en-US" dirty="0"/>
          </a:p>
        </p:txBody>
      </p:sp>
      <p:sp>
        <p:nvSpPr>
          <p:cNvPr id="4" name="灯片编号占位符 3"/>
          <p:cNvSpPr>
            <a:spLocks noGrp="1"/>
          </p:cNvSpPr>
          <p:nvPr>
            <p:ph type="sldNum" sz="quarter" idx="10"/>
          </p:nvPr>
        </p:nvSpPr>
        <p:spPr/>
        <p:txBody>
          <a:bodyPr/>
          <a:lstStyle/>
          <a:p>
            <a:pPr>
              <a:defRPr/>
            </a:pPr>
            <a:fld id="{3AB3B11D-97C3-421A-BDAD-2C41D02006BC}" type="slidenum">
              <a:rPr lang="en-US" altLang="zh-CN" smtClean="0"/>
              <a:pPr>
                <a:defRPr/>
              </a:pPr>
              <a:t>19</a:t>
            </a:fld>
            <a:endParaRPr lang="en-US" altLang="zh-CN"/>
          </a:p>
        </p:txBody>
      </p:sp>
    </p:spTree>
    <p:extLst>
      <p:ext uri="{BB962C8B-B14F-4D97-AF65-F5344CB8AC3E}">
        <p14:creationId xmlns:p14="http://schemas.microsoft.com/office/powerpoint/2010/main" val="246947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 believe all of you have played the interesting</a:t>
            </a:r>
            <a:r>
              <a:rPr lang="en-US" altLang="zh-CN" baseline="0" dirty="0" smtClean="0"/>
              <a:t>, popular spot-the-difference game before. (--click)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r>
              <a:rPr lang="en-US" altLang="zh-CN" dirty="0" smtClean="0"/>
              <a:t>Like this one,</a:t>
            </a:r>
            <a:r>
              <a:rPr lang="en-US" altLang="zh-CN" baseline="0" dirty="0" smtClean="0"/>
              <a:t> there is a single difference between the two images, can you find out the difference? (---click)</a:t>
            </a:r>
          </a:p>
          <a:p>
            <a:endParaRPr lang="en-US" altLang="zh-CN" baseline="0" dirty="0" smtClean="0"/>
          </a:p>
          <a:p>
            <a:r>
              <a:rPr lang="en-US" altLang="zh-CN" baseline="0" dirty="0" smtClean="0"/>
              <a:t>Yes, this is an easy one.</a:t>
            </a:r>
          </a:p>
          <a:p>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pPr>
              <a:defRPr/>
            </a:pPr>
            <a:fld id="{3AB3B11D-97C3-421A-BDAD-2C41D02006BC}" type="slidenum">
              <a:rPr lang="en-US" altLang="zh-CN" smtClean="0"/>
              <a:pPr>
                <a:defRPr/>
              </a:pPr>
              <a:t>2</a:t>
            </a:fld>
            <a:endParaRPr lang="en-US" altLang="zh-CN"/>
          </a:p>
        </p:txBody>
      </p:sp>
    </p:spTree>
    <p:extLst>
      <p:ext uri="{BB962C8B-B14F-4D97-AF65-F5344CB8AC3E}">
        <p14:creationId xmlns:p14="http://schemas.microsoft.com/office/powerpoint/2010/main" val="777424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this one is done using a larger difficulty level 0.61; </a:t>
            </a:r>
          </a:p>
          <a:p>
            <a:r>
              <a:rPr lang="en-US" altLang="zh-CN" dirty="0" smtClean="0"/>
              <a:t>And it is not easy to find(--click)</a:t>
            </a:r>
            <a:endParaRPr lang="zh-CN" altLang="en-US" dirty="0"/>
          </a:p>
        </p:txBody>
      </p:sp>
      <p:sp>
        <p:nvSpPr>
          <p:cNvPr id="4" name="灯片编号占位符 3"/>
          <p:cNvSpPr>
            <a:spLocks noGrp="1"/>
          </p:cNvSpPr>
          <p:nvPr>
            <p:ph type="sldNum" sz="quarter" idx="10"/>
          </p:nvPr>
        </p:nvSpPr>
        <p:spPr/>
        <p:txBody>
          <a:bodyPr/>
          <a:lstStyle/>
          <a:p>
            <a:pPr>
              <a:defRPr/>
            </a:pPr>
            <a:fld id="{3AB3B11D-97C3-421A-BDAD-2C41D02006BC}" type="slidenum">
              <a:rPr lang="en-US" altLang="zh-CN" smtClean="0"/>
              <a:pPr>
                <a:defRPr/>
              </a:pPr>
              <a:t>20</a:t>
            </a:fld>
            <a:endParaRPr lang="en-US" altLang="zh-CN"/>
          </a:p>
        </p:txBody>
      </p:sp>
    </p:spTree>
    <p:extLst>
      <p:ext uri="{BB962C8B-B14F-4D97-AF65-F5344CB8AC3E}">
        <p14:creationId xmlns:p14="http://schemas.microsoft.com/office/powerpoint/2010/main" val="2376343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an example to synthesis changed counterparts of different blindness levels with the same input image.</a:t>
            </a:r>
          </a:p>
          <a:p>
            <a:r>
              <a:rPr lang="en-US" altLang="zh-CN" baseline="0" dirty="0" smtClean="0"/>
              <a:t>(--click)</a:t>
            </a:r>
          </a:p>
          <a:p>
            <a:r>
              <a:rPr lang="en-US" altLang="zh-CN" baseline="0" dirty="0" smtClean="0"/>
              <a:t>This is the result generated with desired B star equals zero dot two</a:t>
            </a:r>
          </a:p>
          <a:p>
            <a:r>
              <a:rPr lang="en-US" altLang="zh-CN" baseline="0" dirty="0" smtClean="0"/>
              <a:t>(--click)</a:t>
            </a:r>
          </a:p>
          <a:p>
            <a:r>
              <a:rPr lang="en-US" altLang="zh-CN" baseline="0" dirty="0" smtClean="0"/>
              <a:t>The change is here.(--click)</a:t>
            </a:r>
          </a:p>
          <a:p>
            <a:r>
              <a:rPr lang="en-US" altLang="zh-CN" baseline="0" dirty="0" smtClean="0"/>
              <a:t>This is the result generated with B* = 0.5 and this is a little harder</a:t>
            </a:r>
          </a:p>
          <a:p>
            <a:r>
              <a:rPr lang="en-US" altLang="zh-CN" baseline="0" dirty="0" smtClean="0"/>
              <a:t>(--click)</a:t>
            </a:r>
          </a:p>
          <a:p>
            <a:r>
              <a:rPr lang="en-US" altLang="zh-CN" baseline="0" dirty="0" smtClean="0"/>
              <a:t>The position of this stuff is changed.(--click)</a:t>
            </a:r>
          </a:p>
          <a:p>
            <a:r>
              <a:rPr lang="en-US" altLang="zh-CN" baseline="0" dirty="0" smtClean="0"/>
              <a:t>This is the result with B* = 0.8.</a:t>
            </a:r>
          </a:p>
          <a:p>
            <a:r>
              <a:rPr lang="en-US" altLang="zh-CN" baseline="0" dirty="0" smtClean="0"/>
              <a:t>(--click)</a:t>
            </a:r>
          </a:p>
          <a:p>
            <a:r>
              <a:rPr lang="en-US" altLang="zh-CN" baseline="0" dirty="0" smtClean="0"/>
              <a:t>This is the hardest one.</a:t>
            </a:r>
          </a:p>
          <a:p>
            <a:r>
              <a:rPr lang="en-US" altLang="zh-CN" baseline="0" dirty="0" smtClean="0"/>
              <a:t> </a:t>
            </a:r>
          </a:p>
          <a:p>
            <a:endParaRPr lang="zh-CN" altLang="en-US" dirty="0"/>
          </a:p>
        </p:txBody>
      </p:sp>
      <p:sp>
        <p:nvSpPr>
          <p:cNvPr id="4" name="灯片编号占位符 3"/>
          <p:cNvSpPr>
            <a:spLocks noGrp="1"/>
          </p:cNvSpPr>
          <p:nvPr>
            <p:ph type="sldNum" sz="quarter" idx="10"/>
          </p:nvPr>
        </p:nvSpPr>
        <p:spPr/>
        <p:txBody>
          <a:bodyPr/>
          <a:lstStyle/>
          <a:p>
            <a:fld id="{560A3822-AB01-42CC-B6D8-D2EB08B69790}" type="slidenum">
              <a:rPr lang="zh-CN" altLang="en-US" smtClean="0"/>
              <a:t>21</a:t>
            </a:fld>
            <a:endParaRPr lang="zh-CN" altLang="en-US"/>
          </a:p>
        </p:txBody>
      </p:sp>
    </p:spTree>
    <p:extLst>
      <p:ext uri="{BB962C8B-B14F-4D97-AF65-F5344CB8AC3E}">
        <p14:creationId xmlns:p14="http://schemas.microsoft.com/office/powerpoint/2010/main" val="1122336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Furthermore,</a:t>
            </a:r>
            <a:r>
              <a:rPr lang="en-US" altLang="zh-CN" baseline="0" dirty="0" smtClean="0"/>
              <a:t> our framework can be straightforwardly applied in multiple passes in order to obtain multiple changes. </a:t>
            </a:r>
          </a:p>
          <a:p>
            <a:r>
              <a:rPr lang="en-US" altLang="zh-CN" baseline="0" dirty="0" smtClean="0"/>
              <a:t>Each pass simply takes the output from the previous pass as its input, avoiding making the same change in following passes.</a:t>
            </a:r>
          </a:p>
          <a:p>
            <a:endParaRPr lang="en-US" altLang="zh-CN" baseline="0" dirty="0" smtClean="0"/>
          </a:p>
          <a:p>
            <a:r>
              <a:rPr lang="en-US" altLang="zh-CN" baseline="0" dirty="0" smtClean="0"/>
              <a:t>Here is the example. It is applied with 3 changes, can you find them all?</a:t>
            </a:r>
          </a:p>
          <a:p>
            <a:r>
              <a:rPr lang="en-US" altLang="zh-CN" baseline="0" dirty="0" smtClean="0"/>
              <a:t>(--click)</a:t>
            </a:r>
          </a:p>
          <a:p>
            <a:r>
              <a:rPr lang="en-US" altLang="zh-CN" baseline="0" dirty="0" smtClean="0"/>
              <a:t>Yeah, here are the changes.</a:t>
            </a:r>
          </a:p>
          <a:p>
            <a:r>
              <a:rPr lang="en-US" altLang="zh-CN" baseline="0" dirty="0" smtClean="0"/>
              <a:t>(--click)</a:t>
            </a:r>
          </a:p>
          <a:p>
            <a:r>
              <a:rPr lang="en-US" altLang="zh-CN" baseline="0" dirty="0" smtClean="0"/>
              <a:t>Here is another example, and it is also applied with 3 changes. </a:t>
            </a:r>
          </a:p>
          <a:p>
            <a:r>
              <a:rPr lang="en-US" altLang="zh-CN" baseline="0" dirty="0" smtClean="0"/>
              <a:t>(--click)</a:t>
            </a:r>
          </a:p>
          <a:p>
            <a:r>
              <a:rPr lang="en-US" altLang="zh-CN" baseline="0" dirty="0" smtClean="0"/>
              <a:t>Here are the results.</a:t>
            </a:r>
          </a:p>
        </p:txBody>
      </p:sp>
      <p:sp>
        <p:nvSpPr>
          <p:cNvPr id="4" name="灯片编号占位符 3"/>
          <p:cNvSpPr>
            <a:spLocks noGrp="1"/>
          </p:cNvSpPr>
          <p:nvPr>
            <p:ph type="sldNum" sz="quarter" idx="10"/>
          </p:nvPr>
        </p:nvSpPr>
        <p:spPr/>
        <p:txBody>
          <a:bodyPr/>
          <a:lstStyle/>
          <a:p>
            <a:fld id="{560A3822-AB01-42CC-B6D8-D2EB08B69790}" type="slidenum">
              <a:rPr lang="zh-CN" altLang="en-US" smtClean="0"/>
              <a:t>22</a:t>
            </a:fld>
            <a:endParaRPr lang="zh-CN" altLang="en-US"/>
          </a:p>
        </p:txBody>
      </p:sp>
    </p:spTree>
    <p:extLst>
      <p:ext uri="{BB962C8B-B14F-4D97-AF65-F5344CB8AC3E}">
        <p14:creationId xmlns:p14="http://schemas.microsoft.com/office/powerpoint/2010/main" val="1728298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have conducted a user study to evaluate the</a:t>
            </a:r>
            <a:r>
              <a:rPr lang="en-US" altLang="zh-CN" baseline="0" dirty="0" smtClean="0"/>
              <a:t> </a:t>
            </a:r>
            <a:r>
              <a:rPr lang="en-US" altLang="zh-CN" dirty="0" smtClean="0"/>
              <a:t>predictability of</a:t>
            </a:r>
            <a:r>
              <a:rPr lang="en-US" altLang="zh-CN" baseline="0" dirty="0" smtClean="0"/>
              <a:t>  our metric </a:t>
            </a:r>
            <a:r>
              <a:rPr lang="en-US" altLang="zh-CN" dirty="0" smtClean="0"/>
              <a:t>in controlling the degree of blindness in</a:t>
            </a:r>
            <a:r>
              <a:rPr lang="en-US" altLang="zh-CN" baseline="0" dirty="0" smtClean="0"/>
              <a:t> </a:t>
            </a:r>
            <a:r>
              <a:rPr lang="en-US" altLang="zh-CN" dirty="0" smtClean="0"/>
              <a:t>change blindness tasks.</a:t>
            </a:r>
          </a:p>
          <a:p>
            <a:endParaRPr lang="en-US" altLang="zh-CN" dirty="0" smtClean="0"/>
          </a:p>
          <a:p>
            <a:r>
              <a:rPr lang="en-US" altLang="zh-CN" dirty="0" smtClean="0"/>
              <a:t>We download 100 real-world images from Internet</a:t>
            </a:r>
            <a:r>
              <a:rPr lang="en-US" altLang="zh-CN" baseline="0" dirty="0" smtClean="0"/>
              <a:t> </a:t>
            </a:r>
            <a:r>
              <a:rPr lang="en-US" altLang="zh-CN" dirty="0" smtClean="0"/>
              <a:t>and generate 100 changed counterparts</a:t>
            </a:r>
            <a:r>
              <a:rPr lang="en-US" altLang="zh-CN" baseline="0" dirty="0" smtClean="0"/>
              <a:t> with blindness degrees approximately uniformly distributed over the range 0 to 1.</a:t>
            </a:r>
          </a:p>
          <a:p>
            <a:endParaRPr lang="en-US" altLang="zh-CN" baseline="0" dirty="0" smtClean="0"/>
          </a:p>
          <a:p>
            <a:r>
              <a:rPr lang="en-US" altLang="zh-CN" dirty="0" smtClean="0"/>
              <a:t>Thirty</a:t>
            </a:r>
            <a:r>
              <a:rPr lang="en-US" altLang="zh-CN" baseline="0" dirty="0" smtClean="0"/>
              <a:t> </a:t>
            </a:r>
            <a:r>
              <a:rPr lang="en-US" altLang="zh-CN" dirty="0" smtClean="0"/>
              <a:t>subjects with normal vision participated in the experiment. </a:t>
            </a:r>
          </a:p>
          <a:p>
            <a:r>
              <a:rPr lang="en-US" altLang="zh-CN" dirty="0" smtClean="0"/>
              <a:t>The subjects are asked to identify</a:t>
            </a:r>
            <a:r>
              <a:rPr lang="en-US" altLang="zh-CN" baseline="0" dirty="0" smtClean="0"/>
              <a:t> </a:t>
            </a:r>
            <a:r>
              <a:rPr lang="en-US" altLang="zh-CN" dirty="0" smtClean="0"/>
              <a:t>the change and the time taken is recorded, with a</a:t>
            </a:r>
            <a:r>
              <a:rPr lang="en-US" altLang="zh-CN" baseline="0" dirty="0" smtClean="0"/>
              <a:t> </a:t>
            </a:r>
            <a:r>
              <a:rPr lang="en-US" altLang="zh-CN" dirty="0" smtClean="0"/>
              <a:t>maximum of 60 seconds allowed. </a:t>
            </a:r>
          </a:p>
          <a:p>
            <a:r>
              <a:rPr lang="en-US" altLang="zh-CN" dirty="0" smtClean="0"/>
              <a:t>For each image</a:t>
            </a:r>
            <a:r>
              <a:rPr lang="en-US" altLang="zh-CN" baseline="0" dirty="0" smtClean="0"/>
              <a:t> p</a:t>
            </a:r>
            <a:r>
              <a:rPr lang="en-US" altLang="zh-CN" dirty="0" smtClean="0"/>
              <a:t>air, we compute an average recognition time.</a:t>
            </a:r>
          </a:p>
          <a:p>
            <a:endParaRPr lang="en-US" altLang="zh-CN" dirty="0" smtClean="0"/>
          </a:p>
          <a:p>
            <a:r>
              <a:rPr lang="en-US" altLang="zh-CN"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 plot shows the relationship between the average</a:t>
            </a:r>
            <a:r>
              <a:rPr lang="en-US" altLang="zh-CN" baseline="0" dirty="0" smtClean="0"/>
              <a:t> </a:t>
            </a:r>
            <a:r>
              <a:rPr lang="en-US" altLang="zh-CN" dirty="0" smtClean="0"/>
              <a:t>recognition time and the blindness value we predicted</a:t>
            </a:r>
            <a:r>
              <a:rPr lang="en-US" altLang="zh-CN" baseline="0" dirty="0" smtClean="0"/>
              <a:t> of the </a:t>
            </a:r>
            <a:r>
              <a:rPr lang="en-US" altLang="zh-CN" dirty="0" smtClean="0"/>
              <a:t>100</a:t>
            </a:r>
            <a:r>
              <a:rPr lang="en-US" altLang="zh-CN" baseline="0" dirty="0" smtClean="0"/>
              <a:t> image pairs. </a:t>
            </a:r>
            <a:r>
              <a:rPr lang="en-US" altLang="zh-CN" dirty="0" smtClean="0"/>
              <a:t>Pearson’s correlation between them is</a:t>
            </a:r>
            <a:r>
              <a:rPr lang="en-US" altLang="zh-CN" baseline="0" dirty="0" smtClean="0"/>
              <a:t> </a:t>
            </a:r>
            <a:r>
              <a:rPr lang="en-US" altLang="zh-CN" dirty="0" smtClean="0"/>
              <a:t>0.74.</a:t>
            </a:r>
          </a:p>
          <a:p>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560A3822-AB01-42CC-B6D8-D2EB08B69790}" type="slidenum">
              <a:rPr lang="zh-CN" altLang="en-US" smtClean="0"/>
              <a:t>23</a:t>
            </a:fld>
            <a:endParaRPr lang="zh-CN" altLang="en-US"/>
          </a:p>
        </p:txBody>
      </p:sp>
    </p:spTree>
    <p:extLst>
      <p:ext uri="{BB962C8B-B14F-4D97-AF65-F5344CB8AC3E}">
        <p14:creationId xmlns:p14="http://schemas.microsoft.com/office/powerpoint/2010/main" val="1020040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also compute the correlation value using other saliency models in</a:t>
            </a:r>
            <a:r>
              <a:rPr lang="en-US" altLang="zh-CN" baseline="0" dirty="0" smtClean="0"/>
              <a:t> our metric, the result is reported here.</a:t>
            </a:r>
            <a:endParaRPr lang="en-US" altLang="zh-CN" dirty="0" smtClean="0"/>
          </a:p>
          <a:p>
            <a:r>
              <a:rPr lang="en-US" altLang="zh-CN" dirty="0" smtClean="0"/>
              <a:t>Compared</a:t>
            </a:r>
            <a:r>
              <a:rPr lang="en-US" altLang="zh-CN" baseline="0" dirty="0" smtClean="0"/>
              <a:t> to other saliency models, our saliency model gives the best </a:t>
            </a:r>
            <a:r>
              <a:rPr lang="en-US" altLang="zh-CN" dirty="0" smtClean="0"/>
              <a:t>predictability</a:t>
            </a:r>
            <a:r>
              <a:rPr lang="en-US" altLang="zh-CN" baseline="0" dirty="0" smtClean="0"/>
              <a:t>.</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560A3822-AB01-42CC-B6D8-D2EB08B69790}" type="slidenum">
              <a:rPr lang="zh-CN" altLang="en-US" smtClean="0"/>
              <a:t>24</a:t>
            </a:fld>
            <a:endParaRPr lang="zh-CN" altLang="en-US"/>
          </a:p>
        </p:txBody>
      </p:sp>
    </p:spTree>
    <p:extLst>
      <p:ext uri="{BB962C8B-B14F-4D97-AF65-F5344CB8AC3E}">
        <p14:creationId xmlns:p14="http://schemas.microsoft.com/office/powerpoint/2010/main" val="4073342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conclusion, this paper presents the first computational model</a:t>
            </a:r>
            <a:r>
              <a:rPr lang="en-US" altLang="zh-CN" baseline="0" dirty="0" smtClean="0"/>
              <a:t> </a:t>
            </a:r>
            <a:r>
              <a:rPr lang="en-US" altLang="zh-CN" dirty="0" smtClean="0"/>
              <a:t>for change blindness, together with the first context-dependent saliency model which takes into account</a:t>
            </a:r>
            <a:r>
              <a:rPr lang="en-US" altLang="zh-CN" baseline="0" dirty="0" smtClean="0"/>
              <a:t> </a:t>
            </a:r>
            <a:r>
              <a:rPr lang="en-US" altLang="zh-CN" dirty="0" smtClean="0"/>
              <a:t>background complexity.</a:t>
            </a:r>
          </a:p>
          <a:p>
            <a:endParaRPr lang="en-US" altLang="zh-CN" dirty="0" smtClean="0"/>
          </a:p>
          <a:p>
            <a:r>
              <a:rPr lang="en-US" altLang="zh-CN" dirty="0" smtClean="0"/>
              <a:t>User studies demonstrate the effectiveness of our model in</a:t>
            </a:r>
            <a:r>
              <a:rPr lang="en-US" altLang="zh-CN" baseline="0" dirty="0" smtClean="0"/>
              <a:t> </a:t>
            </a:r>
            <a:r>
              <a:rPr lang="en-US" altLang="zh-CN" dirty="0" smtClean="0"/>
              <a:t>predicting degrees of change blindness. </a:t>
            </a:r>
          </a:p>
          <a:p>
            <a:endParaRPr lang="en-US" altLang="zh-CN" dirty="0" smtClean="0"/>
          </a:p>
          <a:p>
            <a:r>
              <a:rPr lang="en-US" altLang="zh-CN" dirty="0" smtClean="0"/>
              <a:t>Our change</a:t>
            </a:r>
            <a:r>
              <a:rPr lang="en-US" altLang="zh-CN" baseline="0" dirty="0" smtClean="0"/>
              <a:t> </a:t>
            </a:r>
            <a:r>
              <a:rPr lang="en-US" altLang="zh-CN" dirty="0" smtClean="0"/>
              <a:t>blindness metric enables synthesis of changed images</a:t>
            </a:r>
            <a:r>
              <a:rPr lang="en-US" altLang="zh-CN" baseline="0" dirty="0" smtClean="0"/>
              <a:t> </a:t>
            </a:r>
            <a:r>
              <a:rPr lang="en-US" altLang="zh-CN" dirty="0" smtClean="0"/>
              <a:t>with a desired degree of blindness, which can be used</a:t>
            </a:r>
            <a:r>
              <a:rPr lang="en-US" altLang="zh-CN" baseline="0" dirty="0" smtClean="0"/>
              <a:t> </a:t>
            </a:r>
            <a:r>
              <a:rPr lang="en-US" altLang="zh-CN" dirty="0" smtClean="0"/>
              <a:t>in spot-the-difference games. </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560A3822-AB01-42CC-B6D8-D2EB08B69790}" type="slidenum">
              <a:rPr lang="zh-CN" altLang="en-US" smtClean="0"/>
              <a:t>25</a:t>
            </a:fld>
            <a:endParaRPr lang="zh-CN" altLang="en-US"/>
          </a:p>
        </p:txBody>
      </p:sp>
    </p:spTree>
    <p:extLst>
      <p:ext uri="{BB962C8B-B14F-4D97-AF65-F5344CB8AC3E}">
        <p14:creationId xmlns:p14="http://schemas.microsoft.com/office/powerpoint/2010/main" val="4223851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metric has certain limitations. since the</a:t>
            </a:r>
            <a:r>
              <a:rPr lang="en-US" altLang="zh-CN" baseline="0" dirty="0" smtClean="0"/>
              <a:t> </a:t>
            </a:r>
            <a:r>
              <a:rPr lang="en-US" altLang="zh-CN" dirty="0" smtClean="0"/>
              <a:t>components involved in our metric, such as image</a:t>
            </a:r>
            <a:r>
              <a:rPr lang="en-US" altLang="zh-CN" baseline="0" dirty="0" smtClean="0"/>
              <a:t> </a:t>
            </a:r>
            <a:r>
              <a:rPr lang="en-US" altLang="zh-CN" dirty="0" smtClean="0"/>
              <a:t>saliency and image color/texture/shape differences,</a:t>
            </a:r>
            <a:r>
              <a:rPr lang="en-US" altLang="zh-CN" baseline="0" dirty="0" smtClean="0"/>
              <a:t> </a:t>
            </a:r>
            <a:r>
              <a:rPr lang="en-US" altLang="zh-CN" dirty="0" smtClean="0"/>
              <a:t>are mainly low-level image features, hence, it might</a:t>
            </a:r>
            <a:r>
              <a:rPr lang="en-US" altLang="zh-CN" baseline="0" dirty="0" smtClean="0"/>
              <a:t> </a:t>
            </a:r>
            <a:r>
              <a:rPr lang="en-US" altLang="zh-CN" dirty="0" smtClean="0"/>
              <a:t>overlook some important semantic changes which our</a:t>
            </a:r>
            <a:r>
              <a:rPr lang="en-US" altLang="zh-CN" baseline="0" dirty="0" smtClean="0"/>
              <a:t> </a:t>
            </a:r>
            <a:r>
              <a:rPr lang="en-US" altLang="zh-CN" dirty="0" smtClean="0"/>
              <a:t>metric cannot model.</a:t>
            </a:r>
          </a:p>
          <a:p>
            <a:r>
              <a:rPr lang="en-US" altLang="zh-CN" dirty="0" smtClean="0"/>
              <a:t>(--click)</a:t>
            </a:r>
          </a:p>
          <a:p>
            <a:r>
              <a:rPr lang="en-US" altLang="zh-CN" dirty="0" smtClean="0"/>
              <a:t>So in the future, additional semantic features, such as</a:t>
            </a:r>
            <a:r>
              <a:rPr lang="en-US" altLang="zh-CN" baseline="0" dirty="0" smtClean="0"/>
              <a:t> </a:t>
            </a:r>
            <a:r>
              <a:rPr lang="en-US" altLang="zh-CN" dirty="0" smtClean="0"/>
              <a:t>face and symmetry information, can be potentially</a:t>
            </a:r>
            <a:r>
              <a:rPr lang="en-US" altLang="zh-CN" baseline="0" dirty="0" smtClean="0"/>
              <a:t> </a:t>
            </a:r>
            <a:r>
              <a:rPr lang="en-US" altLang="zh-CN" dirty="0" smtClean="0"/>
              <a:t>integrated into our metric in order to consider</a:t>
            </a:r>
            <a:r>
              <a:rPr lang="en-US" altLang="zh-CN" baseline="0" dirty="0" smtClean="0"/>
              <a:t> </a:t>
            </a:r>
            <a:r>
              <a:rPr lang="en-US" altLang="zh-CN" dirty="0" smtClean="0"/>
              <a:t>the influence of visually important semantics.</a:t>
            </a:r>
          </a:p>
          <a:p>
            <a:r>
              <a:rPr lang="en-US" altLang="zh-CN" dirty="0" smtClean="0"/>
              <a:t>(--click)</a:t>
            </a:r>
          </a:p>
          <a:p>
            <a:r>
              <a:rPr lang="en-US" altLang="zh-CN" dirty="0" smtClean="0"/>
              <a:t>Secondly, there is still a lot</a:t>
            </a:r>
            <a:r>
              <a:rPr lang="en-US" altLang="zh-CN" baseline="0" dirty="0" smtClean="0"/>
              <a:t> </a:t>
            </a:r>
            <a:r>
              <a:rPr lang="en-US" altLang="zh-CN" dirty="0" smtClean="0"/>
              <a:t>of room to further improve the predictability. Our</a:t>
            </a:r>
            <a:r>
              <a:rPr lang="en-US" altLang="zh-CN" baseline="0" dirty="0" smtClean="0"/>
              <a:t> </a:t>
            </a:r>
            <a:r>
              <a:rPr lang="en-US" altLang="zh-CN" dirty="0" smtClean="0"/>
              <a:t>current</a:t>
            </a:r>
            <a:r>
              <a:rPr lang="en-US" altLang="zh-CN" baseline="0" dirty="0" smtClean="0"/>
              <a:t> </a:t>
            </a:r>
            <a:r>
              <a:rPr lang="en-US" altLang="zh-CN" dirty="0" smtClean="0"/>
              <a:t>formulation should be a good</a:t>
            </a:r>
            <a:r>
              <a:rPr lang="en-US" altLang="zh-CN" baseline="0" dirty="0" smtClean="0"/>
              <a:t> </a:t>
            </a:r>
            <a:r>
              <a:rPr lang="en-US" altLang="zh-CN" dirty="0" smtClean="0"/>
              <a:t>start, and more sophisticated forms may get even better</a:t>
            </a:r>
            <a:r>
              <a:rPr lang="en-US" altLang="zh-CN" baseline="0" dirty="0" smtClean="0"/>
              <a:t> </a:t>
            </a:r>
            <a:r>
              <a:rPr lang="en-US" altLang="zh-CN" dirty="0" smtClean="0"/>
              <a:t>predictability.</a:t>
            </a:r>
          </a:p>
          <a:p>
            <a:r>
              <a:rPr lang="en-US" altLang="zh-CN" dirty="0" smtClean="0"/>
              <a:t>(--click)</a:t>
            </a:r>
          </a:p>
          <a:p>
            <a:r>
              <a:rPr lang="en-US" altLang="zh-CN" dirty="0" smtClean="0"/>
              <a:t>Another possible direction to further improve the</a:t>
            </a:r>
            <a:r>
              <a:rPr lang="en-US" altLang="zh-CN" baseline="0" dirty="0" smtClean="0"/>
              <a:t> </a:t>
            </a:r>
            <a:r>
              <a:rPr lang="en-US" altLang="zh-CN" dirty="0" smtClean="0"/>
              <a:t>accuracy of the metric is to calibrate the amount of</a:t>
            </a:r>
            <a:r>
              <a:rPr lang="en-US" altLang="zh-CN" baseline="0" dirty="0" smtClean="0"/>
              <a:t> </a:t>
            </a:r>
            <a:r>
              <a:rPr lang="en-US" altLang="zh-CN" dirty="0" smtClean="0"/>
              <a:t>change by considering the just-noticeable-difference</a:t>
            </a:r>
            <a:r>
              <a:rPr lang="en-US" altLang="zh-CN" baseline="0" dirty="0" smtClean="0"/>
              <a:t> </a:t>
            </a:r>
            <a:r>
              <a:rPr lang="en-US" altLang="zh-CN" dirty="0" smtClean="0"/>
              <a:t>(JND). </a:t>
            </a:r>
          </a:p>
        </p:txBody>
      </p:sp>
      <p:sp>
        <p:nvSpPr>
          <p:cNvPr id="4" name="灯片编号占位符 3"/>
          <p:cNvSpPr>
            <a:spLocks noGrp="1"/>
          </p:cNvSpPr>
          <p:nvPr>
            <p:ph type="sldNum" sz="quarter" idx="10"/>
          </p:nvPr>
        </p:nvSpPr>
        <p:spPr/>
        <p:txBody>
          <a:bodyPr/>
          <a:lstStyle/>
          <a:p>
            <a:fld id="{560A3822-AB01-42CC-B6D8-D2EB08B69790}" type="slidenum">
              <a:rPr lang="zh-CN" altLang="en-US" smtClean="0"/>
              <a:t>26</a:t>
            </a:fld>
            <a:endParaRPr lang="zh-CN" altLang="en-US"/>
          </a:p>
        </p:txBody>
      </p:sp>
    </p:spTree>
    <p:extLst>
      <p:ext uri="{BB962C8B-B14F-4D97-AF65-F5344CB8AC3E}">
        <p14:creationId xmlns:p14="http://schemas.microsoft.com/office/powerpoint/2010/main" val="718372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Thank</a:t>
            </a:r>
            <a:r>
              <a:rPr lang="en-US" altLang="zh-CN" baseline="0" dirty="0" smtClean="0"/>
              <a:t> you for your attention. Any questions?</a:t>
            </a:r>
            <a:endParaRPr lang="zh-CN" altLang="en-US" dirty="0"/>
          </a:p>
        </p:txBody>
      </p:sp>
      <p:sp>
        <p:nvSpPr>
          <p:cNvPr id="4" name="灯片编号占位符 3"/>
          <p:cNvSpPr>
            <a:spLocks noGrp="1"/>
          </p:cNvSpPr>
          <p:nvPr>
            <p:ph type="sldNum" sz="quarter" idx="10"/>
          </p:nvPr>
        </p:nvSpPr>
        <p:spPr/>
        <p:txBody>
          <a:bodyPr/>
          <a:lstStyle/>
          <a:p>
            <a:fld id="{560A3822-AB01-42CC-B6D8-D2EB08B69790}" type="slidenum">
              <a:rPr lang="zh-CN" altLang="en-US" smtClean="0"/>
              <a:t>27</a:t>
            </a:fld>
            <a:endParaRPr lang="zh-CN" altLang="en-US"/>
          </a:p>
        </p:txBody>
      </p:sp>
    </p:spTree>
    <p:extLst>
      <p:ext uri="{BB962C8B-B14F-4D97-AF65-F5344CB8AC3E}">
        <p14:creationId xmlns:p14="http://schemas.microsoft.com/office/powerpoint/2010/main" val="147090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this</a:t>
            </a:r>
            <a:r>
              <a:rPr lang="en-US" altLang="zh-CN" baseline="0" dirty="0" smtClean="0"/>
              <a:t> pair is a harder example. Can you find the difference? (--click) </a:t>
            </a:r>
          </a:p>
          <a:p>
            <a:endParaRPr lang="en-US" altLang="zh-CN" baseline="0" dirty="0" smtClean="0"/>
          </a:p>
          <a:p>
            <a:r>
              <a:rPr lang="en-US" altLang="zh-CN" baseline="0" dirty="0" smtClean="0"/>
              <a:t>Now you can see, the position of the pumpkin head’s nose is modified. </a:t>
            </a:r>
          </a:p>
        </p:txBody>
      </p:sp>
      <p:sp>
        <p:nvSpPr>
          <p:cNvPr id="4" name="灯片编号占位符 3"/>
          <p:cNvSpPr>
            <a:spLocks noGrp="1"/>
          </p:cNvSpPr>
          <p:nvPr>
            <p:ph type="sldNum" sz="quarter" idx="10"/>
          </p:nvPr>
        </p:nvSpPr>
        <p:spPr/>
        <p:txBody>
          <a:bodyPr/>
          <a:lstStyle/>
          <a:p>
            <a:pPr>
              <a:defRPr/>
            </a:pPr>
            <a:fld id="{3AB3B11D-97C3-421A-BDAD-2C41D02006BC}" type="slidenum">
              <a:rPr lang="en-US" altLang="zh-CN" smtClean="0"/>
              <a:pPr>
                <a:defRPr/>
              </a:pPr>
              <a:t>3</a:t>
            </a:fld>
            <a:endParaRPr lang="en-US" altLang="zh-CN"/>
          </a:p>
        </p:txBody>
      </p:sp>
    </p:spTree>
    <p:extLst>
      <p:ext uri="{BB962C8B-B14F-4D97-AF65-F5344CB8AC3E}">
        <p14:creationId xmlns:p14="http://schemas.microsoft.com/office/powerpoint/2010/main" val="271385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OK. Currently, these kind of image pairs are mainly generated by artists manually. No existing methods can automatically generate these image pairs.</a:t>
            </a:r>
          </a:p>
          <a:p>
            <a:endParaRPr lang="en-US" altLang="zh-CN" baseline="0" dirty="0" smtClean="0"/>
          </a:p>
          <a:p>
            <a:r>
              <a:rPr lang="en-US" altLang="zh-CN" baseline="0" dirty="0" smtClean="0"/>
              <a:t>Furthermore, the degree of recognition difficulty for image pairs are mainly controlled by artists empirically. The quality of these image pairs relies on the skill of the artist. There is no computational model to measure this kind of difficulty.</a:t>
            </a:r>
          </a:p>
          <a:p>
            <a:endParaRPr lang="en-US" altLang="zh-CN" baseline="0" dirty="0" smtClean="0"/>
          </a:p>
          <a:p>
            <a:r>
              <a:rPr lang="en-US" altLang="zh-CN" baseline="0" dirty="0" smtClean="0"/>
              <a:t>However, automatically generating them will be very helpful, like they can provide a custom version of spot-the-difference game using </a:t>
            </a:r>
            <a:r>
              <a:rPr lang="en-US" altLang="zh-CN" baseline="0" dirty="0" err="1" smtClean="0"/>
              <a:t>users’photos</a:t>
            </a:r>
            <a:r>
              <a:rPr lang="en-US" altLang="zh-CN" baseline="0" dirty="0" smtClean="0"/>
              <a:t>.</a:t>
            </a:r>
            <a:endParaRPr lang="zh-CN" altLang="en-US" dirty="0" smtClean="0"/>
          </a:p>
        </p:txBody>
      </p:sp>
      <p:sp>
        <p:nvSpPr>
          <p:cNvPr id="4" name="灯片编号占位符 3"/>
          <p:cNvSpPr>
            <a:spLocks noGrp="1"/>
          </p:cNvSpPr>
          <p:nvPr>
            <p:ph type="sldNum" sz="quarter" idx="10"/>
          </p:nvPr>
        </p:nvSpPr>
        <p:spPr/>
        <p:txBody>
          <a:bodyPr/>
          <a:lstStyle/>
          <a:p>
            <a:fld id="{560A3822-AB01-42CC-B6D8-D2EB08B69790}" type="slidenum">
              <a:rPr lang="zh-CN" altLang="en-US" smtClean="0"/>
              <a:t>4</a:t>
            </a:fld>
            <a:endParaRPr lang="zh-CN" altLang="en-US"/>
          </a:p>
        </p:txBody>
      </p:sp>
    </p:spTree>
    <p:extLst>
      <p:ext uri="{BB962C8B-B14F-4D97-AF65-F5344CB8AC3E}">
        <p14:creationId xmlns:p14="http://schemas.microsoft.com/office/powerpoint/2010/main" val="152925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Hence, (--click)</a:t>
            </a:r>
          </a:p>
          <a:p>
            <a:endParaRPr lang="en-US" altLang="zh-CN"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Give an image, our goal is to automatically </a:t>
            </a:r>
            <a:r>
              <a:rPr lang="en-US" altLang="zh-CN" dirty="0" smtClean="0"/>
              <a:t>generate a counterpart of the image(--click), with</a:t>
            </a:r>
            <a:r>
              <a:rPr lang="en-US" altLang="zh-CN" baseline="0" dirty="0" smtClean="0"/>
              <a:t> a controlled degree of difficulty </a:t>
            </a:r>
            <a:r>
              <a:rPr lang="en-US" altLang="zh-CN" dirty="0" smtClean="0"/>
              <a:t>for people to notice</a:t>
            </a:r>
            <a:r>
              <a:rPr lang="en-US" altLang="zh-CN" baseline="0" dirty="0" smtClean="0"/>
              <a:t> </a:t>
            </a:r>
            <a:r>
              <a:rPr lang="en-US" altLang="zh-CN" dirty="0" smtClean="0"/>
              <a:t>the difference(</a:t>
            </a:r>
            <a:r>
              <a:rPr lang="en-US" altLang="zh-CN" baseline="0" dirty="0" smtClean="0"/>
              <a:t>--click) </a:t>
            </a:r>
          </a:p>
        </p:txBody>
      </p:sp>
      <p:sp>
        <p:nvSpPr>
          <p:cNvPr id="4" name="灯片编号占位符 3"/>
          <p:cNvSpPr>
            <a:spLocks noGrp="1"/>
          </p:cNvSpPr>
          <p:nvPr>
            <p:ph type="sldNum" sz="quarter" idx="10"/>
          </p:nvPr>
        </p:nvSpPr>
        <p:spPr/>
        <p:txBody>
          <a:bodyPr/>
          <a:lstStyle/>
          <a:p>
            <a:pPr>
              <a:defRPr/>
            </a:pPr>
            <a:fld id="{3AB3B11D-97C3-421A-BDAD-2C41D02006BC}" type="slidenum">
              <a:rPr lang="en-US" altLang="zh-CN" smtClean="0"/>
              <a:pPr>
                <a:defRPr/>
              </a:pPr>
              <a:t>5</a:t>
            </a:fld>
            <a:endParaRPr lang="en-US" altLang="zh-CN"/>
          </a:p>
        </p:txBody>
      </p:sp>
    </p:spTree>
    <p:extLst>
      <p:ext uri="{BB962C8B-B14F-4D97-AF65-F5344CB8AC3E}">
        <p14:creationId xmlns:p14="http://schemas.microsoft.com/office/powerpoint/2010/main" val="1116610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 survey, we find that the spot-the-difference game is highly related to</a:t>
            </a:r>
            <a:r>
              <a:rPr lang="en-US" altLang="zh-CN" baseline="0" dirty="0" smtClean="0"/>
              <a:t> a phenomenon, called change blindness, which is already </a:t>
            </a:r>
          </a:p>
          <a:p>
            <a:r>
              <a:rPr lang="en-US" altLang="zh-CN" baseline="0" dirty="0" smtClean="0"/>
              <a:t>Widely studied in the psychological literature. </a:t>
            </a:r>
            <a:r>
              <a:rPr lang="en-US" altLang="zh-CN" dirty="0" smtClean="0"/>
              <a:t>More accurately, change blindness is the visual perception phenomenon that very large changes made to an</a:t>
            </a:r>
            <a:r>
              <a:rPr lang="en-US" altLang="zh-CN" baseline="0" dirty="0" smtClean="0"/>
              <a:t> </a:t>
            </a:r>
            <a:r>
              <a:rPr lang="en-US" altLang="zh-CN" dirty="0" smtClean="0"/>
              <a:t>image may often go unnoticed by observers. </a:t>
            </a:r>
          </a:p>
          <a:p>
            <a:endParaRPr lang="en-US" altLang="zh-CN" dirty="0" smtClean="0"/>
          </a:p>
          <a:p>
            <a:r>
              <a:rPr lang="en-US" altLang="zh-CN" dirty="0" smtClean="0"/>
              <a:t>Existing</a:t>
            </a:r>
            <a:r>
              <a:rPr lang="en-US" altLang="zh-CN" baseline="0" dirty="0" smtClean="0"/>
              <a:t> psychological studies give many useful conclusions and have found many factors influencing the “difficulty” to find the change. Such as visual attention, object presentation, and even the age of the observer (18-64). </a:t>
            </a:r>
          </a:p>
          <a:p>
            <a:endParaRPr lang="en-US" altLang="zh-CN" baseline="0" dirty="0" smtClean="0"/>
          </a:p>
          <a:p>
            <a:r>
              <a:rPr lang="en-US" altLang="zh-CN" baseline="0" dirty="0" smtClean="0"/>
              <a:t>However, I have to say that their conclusion is mostly qualitative. There doesn’t exist a quantitative metric to measure how difficult for people to notice the change. </a:t>
            </a:r>
          </a:p>
        </p:txBody>
      </p:sp>
      <p:sp>
        <p:nvSpPr>
          <p:cNvPr id="4" name="灯片编号占位符 3"/>
          <p:cNvSpPr>
            <a:spLocks noGrp="1"/>
          </p:cNvSpPr>
          <p:nvPr>
            <p:ph type="sldNum" sz="quarter" idx="10"/>
          </p:nvPr>
        </p:nvSpPr>
        <p:spPr/>
        <p:txBody>
          <a:bodyPr/>
          <a:lstStyle/>
          <a:p>
            <a:pPr>
              <a:defRPr/>
            </a:pPr>
            <a:fld id="{3AB3B11D-97C3-421A-BDAD-2C41D02006BC}" type="slidenum">
              <a:rPr lang="en-US" altLang="zh-CN" smtClean="0"/>
              <a:pPr>
                <a:defRPr/>
              </a:pPr>
              <a:t>6</a:t>
            </a:fld>
            <a:endParaRPr lang="en-US" altLang="zh-CN"/>
          </a:p>
        </p:txBody>
      </p:sp>
    </p:spTree>
    <p:extLst>
      <p:ext uri="{BB962C8B-B14F-4D97-AF65-F5344CB8AC3E}">
        <p14:creationId xmlns:p14="http://schemas.microsoft.com/office/powerpoint/2010/main" val="4458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Based on psychological findings, we define a metric for measuring the recognition difficulty</a:t>
            </a:r>
            <a:r>
              <a:rPr lang="en-US" altLang="zh-CN" baseline="0" dirty="0" smtClean="0"/>
              <a:t> of </a:t>
            </a:r>
            <a:r>
              <a:rPr lang="en-US" altLang="zh-CN" dirty="0" smtClean="0"/>
              <a:t>an</a:t>
            </a:r>
            <a:r>
              <a:rPr lang="en-US" altLang="zh-CN" baseline="0" dirty="0" smtClean="0"/>
              <a:t> </a:t>
            </a:r>
            <a:r>
              <a:rPr lang="en-US" altLang="zh-CN" dirty="0" smtClean="0"/>
              <a:t>image pair,</a:t>
            </a:r>
            <a:r>
              <a:rPr lang="en-US" altLang="zh-CN" baseline="0" dirty="0" smtClean="0"/>
              <a:t> which we call the blindness.</a:t>
            </a:r>
          </a:p>
          <a:p>
            <a:endParaRPr lang="en-US" altLang="zh-CN" baseline="0" dirty="0" smtClean="0"/>
          </a:p>
          <a:p>
            <a:r>
              <a:rPr lang="en-US" altLang="zh-CN" baseline="0" dirty="0" smtClean="0"/>
              <a:t>Our metric is based on the assumption that there is a single object-level change, and the change is limited to some predefined change operators. The change region and the operator are known in advance.</a:t>
            </a:r>
          </a:p>
        </p:txBody>
      </p:sp>
      <p:sp>
        <p:nvSpPr>
          <p:cNvPr id="4" name="灯片编号占位符 3"/>
          <p:cNvSpPr>
            <a:spLocks noGrp="1"/>
          </p:cNvSpPr>
          <p:nvPr>
            <p:ph type="sldNum" sz="quarter" idx="10"/>
          </p:nvPr>
        </p:nvSpPr>
        <p:spPr/>
        <p:txBody>
          <a:bodyPr/>
          <a:lstStyle/>
          <a:p>
            <a:fld id="{560A3822-AB01-42CC-B6D8-D2EB08B69790}" type="slidenum">
              <a:rPr lang="zh-CN" altLang="en-US" smtClean="0"/>
              <a:t>7</a:t>
            </a:fld>
            <a:endParaRPr lang="zh-CN" altLang="en-US"/>
          </a:p>
        </p:txBody>
      </p:sp>
    </p:spTree>
    <p:extLst>
      <p:ext uri="{BB962C8B-B14F-4D97-AF65-F5344CB8AC3E}">
        <p14:creationId xmlns:p14="http://schemas.microsoft.com/office/powerpoint/2010/main" val="393674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We proposed the metric here.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We define the metric as the product of a saliency term and an amount of change term, motivated by the facts that both saliency and amount of change are crucial factors.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As illustrated in this example(--click)</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err="1" smtClean="0"/>
              <a:t>I_k</a:t>
            </a:r>
            <a:r>
              <a:rPr lang="en-US" altLang="zh-CN" baseline="0" dirty="0" smtClean="0"/>
              <a:t> and </a:t>
            </a:r>
            <a:r>
              <a:rPr lang="en-US" altLang="zh-CN" baseline="0" dirty="0" err="1" smtClean="0"/>
              <a:t>I_k</a:t>
            </a:r>
            <a:r>
              <a:rPr lang="en-US" altLang="zh-CN" baseline="0" dirty="0" smtClean="0"/>
              <a:t> primed denote the regions being changed(--click)</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S means the saliency of that region(--click)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D means the amount of change(--click),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Including the amount of color, texture and geometric changes.</a:t>
            </a:r>
          </a:p>
        </p:txBody>
      </p:sp>
      <p:sp>
        <p:nvSpPr>
          <p:cNvPr id="4" name="灯片编号占位符 3"/>
          <p:cNvSpPr>
            <a:spLocks noGrp="1"/>
          </p:cNvSpPr>
          <p:nvPr>
            <p:ph type="sldNum" sz="quarter" idx="10"/>
          </p:nvPr>
        </p:nvSpPr>
        <p:spPr/>
        <p:txBody>
          <a:bodyPr/>
          <a:lstStyle/>
          <a:p>
            <a:pPr>
              <a:defRPr/>
            </a:pPr>
            <a:fld id="{3AB3B11D-97C3-421A-BDAD-2C41D02006BC}" type="slidenum">
              <a:rPr lang="en-US" altLang="zh-CN" smtClean="0"/>
              <a:pPr>
                <a:defRPr/>
              </a:pPr>
              <a:t>8</a:t>
            </a:fld>
            <a:endParaRPr lang="en-US" altLang="zh-CN"/>
          </a:p>
        </p:txBody>
      </p:sp>
    </p:spTree>
    <p:extLst>
      <p:ext uri="{BB962C8B-B14F-4D97-AF65-F5344CB8AC3E}">
        <p14:creationId xmlns:p14="http://schemas.microsoft.com/office/powerpoint/2010/main" val="223148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amount of change is defined as the sum</a:t>
            </a:r>
            <a:r>
              <a:rPr lang="en-US" altLang="zh-CN" baseline="0" dirty="0" smtClean="0"/>
              <a:t> of multiple feature differences. </a:t>
            </a:r>
          </a:p>
          <a:p>
            <a:endParaRPr lang="en-US" altLang="zh-CN" baseline="0" dirty="0" smtClean="0"/>
          </a:p>
          <a:p>
            <a:r>
              <a:rPr lang="en-US" altLang="zh-CN" baseline="0" dirty="0" smtClean="0"/>
              <a:t>Here, Dc, </a:t>
            </a:r>
            <a:r>
              <a:rPr lang="en-US" altLang="zh-CN" baseline="0" dirty="0" err="1" smtClean="0"/>
              <a:t>Dt</a:t>
            </a:r>
            <a:r>
              <a:rPr lang="en-US" altLang="zh-CN" baseline="0" dirty="0" smtClean="0"/>
              <a:t>, and Ds are the color difference(--click), texture difference(--click) and the spatial difference(--click) of the two regions, respectively.</a:t>
            </a:r>
          </a:p>
          <a:p>
            <a:r>
              <a:rPr lang="en-US" altLang="zh-CN" baseline="0" dirty="0" err="1" smtClean="0"/>
              <a:t>Wc</a:t>
            </a:r>
            <a:r>
              <a:rPr lang="en-US" altLang="zh-CN" baseline="0" dirty="0" smtClean="0"/>
              <a:t>, </a:t>
            </a:r>
            <a:r>
              <a:rPr lang="en-US" altLang="zh-CN" baseline="0" dirty="0" err="1" smtClean="0"/>
              <a:t>wt</a:t>
            </a:r>
            <a:r>
              <a:rPr lang="en-US" altLang="zh-CN" baseline="0" dirty="0" smtClean="0"/>
              <a:t> and </a:t>
            </a:r>
            <a:r>
              <a:rPr lang="en-US" altLang="zh-CN" baseline="0" dirty="0" err="1" smtClean="0"/>
              <a:t>ws</a:t>
            </a:r>
            <a:r>
              <a:rPr lang="en-US" altLang="zh-CN" baseline="0" dirty="0" smtClean="0"/>
              <a:t> are the corresponding weights.</a:t>
            </a:r>
          </a:p>
          <a:p>
            <a:endParaRPr lang="en-US" altLang="zh-CN" baseline="0" dirty="0" smtClean="0"/>
          </a:p>
          <a:p>
            <a:r>
              <a:rPr lang="en-US" altLang="zh-CN" baseline="0" dirty="0" smtClean="0"/>
              <a:t>In detail, the color difference dc is evaluated as the earth-mover’s distance between the color histograms of the two regions in lab color space.</a:t>
            </a:r>
          </a:p>
          <a:p>
            <a:endParaRPr lang="en-US" altLang="zh-CN" baseline="0" dirty="0" smtClean="0"/>
          </a:p>
          <a:p>
            <a:r>
              <a:rPr lang="en-US" altLang="zh-CN" baseline="0" dirty="0" smtClean="0"/>
              <a:t>The texture difference </a:t>
            </a:r>
            <a:r>
              <a:rPr lang="en-US" altLang="zh-CN" baseline="0" dirty="0" err="1" smtClean="0"/>
              <a:t>dt</a:t>
            </a:r>
            <a:r>
              <a:rPr lang="en-US" altLang="zh-CN" baseline="0" dirty="0" smtClean="0"/>
              <a:t> is evaluated using the earth-mover’s distance between </a:t>
            </a:r>
            <a:r>
              <a:rPr lang="en-US" altLang="zh-CN" baseline="0" dirty="0" err="1" smtClean="0"/>
              <a:t>gabor</a:t>
            </a:r>
            <a:r>
              <a:rPr lang="en-US" altLang="zh-CN" baseline="0" dirty="0" smtClean="0"/>
              <a:t> wavelet features.</a:t>
            </a:r>
          </a:p>
          <a:p>
            <a:endParaRPr lang="en-US" altLang="zh-CN" baseline="0" dirty="0" smtClean="0"/>
          </a:p>
          <a:p>
            <a:r>
              <a:rPr lang="en-US" altLang="zh-CN" baseline="0" dirty="0" smtClean="0"/>
              <a:t>The spatial difference ds is evaluated as the average two-Dimension distance between corresponding point pairs along the boundaries of the two regions. The correspondence is found by matching minimizes shape context costs. </a:t>
            </a:r>
          </a:p>
          <a:p>
            <a:endParaRPr lang="en-US" altLang="zh-CN" baseline="0" dirty="0" smtClean="0"/>
          </a:p>
        </p:txBody>
      </p:sp>
      <p:sp>
        <p:nvSpPr>
          <p:cNvPr id="4" name="灯片编号占位符 3"/>
          <p:cNvSpPr>
            <a:spLocks noGrp="1"/>
          </p:cNvSpPr>
          <p:nvPr>
            <p:ph type="sldNum" sz="quarter" idx="10"/>
          </p:nvPr>
        </p:nvSpPr>
        <p:spPr/>
        <p:txBody>
          <a:bodyPr/>
          <a:lstStyle/>
          <a:p>
            <a:fld id="{560A3822-AB01-42CC-B6D8-D2EB08B69790}" type="slidenum">
              <a:rPr lang="zh-CN" altLang="en-US" smtClean="0"/>
              <a:t>9</a:t>
            </a:fld>
            <a:endParaRPr lang="zh-CN" altLang="en-US"/>
          </a:p>
        </p:txBody>
      </p:sp>
    </p:spTree>
    <p:extLst>
      <p:ext uri="{BB962C8B-B14F-4D97-AF65-F5344CB8AC3E}">
        <p14:creationId xmlns:p14="http://schemas.microsoft.com/office/powerpoint/2010/main" val="400527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Rectangle 4"/>
          <p:cNvSpPr>
            <a:spLocks noChangeArrowheads="1"/>
          </p:cNvSpPr>
          <p:nvPr/>
        </p:nvSpPr>
        <p:spPr bwMode="auto">
          <a:xfrm>
            <a:off x="7092950" y="115888"/>
            <a:ext cx="1871663" cy="100806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kumimoji="1" lang="zh-CN" altLang="en-US" sz="2400">
              <a:solidFill>
                <a:srgbClr val="000000"/>
              </a:solidFill>
            </a:endParaRPr>
          </a:p>
        </p:txBody>
      </p:sp>
      <p:sp>
        <p:nvSpPr>
          <p:cNvPr id="5" name="Rectangle 8"/>
          <p:cNvSpPr>
            <a:spLocks noChangeArrowheads="1"/>
          </p:cNvSpPr>
          <p:nvPr userDrawn="1"/>
        </p:nvSpPr>
        <p:spPr bwMode="auto">
          <a:xfrm>
            <a:off x="7308850" y="981075"/>
            <a:ext cx="1439863" cy="360363"/>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kumimoji="1" lang="zh-CN" altLang="en-US" sz="2400">
              <a:solidFill>
                <a:srgbClr val="000000"/>
              </a:solidFill>
            </a:endParaRPr>
          </a:p>
        </p:txBody>
      </p:sp>
      <p:sp>
        <p:nvSpPr>
          <p:cNvPr id="5122" name="Rectangle 2"/>
          <p:cNvSpPr>
            <a:spLocks noGrp="1" noChangeArrowheads="1"/>
          </p:cNvSpPr>
          <p:nvPr>
            <p:ph type="ctrTitle"/>
          </p:nvPr>
        </p:nvSpPr>
        <p:spPr>
          <a:xfrm>
            <a:off x="685800" y="2286000"/>
            <a:ext cx="7772400" cy="1143000"/>
          </a:xfrm>
        </p:spPr>
        <p:txBody>
          <a:bodyPr/>
          <a:lstStyle>
            <a:lvl1pPr algn="ctr">
              <a:defRPr sz="4000">
                <a:solidFill>
                  <a:schemeClr val="accent2"/>
                </a:solidFill>
              </a:defRPr>
            </a:lvl1pPr>
          </a:lstStyle>
          <a:p>
            <a:r>
              <a:rPr lang="zh-CN" altLang="en-US"/>
              <a:t>单击此处编辑母版标题样式</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zh-CN" altLang="en-US"/>
              <a:t>单击此处编辑母版副标题样式</a:t>
            </a:r>
          </a:p>
        </p:txBody>
      </p:sp>
    </p:spTree>
    <p:extLst>
      <p:ext uri="{BB962C8B-B14F-4D97-AF65-F5344CB8AC3E}">
        <p14:creationId xmlns:p14="http://schemas.microsoft.com/office/powerpoint/2010/main" val="228773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8101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96050" y="304800"/>
            <a:ext cx="1962150" cy="5791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304800"/>
            <a:ext cx="5734050" cy="5791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65697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304800"/>
            <a:ext cx="66294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828800"/>
            <a:ext cx="3810000" cy="4267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828800"/>
            <a:ext cx="3810000" cy="205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038600"/>
            <a:ext cx="3810000" cy="205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3370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304800"/>
            <a:ext cx="6629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828800"/>
            <a:ext cx="3810000" cy="4267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828800"/>
            <a:ext cx="3810000" cy="4267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06007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304800"/>
            <a:ext cx="6629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828800"/>
            <a:ext cx="3810000" cy="4267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828800"/>
            <a:ext cx="3810000" cy="205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038600"/>
            <a:ext cx="3810000" cy="205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77263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304800"/>
            <a:ext cx="6629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828800"/>
            <a:ext cx="7772400" cy="4267200"/>
          </a:xfrm>
        </p:spPr>
        <p:txBody>
          <a:bodyPr/>
          <a:lstStyle/>
          <a:p>
            <a:pPr lvl="0"/>
            <a:endParaRPr lang="zh-CN" altLang="en-US" noProof="0" smtClean="0"/>
          </a:p>
        </p:txBody>
      </p:sp>
    </p:spTree>
    <p:extLst>
      <p:ext uri="{BB962C8B-B14F-4D97-AF65-F5344CB8AC3E}">
        <p14:creationId xmlns:p14="http://schemas.microsoft.com/office/powerpoint/2010/main" val="252361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8948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02236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6593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007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8583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43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12553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10419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3048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单击此处插入标题</a:t>
            </a:r>
          </a:p>
        </p:txBody>
      </p:sp>
      <p:sp>
        <p:nvSpPr>
          <p:cNvPr id="10243" name="Rectangle 3"/>
          <p:cNvSpPr>
            <a:spLocks noGrp="1" noChangeArrowheads="1"/>
          </p:cNvSpPr>
          <p:nvPr>
            <p:ph type="body" idx="1"/>
          </p:nvPr>
        </p:nvSpPr>
        <p:spPr bwMode="auto">
          <a:xfrm>
            <a:off x="685800" y="18288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2736050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spcBef>
          <a:spcPct val="0"/>
        </a:spcBef>
        <a:spcAft>
          <a:spcPct val="0"/>
        </a:spcAft>
        <a:defRPr kumimoji="1" sz="3600" b="1">
          <a:solidFill>
            <a:schemeClr val="tx2"/>
          </a:solidFill>
          <a:latin typeface="+mj-lt"/>
          <a:ea typeface="+mj-ea"/>
          <a:cs typeface="+mj-cs"/>
        </a:defRPr>
      </a:lvl1pPr>
      <a:lvl2pPr algn="l" rtl="0" eaLnBrk="0" fontAlgn="base" hangingPunct="0">
        <a:spcBef>
          <a:spcPct val="0"/>
        </a:spcBef>
        <a:spcAft>
          <a:spcPct val="0"/>
        </a:spcAft>
        <a:defRPr kumimoji="1" sz="3600" b="1">
          <a:solidFill>
            <a:schemeClr val="tx2"/>
          </a:solidFill>
          <a:latin typeface="Times New Roman" pitchFamily="18" charset="0"/>
          <a:ea typeface="宋体" charset="-122"/>
        </a:defRPr>
      </a:lvl2pPr>
      <a:lvl3pPr algn="l" rtl="0" eaLnBrk="0" fontAlgn="base" hangingPunct="0">
        <a:spcBef>
          <a:spcPct val="0"/>
        </a:spcBef>
        <a:spcAft>
          <a:spcPct val="0"/>
        </a:spcAft>
        <a:defRPr kumimoji="1" sz="3600" b="1">
          <a:solidFill>
            <a:schemeClr val="tx2"/>
          </a:solidFill>
          <a:latin typeface="Times New Roman" pitchFamily="18" charset="0"/>
          <a:ea typeface="宋体" charset="-122"/>
        </a:defRPr>
      </a:lvl3pPr>
      <a:lvl4pPr algn="l" rtl="0" eaLnBrk="0" fontAlgn="base" hangingPunct="0">
        <a:spcBef>
          <a:spcPct val="0"/>
        </a:spcBef>
        <a:spcAft>
          <a:spcPct val="0"/>
        </a:spcAft>
        <a:defRPr kumimoji="1" sz="3600" b="1">
          <a:solidFill>
            <a:schemeClr val="tx2"/>
          </a:solidFill>
          <a:latin typeface="Times New Roman" pitchFamily="18" charset="0"/>
          <a:ea typeface="宋体" charset="-122"/>
        </a:defRPr>
      </a:lvl4pPr>
      <a:lvl5pPr algn="l" rtl="0" eaLnBrk="0" fontAlgn="base" hangingPunct="0">
        <a:spcBef>
          <a:spcPct val="0"/>
        </a:spcBef>
        <a:spcAft>
          <a:spcPct val="0"/>
        </a:spcAft>
        <a:defRPr kumimoji="1" sz="3600" b="1">
          <a:solidFill>
            <a:schemeClr val="tx2"/>
          </a:solidFill>
          <a:latin typeface="Times New Roman" pitchFamily="18" charset="0"/>
          <a:ea typeface="宋体" charset="-122"/>
        </a:defRPr>
      </a:lvl5pPr>
      <a:lvl6pPr marL="457200" algn="l" rtl="0" fontAlgn="base">
        <a:spcBef>
          <a:spcPct val="0"/>
        </a:spcBef>
        <a:spcAft>
          <a:spcPct val="0"/>
        </a:spcAft>
        <a:defRPr kumimoji="1" sz="3600" b="1">
          <a:solidFill>
            <a:schemeClr val="tx2"/>
          </a:solidFill>
          <a:latin typeface="Times New Roman" pitchFamily="18" charset="0"/>
          <a:ea typeface="宋体" charset="-122"/>
        </a:defRPr>
      </a:lvl6pPr>
      <a:lvl7pPr marL="914400" algn="l" rtl="0" fontAlgn="base">
        <a:spcBef>
          <a:spcPct val="0"/>
        </a:spcBef>
        <a:spcAft>
          <a:spcPct val="0"/>
        </a:spcAft>
        <a:defRPr kumimoji="1" sz="3600" b="1">
          <a:solidFill>
            <a:schemeClr val="tx2"/>
          </a:solidFill>
          <a:latin typeface="Times New Roman" pitchFamily="18" charset="0"/>
          <a:ea typeface="宋体" charset="-122"/>
        </a:defRPr>
      </a:lvl7pPr>
      <a:lvl8pPr marL="1371600" algn="l" rtl="0" fontAlgn="base">
        <a:spcBef>
          <a:spcPct val="0"/>
        </a:spcBef>
        <a:spcAft>
          <a:spcPct val="0"/>
        </a:spcAft>
        <a:defRPr kumimoji="1" sz="3600" b="1">
          <a:solidFill>
            <a:schemeClr val="tx2"/>
          </a:solidFill>
          <a:latin typeface="Times New Roman" pitchFamily="18" charset="0"/>
          <a:ea typeface="宋体" charset="-122"/>
        </a:defRPr>
      </a:lvl8pPr>
      <a:lvl9pPr marL="1828800" algn="l" rtl="0" fontAlgn="base">
        <a:spcBef>
          <a:spcPct val="0"/>
        </a:spcBef>
        <a:spcAft>
          <a:spcPct val="0"/>
        </a:spcAft>
        <a:defRPr kumimoji="1" sz="3600" b="1">
          <a:solidFill>
            <a:schemeClr val="tx2"/>
          </a:solidFill>
          <a:latin typeface="Times New Roman" pitchFamily="18" charset="0"/>
          <a:ea typeface="宋体"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a:solidFill>
            <a:schemeClr val="tx1"/>
          </a:solidFill>
          <a:latin typeface="+mn-lt"/>
          <a:ea typeface="+mn-ea"/>
        </a:defRPr>
      </a:lvl5pPr>
      <a:lvl6pPr marL="2514600" indent="-228600" algn="l" rtl="0" fontAlgn="base">
        <a:spcBef>
          <a:spcPct val="20000"/>
        </a:spcBef>
        <a:spcAft>
          <a:spcPct val="0"/>
        </a:spcAft>
        <a:buChar char="»"/>
        <a:defRPr kumimoji="1">
          <a:solidFill>
            <a:schemeClr val="tx1"/>
          </a:solidFill>
          <a:latin typeface="+mn-lt"/>
          <a:ea typeface="+mn-ea"/>
        </a:defRPr>
      </a:lvl6pPr>
      <a:lvl7pPr marL="2971800" indent="-228600" algn="l" rtl="0" fontAlgn="base">
        <a:spcBef>
          <a:spcPct val="20000"/>
        </a:spcBef>
        <a:spcAft>
          <a:spcPct val="0"/>
        </a:spcAft>
        <a:buChar char="»"/>
        <a:defRPr kumimoji="1">
          <a:solidFill>
            <a:schemeClr val="tx1"/>
          </a:solidFill>
          <a:latin typeface="+mn-lt"/>
          <a:ea typeface="+mn-ea"/>
        </a:defRPr>
      </a:lvl7pPr>
      <a:lvl8pPr marL="3429000" indent="-228600" algn="l" rtl="0" fontAlgn="base">
        <a:spcBef>
          <a:spcPct val="20000"/>
        </a:spcBef>
        <a:spcAft>
          <a:spcPct val="0"/>
        </a:spcAft>
        <a:buChar char="»"/>
        <a:defRPr kumimoji="1">
          <a:solidFill>
            <a:schemeClr val="tx1"/>
          </a:solidFill>
          <a:latin typeface="+mn-lt"/>
          <a:ea typeface="+mn-ea"/>
        </a:defRPr>
      </a:lvl8pPr>
      <a:lvl9pPr marL="3886200" indent="-228600" algn="l" rtl="0" fontAlgn="base">
        <a:spcBef>
          <a:spcPct val="20000"/>
        </a:spcBef>
        <a:spcAft>
          <a:spcPct val="0"/>
        </a:spcAft>
        <a:buChar char="»"/>
        <a:defRPr kumimoji="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jpeg"/><Relationship Id="rId10" Type="http://schemas.openxmlformats.org/officeDocument/2006/relationships/image" Target="../media/image33.png"/><Relationship Id="rId4" Type="http://schemas.openxmlformats.org/officeDocument/2006/relationships/image" Target="../media/image10.jpe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42.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jpeg"/><Relationship Id="rId7"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3416" y="1772816"/>
            <a:ext cx="7772400" cy="1500187"/>
          </a:xfrm>
        </p:spPr>
        <p:txBody>
          <a:bodyPr/>
          <a:lstStyle/>
          <a:p>
            <a:pPr algn="ctr"/>
            <a:r>
              <a:rPr lang="en-US" altLang="zh-CN" sz="4400" b="1" dirty="0" smtClean="0"/>
              <a:t>Change Blindness Images</a:t>
            </a:r>
            <a:endParaRPr lang="zh-CN" altLang="en-US" sz="4400" b="1" dirty="0"/>
          </a:p>
        </p:txBody>
      </p:sp>
      <p:sp>
        <p:nvSpPr>
          <p:cNvPr id="4" name="文本占位符 2"/>
          <p:cNvSpPr txBox="1">
            <a:spLocks/>
          </p:cNvSpPr>
          <p:nvPr/>
        </p:nvSpPr>
        <p:spPr bwMode="auto">
          <a:xfrm>
            <a:off x="827584" y="4149080"/>
            <a:ext cx="7772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algn="ctr"/>
            <a:r>
              <a:rPr lang="en-US" altLang="zh-CN" b="1" dirty="0" smtClean="0"/>
              <a:t>Li-</a:t>
            </a:r>
            <a:r>
              <a:rPr lang="en-US" altLang="zh-CN" b="1" dirty="0" err="1" smtClean="0"/>
              <a:t>Qian</a:t>
            </a:r>
            <a:r>
              <a:rPr lang="en-US" altLang="zh-CN" b="1" dirty="0" smtClean="0"/>
              <a:t> Ma</a:t>
            </a:r>
            <a:r>
              <a:rPr lang="en-US" altLang="zh-CN" b="1" baseline="30000" dirty="0" smtClean="0"/>
              <a:t>1</a:t>
            </a:r>
            <a:r>
              <a:rPr lang="en-US" altLang="zh-CN" b="1" dirty="0" smtClean="0"/>
              <a:t>, Kun Xu</a:t>
            </a:r>
            <a:r>
              <a:rPr lang="en-US" altLang="zh-CN" b="1" baseline="30000" dirty="0" smtClean="0"/>
              <a:t>1</a:t>
            </a:r>
            <a:r>
              <a:rPr lang="en-US" altLang="zh-CN" b="1" dirty="0" smtClean="0"/>
              <a:t>, </a:t>
            </a:r>
            <a:r>
              <a:rPr lang="en-US" altLang="zh-CN" b="1" dirty="0" err="1" smtClean="0"/>
              <a:t>Tien-Tsin</a:t>
            </a:r>
            <a:r>
              <a:rPr lang="en-US" altLang="zh-CN" b="1" dirty="0" smtClean="0"/>
              <a:t> Wong</a:t>
            </a:r>
            <a:r>
              <a:rPr lang="en-US" altLang="zh-CN" b="1" baseline="30000" dirty="0" smtClean="0"/>
              <a:t>2</a:t>
            </a:r>
            <a:r>
              <a:rPr lang="en-US" altLang="zh-CN" b="1" dirty="0" smtClean="0"/>
              <a:t>, Bi-Ye Jiang</a:t>
            </a:r>
            <a:r>
              <a:rPr lang="en-US" altLang="zh-CN" b="1" baseline="30000" dirty="0" smtClean="0"/>
              <a:t>1</a:t>
            </a:r>
            <a:r>
              <a:rPr lang="en-US" altLang="zh-CN" b="1" dirty="0" smtClean="0"/>
              <a:t>, Shi-Min Hu</a:t>
            </a:r>
            <a:r>
              <a:rPr lang="en-US" altLang="zh-CN" b="1" baseline="30000" dirty="0" smtClean="0"/>
              <a:t>1</a:t>
            </a:r>
          </a:p>
          <a:p>
            <a:pPr algn="ctr"/>
            <a:endParaRPr lang="en-US" altLang="zh-CN" b="1" dirty="0" smtClean="0"/>
          </a:p>
          <a:p>
            <a:pPr algn="ctr"/>
            <a:r>
              <a:rPr lang="en-US" altLang="zh-CN" b="1" baseline="30000" dirty="0" smtClean="0"/>
              <a:t>1</a:t>
            </a:r>
            <a:r>
              <a:rPr lang="en-US" altLang="zh-CN" b="1" dirty="0" smtClean="0"/>
              <a:t>Tsinghua University</a:t>
            </a:r>
          </a:p>
          <a:p>
            <a:pPr algn="ctr"/>
            <a:r>
              <a:rPr lang="en-US" altLang="zh-CN" b="1" baseline="30000" dirty="0" smtClean="0"/>
              <a:t>2</a:t>
            </a:r>
            <a:r>
              <a:rPr lang="en-US" altLang="zh-CN" b="1" dirty="0" smtClean="0"/>
              <a:t>The Chinese University of Hong Kong</a:t>
            </a:r>
          </a:p>
        </p:txBody>
      </p:sp>
    </p:spTree>
    <p:extLst>
      <p:ext uri="{BB962C8B-B14F-4D97-AF65-F5344CB8AC3E}">
        <p14:creationId xmlns:p14="http://schemas.microsoft.com/office/powerpoint/2010/main" val="3661656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workspace\DiffImg\Paper\svnNew\images\sal\balls\ba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615" y="3930359"/>
            <a:ext cx="3368920" cy="236163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workspace\DiffImg\Paper\svnNew\images\sal\balls\ball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930359"/>
            <a:ext cx="3368920" cy="236163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Saliency</a:t>
            </a:r>
            <a:endParaRPr lang="zh-CN" altLang="en-US" dirty="0"/>
          </a:p>
        </p:txBody>
      </p:sp>
      <p:sp>
        <p:nvSpPr>
          <p:cNvPr id="3" name="内容占位符 2"/>
          <p:cNvSpPr>
            <a:spLocks noGrp="1"/>
          </p:cNvSpPr>
          <p:nvPr>
            <p:ph idx="1"/>
          </p:nvPr>
        </p:nvSpPr>
        <p:spPr/>
        <p:txBody>
          <a:bodyPr/>
          <a:lstStyle/>
          <a:p>
            <a:r>
              <a:rPr lang="en-US" altLang="zh-CN" dirty="0" smtClean="0"/>
              <a:t>Visual attention is highly context-dependent</a:t>
            </a:r>
          </a:p>
          <a:p>
            <a:r>
              <a:rPr lang="en-US" altLang="zh-CN" dirty="0" smtClean="0"/>
              <a:t>No existing saliency model attempts to explicitly quantify background complexity</a:t>
            </a:r>
            <a:endParaRPr lang="zh-CN" altLang="en-US" dirty="0"/>
          </a:p>
        </p:txBody>
      </p:sp>
      <p:pic>
        <p:nvPicPr>
          <p:cNvPr id="2050" name="Picture 2" descr="E:\workspace\DiffImg\Paper\svnNew\images\sal\balls\R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985" y="3930359"/>
            <a:ext cx="3368920" cy="23616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workspace\DiffImg\Paper\svnNew\images\sal\balls\RC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3930359"/>
            <a:ext cx="3368920" cy="236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04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500"/>
                                        <p:tgtEl>
                                          <p:spTgt spid="2051"/>
                                        </p:tgtEl>
                                      </p:cBhvr>
                                    </p:animEffect>
                                  </p:childTnLst>
                                </p:cTn>
                              </p:par>
                              <p:par>
                                <p:cTn id="21" presetID="10"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5412814" y="3212976"/>
            <a:ext cx="1175410" cy="663797"/>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zh-CN" altLang="en-US"/>
          </a:p>
        </p:txBody>
      </p:sp>
      <p:sp>
        <p:nvSpPr>
          <p:cNvPr id="10" name="Rectangle 4"/>
          <p:cNvSpPr>
            <a:spLocks noChangeArrowheads="1"/>
          </p:cNvSpPr>
          <p:nvPr/>
        </p:nvSpPr>
        <p:spPr bwMode="auto">
          <a:xfrm>
            <a:off x="2339752" y="3230081"/>
            <a:ext cx="1224136" cy="663797"/>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a:t>Context-Dependent Saliency</a:t>
            </a:r>
            <a:endParaRPr lang="zh-CN" altLang="en-US" dirty="0"/>
          </a:p>
        </p:txBody>
      </p:sp>
      <p:sp>
        <p:nvSpPr>
          <p:cNvPr id="3" name="内容占位符 2"/>
          <p:cNvSpPr>
            <a:spLocks noGrp="1"/>
          </p:cNvSpPr>
          <p:nvPr>
            <p:ph idx="1"/>
          </p:nvPr>
        </p:nvSpPr>
        <p:spPr/>
        <p:txBody>
          <a:bodyPr/>
          <a:lstStyle/>
          <a:p>
            <a:r>
              <a:rPr lang="en-US" altLang="zh-CN" dirty="0" smtClean="0"/>
              <a:t>Modulate saliency via spatially varying complexity </a:t>
            </a:r>
            <a:endParaRPr lang="zh-CN" altLang="en-US" dirty="0"/>
          </a:p>
        </p:txBody>
      </p:sp>
      <p:sp>
        <p:nvSpPr>
          <p:cNvPr id="4" name="Rectangle 4"/>
          <p:cNvSpPr>
            <a:spLocks noChangeArrowheads="1"/>
          </p:cNvSpPr>
          <p:nvPr/>
        </p:nvSpPr>
        <p:spPr bwMode="auto">
          <a:xfrm>
            <a:off x="3923928" y="3212976"/>
            <a:ext cx="1224136" cy="663797"/>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zh-CN" altLang="en-US"/>
          </a:p>
        </p:txBody>
      </p:sp>
      <mc:AlternateContent xmlns:mc="http://schemas.openxmlformats.org/markup-compatibility/2006" xmlns:a14="http://schemas.microsoft.com/office/drawing/2010/main">
        <mc:Choice Requires="a14">
          <p:sp>
            <p:nvSpPr>
              <p:cNvPr id="5" name="矩形 4"/>
              <p:cNvSpPr/>
              <p:nvPr/>
            </p:nvSpPr>
            <p:spPr>
              <a:xfrm>
                <a:off x="2395652" y="3269593"/>
                <a:ext cx="421455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a:rPr>
                        <m:t>𝑆</m:t>
                      </m:r>
                      <m:d>
                        <m:dPr>
                          <m:ctrlPr>
                            <a:rPr lang="en-US" altLang="zh-CN" sz="3200" b="0" i="1" smtClean="0">
                              <a:latin typeface="Cambria Math"/>
                            </a:rPr>
                          </m:ctrlPr>
                        </m:dPr>
                        <m:e>
                          <m:sSub>
                            <m:sSubPr>
                              <m:ctrlPr>
                                <a:rPr lang="en-US" altLang="zh-CN" sz="3200" b="0" i="1" smtClean="0">
                                  <a:latin typeface="Cambria Math"/>
                                </a:rPr>
                              </m:ctrlPr>
                            </m:sSubPr>
                            <m:e>
                              <m:r>
                                <a:rPr lang="en-US" altLang="zh-CN" sz="3200" b="0" i="1" smtClean="0">
                                  <a:latin typeface="Cambria Math"/>
                                </a:rPr>
                                <m:t>𝐼</m:t>
                              </m:r>
                            </m:e>
                            <m:sub>
                              <m:r>
                                <a:rPr lang="en-US" altLang="zh-CN" sz="3200" b="0" i="1" smtClean="0">
                                  <a:latin typeface="Cambria Math"/>
                                </a:rPr>
                                <m:t>𝑘</m:t>
                              </m:r>
                            </m:sub>
                          </m:sSub>
                        </m:e>
                      </m:d>
                      <m:r>
                        <a:rPr lang="en-US" altLang="zh-CN" sz="3200" b="0" i="1" smtClean="0">
                          <a:latin typeface="Cambria Math"/>
                        </a:rPr>
                        <m:t>=</m:t>
                      </m:r>
                      <m:sSub>
                        <m:sSubPr>
                          <m:ctrlPr>
                            <a:rPr lang="en-US" altLang="zh-CN" sz="3200" b="0" i="1" smtClean="0">
                              <a:latin typeface="Cambria Math"/>
                            </a:rPr>
                          </m:ctrlPr>
                        </m:sSubPr>
                        <m:e>
                          <m:r>
                            <a:rPr lang="en-US" altLang="zh-CN" sz="3200" b="0" i="1" smtClean="0">
                              <a:latin typeface="Cambria Math"/>
                            </a:rPr>
                            <m:t>𝑆</m:t>
                          </m:r>
                        </m:e>
                        <m:sub>
                          <m:r>
                            <a:rPr lang="en-US" altLang="zh-CN" sz="3200" b="0" i="1" smtClean="0">
                              <a:latin typeface="Cambria Math"/>
                            </a:rPr>
                            <m:t>0</m:t>
                          </m:r>
                        </m:sub>
                      </m:sSub>
                      <m:d>
                        <m:dPr>
                          <m:ctrlPr>
                            <a:rPr lang="en-US" altLang="zh-CN" sz="3200" b="0" i="1" smtClean="0">
                              <a:latin typeface="Cambria Math"/>
                            </a:rPr>
                          </m:ctrlPr>
                        </m:dPr>
                        <m:e>
                          <m:sSub>
                            <m:sSubPr>
                              <m:ctrlPr>
                                <a:rPr lang="en-US" altLang="zh-CN" sz="3200" b="0" i="1" smtClean="0">
                                  <a:latin typeface="Cambria Math"/>
                                </a:rPr>
                              </m:ctrlPr>
                            </m:sSubPr>
                            <m:e>
                              <m:r>
                                <a:rPr lang="en-US" altLang="zh-CN" sz="3200" b="0" i="1" smtClean="0">
                                  <a:latin typeface="Cambria Math"/>
                                </a:rPr>
                                <m:t>𝐼</m:t>
                              </m:r>
                            </m:e>
                            <m:sub>
                              <m:r>
                                <a:rPr lang="en-US" altLang="zh-CN" sz="3200" b="0" i="1" smtClean="0">
                                  <a:latin typeface="Cambria Math"/>
                                </a:rPr>
                                <m:t>𝑘</m:t>
                              </m:r>
                            </m:sub>
                          </m:sSub>
                        </m:e>
                      </m:d>
                      <m:r>
                        <a:rPr lang="en-US" altLang="zh-CN" sz="3200" b="0" i="1" smtClean="0">
                          <a:latin typeface="Cambria Math"/>
                        </a:rPr>
                        <m:t> ⋅ </m:t>
                      </m:r>
                      <m:r>
                        <a:rPr lang="en-US" altLang="zh-CN" sz="3200" b="0" i="1" smtClean="0">
                          <a:latin typeface="Cambria Math"/>
                        </a:rPr>
                        <m:t>𝐶</m:t>
                      </m:r>
                      <m:r>
                        <a:rPr lang="en-US" altLang="zh-CN" sz="3200" b="0" i="1" smtClean="0">
                          <a:latin typeface="Cambria Math"/>
                        </a:rPr>
                        <m:t>(</m:t>
                      </m:r>
                      <m:sSub>
                        <m:sSubPr>
                          <m:ctrlPr>
                            <a:rPr lang="en-US" altLang="zh-CN" sz="3200" b="0" i="1" smtClean="0">
                              <a:latin typeface="Cambria Math"/>
                            </a:rPr>
                          </m:ctrlPr>
                        </m:sSubPr>
                        <m:e>
                          <m:r>
                            <a:rPr lang="en-US" altLang="zh-CN" sz="3200" b="0" i="1" smtClean="0">
                              <a:latin typeface="Cambria Math"/>
                            </a:rPr>
                            <m:t>𝐼</m:t>
                          </m:r>
                        </m:e>
                        <m:sub>
                          <m:r>
                            <a:rPr lang="en-US" altLang="zh-CN" sz="3200" b="0" i="1" smtClean="0">
                              <a:latin typeface="Cambria Math"/>
                            </a:rPr>
                            <m:t>𝑘</m:t>
                          </m:r>
                        </m:sub>
                      </m:sSub>
                      <m:r>
                        <a:rPr lang="en-US" altLang="zh-CN" sz="3200" b="0" i="1" smtClean="0">
                          <a:latin typeface="Cambria Math"/>
                        </a:rPr>
                        <m:t>)</m:t>
                      </m:r>
                    </m:oMath>
                  </m:oMathPara>
                </a14:m>
                <a:endParaRPr lang="zh-CN" altLang="en-US" sz="3200" dirty="0"/>
              </a:p>
            </p:txBody>
          </p:sp>
        </mc:Choice>
        <mc:Fallback xmlns="">
          <p:sp>
            <p:nvSpPr>
              <p:cNvPr id="5" name="矩形 4"/>
              <p:cNvSpPr>
                <a:spLocks noRot="1" noChangeAspect="1" noMove="1" noResize="1" noEditPoints="1" noAdjustHandles="1" noChangeArrowheads="1" noChangeShapeType="1" noTextEdit="1"/>
              </p:cNvSpPr>
              <p:nvPr/>
            </p:nvSpPr>
            <p:spPr>
              <a:xfrm>
                <a:off x="2395652" y="3269593"/>
                <a:ext cx="4214552" cy="584775"/>
              </a:xfrm>
              <a:prstGeom prst="rect">
                <a:avLst/>
              </a:prstGeom>
              <a:blipFill rotWithShape="1">
                <a:blip r:embed="rId3"/>
                <a:stretch>
                  <a:fillRect/>
                </a:stretch>
              </a:blipFill>
            </p:spPr>
            <p:txBody>
              <a:bodyPr/>
              <a:lstStyle/>
              <a:p>
                <a:r>
                  <a:rPr lang="zh-CN" altLang="en-US">
                    <a:noFill/>
                  </a:rPr>
                  <a:t> </a:t>
                </a:r>
              </a:p>
            </p:txBody>
          </p:sp>
        </mc:Fallback>
      </mc:AlternateContent>
      <p:sp>
        <p:nvSpPr>
          <p:cNvPr id="6" name="Rectangle 4"/>
          <p:cNvSpPr>
            <a:spLocks noChangeArrowheads="1"/>
          </p:cNvSpPr>
          <p:nvPr/>
        </p:nvSpPr>
        <p:spPr bwMode="auto">
          <a:xfrm>
            <a:off x="3508868" y="4293096"/>
            <a:ext cx="2287268" cy="830997"/>
          </a:xfrm>
          <a:prstGeom prst="rect">
            <a:avLst/>
          </a:prstGeom>
          <a:solidFill>
            <a:srgbClr val="FFC000"/>
          </a:solidFill>
          <a:ln w="28575" algn="ctr">
            <a:solidFill>
              <a:schemeClr val="tx1"/>
            </a:solidFill>
            <a:miter lim="800000"/>
            <a:headEnd/>
            <a:tailEnd/>
          </a:ln>
          <a:effectLst/>
        </p:spPr>
        <p:txBody>
          <a:bodyPr wrap="square" anchor="ctr">
            <a:spAutoFit/>
          </a:bodyPr>
          <a:lstStyle/>
          <a:p>
            <a:pPr algn="ctr"/>
            <a:r>
              <a:rPr lang="en-US" altLang="zh-CN" sz="2400" b="1" dirty="0"/>
              <a:t>E</a:t>
            </a:r>
            <a:r>
              <a:rPr lang="en-US" altLang="zh-CN" sz="2400" b="1" dirty="0" smtClean="0"/>
              <a:t>xisting saliency model</a:t>
            </a:r>
            <a:endParaRPr lang="zh-CN" altLang="en-US" sz="2400" b="1" dirty="0"/>
          </a:p>
        </p:txBody>
      </p:sp>
      <p:sp>
        <p:nvSpPr>
          <p:cNvPr id="7" name="Rectangle 4"/>
          <p:cNvSpPr>
            <a:spLocks noChangeArrowheads="1"/>
          </p:cNvSpPr>
          <p:nvPr/>
        </p:nvSpPr>
        <p:spPr bwMode="auto">
          <a:xfrm>
            <a:off x="6084168" y="4293095"/>
            <a:ext cx="2448272" cy="830997"/>
          </a:xfrm>
          <a:prstGeom prst="rect">
            <a:avLst/>
          </a:prstGeom>
          <a:solidFill>
            <a:srgbClr val="FFC000"/>
          </a:solidFill>
          <a:ln w="28575" algn="ctr">
            <a:solidFill>
              <a:schemeClr val="tx1"/>
            </a:solidFill>
            <a:miter lim="800000"/>
            <a:headEnd/>
            <a:tailEnd/>
          </a:ln>
          <a:effectLst/>
        </p:spPr>
        <p:txBody>
          <a:bodyPr wrap="square" anchor="ctr">
            <a:spAutoFit/>
          </a:bodyPr>
          <a:lstStyle/>
          <a:p>
            <a:pPr algn="ctr"/>
            <a:r>
              <a:rPr lang="en-US" altLang="zh-CN" sz="2400" b="1" dirty="0" smtClean="0"/>
              <a:t>Spatially varying complexity</a:t>
            </a:r>
            <a:endParaRPr lang="zh-CN" altLang="en-US" sz="2400" b="1" dirty="0"/>
          </a:p>
        </p:txBody>
      </p:sp>
      <p:sp>
        <p:nvSpPr>
          <p:cNvPr id="8" name="Rectangle 4"/>
          <p:cNvSpPr>
            <a:spLocks noChangeArrowheads="1"/>
          </p:cNvSpPr>
          <p:nvPr/>
        </p:nvSpPr>
        <p:spPr bwMode="auto">
          <a:xfrm>
            <a:off x="360040" y="4293096"/>
            <a:ext cx="2860796" cy="830997"/>
          </a:xfrm>
          <a:prstGeom prst="rect">
            <a:avLst/>
          </a:prstGeom>
          <a:solidFill>
            <a:srgbClr val="FFC000"/>
          </a:solidFill>
          <a:ln w="28575" algn="ctr">
            <a:solidFill>
              <a:schemeClr val="tx1"/>
            </a:solidFill>
            <a:miter lim="800000"/>
            <a:headEnd/>
            <a:tailEnd/>
          </a:ln>
          <a:effectLst/>
        </p:spPr>
        <p:txBody>
          <a:bodyPr wrap="square" anchor="ctr">
            <a:spAutoFit/>
          </a:bodyPr>
          <a:lstStyle/>
          <a:p>
            <a:pPr algn="ctr"/>
            <a:r>
              <a:rPr lang="en-US" altLang="zh-CN" sz="2400" b="1" dirty="0" smtClean="0"/>
              <a:t>Context-dependent </a:t>
            </a:r>
            <a:r>
              <a:rPr lang="en-US" altLang="zh-CN" sz="2400" b="1" dirty="0"/>
              <a:t>s</a:t>
            </a:r>
            <a:r>
              <a:rPr lang="en-US" altLang="zh-CN" sz="2400" b="1" dirty="0" smtClean="0"/>
              <a:t>aliency</a:t>
            </a:r>
            <a:endParaRPr lang="zh-CN" altLang="en-US" sz="2400" b="1" dirty="0"/>
          </a:p>
        </p:txBody>
      </p:sp>
    </p:spTree>
    <p:extLst>
      <p:ext uri="{BB962C8B-B14F-4D97-AF65-F5344CB8AC3E}">
        <p14:creationId xmlns:p14="http://schemas.microsoft.com/office/powerpoint/2010/main" val="177796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animBg="1"/>
      <p:bldP spid="5" grpId="0"/>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Color Similarity</a:t>
            </a:r>
            <a:endParaRPr lang="zh-CN" altLang="en-US" dirty="0"/>
          </a:p>
        </p:txBody>
      </p:sp>
      <p:sp>
        <p:nvSpPr>
          <p:cNvPr id="3" name="内容占位符 2"/>
          <p:cNvSpPr>
            <a:spLocks noGrp="1"/>
          </p:cNvSpPr>
          <p:nvPr>
            <p:ph idx="1"/>
          </p:nvPr>
        </p:nvSpPr>
        <p:spPr/>
        <p:txBody>
          <a:bodyPr/>
          <a:lstStyle/>
          <a:p>
            <a:r>
              <a:rPr lang="en-US" altLang="zh-CN" dirty="0" smtClean="0"/>
              <a:t>Color similarity :</a:t>
            </a:r>
            <a:endParaRPr lang="zh-CN" altLang="en-US" dirty="0"/>
          </a:p>
        </p:txBody>
      </p:sp>
      <mc:AlternateContent xmlns:mc="http://schemas.openxmlformats.org/markup-compatibility/2006" xmlns:a14="http://schemas.microsoft.com/office/drawing/2010/main">
        <mc:Choice Requires="a14">
          <p:sp>
            <p:nvSpPr>
              <p:cNvPr id="18" name="矩形 17"/>
              <p:cNvSpPr/>
              <p:nvPr/>
            </p:nvSpPr>
            <p:spPr>
              <a:xfrm>
                <a:off x="2405147" y="2420888"/>
                <a:ext cx="4164282" cy="1220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a:rPr>
                          </m:ctrlPr>
                        </m:sSubPr>
                        <m:e>
                          <m:r>
                            <a:rPr lang="en-US" altLang="zh-CN" sz="3200" b="0" i="1" smtClean="0">
                              <a:latin typeface="Cambria Math"/>
                            </a:rPr>
                            <m:t>𝑒</m:t>
                          </m:r>
                        </m:e>
                        <m:sub>
                          <m:r>
                            <a:rPr lang="en-US" altLang="zh-CN" sz="3200" b="0" i="1" smtClean="0">
                              <a:latin typeface="Cambria Math"/>
                            </a:rPr>
                            <m:t>𝑖𝑗</m:t>
                          </m:r>
                        </m:sub>
                      </m:sSub>
                      <m:r>
                        <a:rPr lang="en-US" altLang="zh-CN" sz="3200" b="0" i="1" smtClean="0">
                          <a:latin typeface="Cambria Math"/>
                        </a:rPr>
                        <m:t>=</m:t>
                      </m:r>
                      <m:r>
                        <m:rPr>
                          <m:sty m:val="p"/>
                        </m:rPr>
                        <a:rPr lang="en-US" altLang="zh-CN" sz="3200" b="0" i="0" smtClean="0">
                          <a:latin typeface="Cambria Math"/>
                        </a:rPr>
                        <m:t>exp</m:t>
                      </m:r>
                      <m:r>
                        <a:rPr lang="en-US" altLang="zh-CN" sz="3200" b="0" i="1" smtClean="0">
                          <a:latin typeface="Cambria Math"/>
                        </a:rPr>
                        <m:t>⁡(−</m:t>
                      </m:r>
                      <m:f>
                        <m:fPr>
                          <m:ctrlPr>
                            <a:rPr lang="en-US" altLang="zh-CN" sz="3200" b="0" i="1" smtClean="0">
                              <a:latin typeface="Cambria Math"/>
                            </a:rPr>
                          </m:ctrlPr>
                        </m:fPr>
                        <m:num>
                          <m:sSubSup>
                            <m:sSubSupPr>
                              <m:ctrlPr>
                                <a:rPr lang="en-US" altLang="zh-CN" sz="3200" b="0" i="1" smtClean="0">
                                  <a:latin typeface="Cambria Math"/>
                                </a:rPr>
                              </m:ctrlPr>
                            </m:sSubSupPr>
                            <m:e>
                              <m:r>
                                <a:rPr lang="en-US" altLang="zh-CN" sz="3200" b="0" i="1" smtClean="0">
                                  <a:latin typeface="Cambria Math"/>
                                </a:rPr>
                                <m:t>𝐷</m:t>
                              </m:r>
                            </m:e>
                            <m:sub>
                              <m:r>
                                <a:rPr lang="en-US" altLang="zh-CN" sz="3200" b="0" i="1" smtClean="0">
                                  <a:latin typeface="Cambria Math"/>
                                </a:rPr>
                                <m:t>𝑐</m:t>
                              </m:r>
                            </m:sub>
                            <m:sup>
                              <m:r>
                                <a:rPr lang="en-US" altLang="zh-CN" sz="3200" b="0" i="1" smtClean="0">
                                  <a:latin typeface="Cambria Math"/>
                                </a:rPr>
                                <m:t>2</m:t>
                              </m:r>
                            </m:sup>
                          </m:sSubSup>
                          <m:d>
                            <m:dPr>
                              <m:ctrlPr>
                                <a:rPr lang="en-US" altLang="zh-CN" sz="3200" b="0" i="1" smtClean="0">
                                  <a:latin typeface="Cambria Math"/>
                                </a:rPr>
                              </m:ctrlPr>
                            </m:dPr>
                            <m:e>
                              <m:sSub>
                                <m:sSubPr>
                                  <m:ctrlPr>
                                    <a:rPr lang="en-US" altLang="zh-CN" sz="3200" b="0" i="1" smtClean="0">
                                      <a:latin typeface="Cambria Math"/>
                                    </a:rPr>
                                  </m:ctrlPr>
                                </m:sSubPr>
                                <m:e>
                                  <m:r>
                                    <a:rPr lang="en-US" altLang="zh-CN" sz="3200" b="0" i="1" smtClean="0">
                                      <a:latin typeface="Cambria Math"/>
                                    </a:rPr>
                                    <m:t>𝐼</m:t>
                                  </m:r>
                                </m:e>
                                <m:sub>
                                  <m:r>
                                    <a:rPr lang="en-US" altLang="zh-CN" sz="3200" b="0" i="1" smtClean="0">
                                      <a:latin typeface="Cambria Math"/>
                                    </a:rPr>
                                    <m:t>𝑖</m:t>
                                  </m:r>
                                </m:sub>
                              </m:sSub>
                              <m:r>
                                <a:rPr lang="en-US" altLang="zh-CN" sz="3200" b="0" i="1" smtClean="0">
                                  <a:latin typeface="Cambria Math"/>
                                </a:rPr>
                                <m:t>,</m:t>
                              </m:r>
                              <m:sSub>
                                <m:sSubPr>
                                  <m:ctrlPr>
                                    <a:rPr lang="en-US" altLang="zh-CN" sz="3200" b="0" i="1" smtClean="0">
                                      <a:latin typeface="Cambria Math"/>
                                    </a:rPr>
                                  </m:ctrlPr>
                                </m:sSubPr>
                                <m:e>
                                  <m:r>
                                    <a:rPr lang="en-US" altLang="zh-CN" sz="3200" b="0" i="1" smtClean="0">
                                      <a:latin typeface="Cambria Math"/>
                                    </a:rPr>
                                    <m:t>𝐼</m:t>
                                  </m:r>
                                </m:e>
                                <m:sub>
                                  <m:r>
                                    <a:rPr lang="en-US" altLang="zh-CN" sz="3200" b="0" i="1" smtClean="0">
                                      <a:latin typeface="Cambria Math"/>
                                    </a:rPr>
                                    <m:t>𝑗</m:t>
                                  </m:r>
                                </m:sub>
                              </m:sSub>
                            </m:e>
                          </m:d>
                        </m:num>
                        <m:den>
                          <m:sSubSup>
                            <m:sSubSupPr>
                              <m:ctrlPr>
                                <a:rPr lang="en-US" altLang="zh-CN" sz="3200" b="0" i="1" smtClean="0">
                                  <a:latin typeface="Cambria Math"/>
                                </a:rPr>
                              </m:ctrlPr>
                            </m:sSubSupPr>
                            <m:e>
                              <m:r>
                                <a:rPr lang="en-US" altLang="zh-CN" sz="3200" b="0" i="1" smtClean="0">
                                  <a:latin typeface="Cambria Math"/>
                                </a:rPr>
                                <m:t>𝜎</m:t>
                              </m:r>
                            </m:e>
                            <m:sub>
                              <m:r>
                                <a:rPr lang="en-US" altLang="zh-CN" sz="3200" b="0" i="1" smtClean="0">
                                  <a:latin typeface="Cambria Math"/>
                                </a:rPr>
                                <m:t>𝑒</m:t>
                              </m:r>
                            </m:sub>
                            <m:sup>
                              <m:r>
                                <a:rPr lang="en-US" altLang="zh-CN" sz="3200" b="0" i="1" smtClean="0">
                                  <a:latin typeface="Cambria Math"/>
                                </a:rPr>
                                <m:t>2</m:t>
                              </m:r>
                            </m:sup>
                          </m:sSubSup>
                        </m:den>
                      </m:f>
                      <m:r>
                        <a:rPr lang="en-US" altLang="zh-CN" sz="3200" b="0" i="1" smtClean="0">
                          <a:latin typeface="Cambria Math"/>
                        </a:rPr>
                        <m:t>)</m:t>
                      </m:r>
                    </m:oMath>
                  </m:oMathPara>
                </a14:m>
                <a:endParaRPr lang="zh-CN" altLang="en-US" sz="3200" dirty="0"/>
              </a:p>
            </p:txBody>
          </p:sp>
        </mc:Choice>
        <mc:Fallback xmlns="">
          <p:sp>
            <p:nvSpPr>
              <p:cNvPr id="18" name="矩形 17"/>
              <p:cNvSpPr>
                <a:spLocks noRot="1" noChangeAspect="1" noMove="1" noResize="1" noEditPoints="1" noAdjustHandles="1" noChangeArrowheads="1" noChangeShapeType="1" noTextEdit="1"/>
              </p:cNvSpPr>
              <p:nvPr/>
            </p:nvSpPr>
            <p:spPr>
              <a:xfrm>
                <a:off x="2405147" y="2420888"/>
                <a:ext cx="4164282" cy="1220912"/>
              </a:xfrm>
              <a:prstGeom prst="rect">
                <a:avLst/>
              </a:prstGeom>
              <a:blipFill rotWithShape="1">
                <a:blip r:embed="rId3"/>
                <a:stretch>
                  <a:fillRect/>
                </a:stretch>
              </a:blipFill>
            </p:spPr>
            <p:txBody>
              <a:bodyPr/>
              <a:lstStyle/>
              <a:p>
                <a:r>
                  <a:rPr lang="zh-CN" altLang="en-US">
                    <a:noFill/>
                  </a:rPr>
                  <a:t> </a:t>
                </a:r>
              </a:p>
            </p:txBody>
          </p:sp>
        </mc:Fallback>
      </mc:AlternateContent>
      <p:grpSp>
        <p:nvGrpSpPr>
          <p:cNvPr id="31" name="组合 30"/>
          <p:cNvGrpSpPr/>
          <p:nvPr/>
        </p:nvGrpSpPr>
        <p:grpSpPr>
          <a:xfrm>
            <a:off x="1192518" y="3887002"/>
            <a:ext cx="3235465" cy="2297040"/>
            <a:chOff x="1259632" y="4330747"/>
            <a:chExt cx="3235465" cy="2297040"/>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330747"/>
              <a:ext cx="3235465" cy="22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椭圆 11"/>
            <p:cNvSpPr/>
            <p:nvPr/>
          </p:nvSpPr>
          <p:spPr>
            <a:xfrm>
              <a:off x="2174706" y="4858449"/>
              <a:ext cx="597094" cy="597094"/>
            </a:xfrm>
            <a:prstGeom prst="ellipse">
              <a:avLst/>
            </a:prstGeom>
            <a:noFill/>
            <a:ln w="381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38100">
                  <a:solidFill>
                    <a:srgbClr val="C00000"/>
                  </a:solidFill>
                </a:ln>
              </a:endParaRPr>
            </a:p>
          </p:txBody>
        </p:sp>
        <p:sp>
          <p:nvSpPr>
            <p:cNvPr id="13" name="椭圆 12"/>
            <p:cNvSpPr/>
            <p:nvPr/>
          </p:nvSpPr>
          <p:spPr>
            <a:xfrm>
              <a:off x="2843808" y="4722720"/>
              <a:ext cx="597094" cy="597094"/>
            </a:xfrm>
            <a:prstGeom prst="ellipse">
              <a:avLst/>
            </a:prstGeom>
            <a:noFill/>
            <a:ln w="381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38100">
                  <a:noFill/>
                </a:ln>
              </a:endParaRPr>
            </a:p>
          </p:txBody>
        </p:sp>
        <mc:AlternateContent xmlns:mc="http://schemas.openxmlformats.org/markup-compatibility/2006" xmlns:a14="http://schemas.microsoft.com/office/drawing/2010/main">
          <mc:Choice Requires="a14">
            <p:sp>
              <p:nvSpPr>
                <p:cNvPr id="27" name="TextBox 26"/>
                <p:cNvSpPr txBox="1"/>
                <p:nvPr/>
              </p:nvSpPr>
              <p:spPr>
                <a:xfrm>
                  <a:off x="1691680" y="4611928"/>
                  <a:ext cx="64235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000" b="0" i="1" smtClean="0">
                                <a:solidFill>
                                  <a:srgbClr val="FFFF00"/>
                                </a:solidFill>
                                <a:latin typeface="Cambria Math"/>
                              </a:rPr>
                            </m:ctrlPr>
                          </m:sSubPr>
                          <m:e>
                            <m:r>
                              <a:rPr lang="en-US" altLang="zh-CN" sz="4000" b="0" i="1" smtClean="0">
                                <a:solidFill>
                                  <a:srgbClr val="FFFF00"/>
                                </a:solidFill>
                                <a:latin typeface="Cambria Math"/>
                              </a:rPr>
                              <m:t>𝐼</m:t>
                            </m:r>
                          </m:e>
                          <m:sub>
                            <m:r>
                              <a:rPr lang="en-US" altLang="zh-CN" sz="4000" b="0" i="1" smtClean="0">
                                <a:solidFill>
                                  <a:srgbClr val="FFFF00"/>
                                </a:solidFill>
                                <a:latin typeface="Cambria Math"/>
                              </a:rPr>
                              <m:t>𝑖</m:t>
                            </m:r>
                          </m:sub>
                        </m:sSub>
                      </m:oMath>
                    </m:oMathPara>
                  </a14:m>
                  <a:endParaRPr lang="zh-CN" alt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1691680" y="4611928"/>
                  <a:ext cx="642355" cy="707886"/>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25191" y="4504506"/>
                  <a:ext cx="641522" cy="757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000" b="0" i="1" smtClean="0">
                                <a:solidFill>
                                  <a:srgbClr val="FFFF00"/>
                                </a:solidFill>
                                <a:latin typeface="Cambria Math"/>
                              </a:rPr>
                            </m:ctrlPr>
                          </m:sSubPr>
                          <m:e>
                            <m:r>
                              <a:rPr lang="en-US" altLang="zh-CN" sz="4000" b="0" i="1" smtClean="0">
                                <a:solidFill>
                                  <a:srgbClr val="FFFF00"/>
                                </a:solidFill>
                                <a:latin typeface="Cambria Math"/>
                              </a:rPr>
                              <m:t>𝐼</m:t>
                            </m:r>
                          </m:e>
                          <m:sub>
                            <m:r>
                              <a:rPr lang="en-US" altLang="zh-CN" sz="4000" b="0" i="1" smtClean="0">
                                <a:solidFill>
                                  <a:srgbClr val="FFFF00"/>
                                </a:solidFill>
                                <a:latin typeface="Cambria Math"/>
                              </a:rPr>
                              <m:t>𝑗</m:t>
                            </m:r>
                          </m:sub>
                        </m:sSub>
                      </m:oMath>
                    </m:oMathPara>
                  </a14:m>
                  <a:endParaRPr lang="zh-CN" alt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425191" y="4504506"/>
                  <a:ext cx="641522" cy="757451"/>
                </a:xfrm>
                <a:prstGeom prst="rect">
                  <a:avLst/>
                </a:prstGeom>
                <a:blipFill rotWithShape="1">
                  <a:blip r:embed="rId6"/>
                  <a:stretch>
                    <a:fillRect/>
                  </a:stretch>
                </a:blipFill>
              </p:spPr>
              <p:txBody>
                <a:bodyPr/>
                <a:lstStyle/>
                <a:p>
                  <a:r>
                    <a:rPr lang="zh-CN" altLang="en-US">
                      <a:noFill/>
                    </a:rPr>
                    <a:t> </a:t>
                  </a:r>
                </a:p>
              </p:txBody>
            </p:sp>
          </mc:Fallback>
        </mc:AlternateContent>
      </p:grpSp>
      <p:grpSp>
        <p:nvGrpSpPr>
          <p:cNvPr id="32" name="组合 31"/>
          <p:cNvGrpSpPr/>
          <p:nvPr/>
        </p:nvGrpSpPr>
        <p:grpSpPr>
          <a:xfrm>
            <a:off x="4924993" y="3901008"/>
            <a:ext cx="3207452" cy="2269028"/>
            <a:chOff x="4924993" y="4393129"/>
            <a:chExt cx="3207452" cy="2269028"/>
          </a:xfrm>
        </p:grpSpPr>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4993" y="4393129"/>
              <a:ext cx="3207452" cy="226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椭圆 13"/>
            <p:cNvSpPr/>
            <p:nvPr/>
          </p:nvSpPr>
          <p:spPr>
            <a:xfrm>
              <a:off x="5580112" y="5235833"/>
              <a:ext cx="597094" cy="597094"/>
            </a:xfrm>
            <a:prstGeom prst="ellipse">
              <a:avLst/>
            </a:prstGeom>
            <a:noFill/>
            <a:ln w="381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38100">
                  <a:solidFill>
                    <a:srgbClr val="C00000"/>
                  </a:solidFill>
                </a:ln>
              </a:endParaRPr>
            </a:p>
          </p:txBody>
        </p:sp>
        <p:sp>
          <p:nvSpPr>
            <p:cNvPr id="15" name="椭圆 14"/>
            <p:cNvSpPr/>
            <p:nvPr/>
          </p:nvSpPr>
          <p:spPr>
            <a:xfrm>
              <a:off x="6880641" y="5235833"/>
              <a:ext cx="597094" cy="597094"/>
            </a:xfrm>
            <a:prstGeom prst="ellipse">
              <a:avLst/>
            </a:prstGeom>
            <a:noFill/>
            <a:ln w="381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38100">
                  <a:solidFill>
                    <a:srgbClr val="C00000"/>
                  </a:solidFill>
                </a:ln>
              </a:endParaRPr>
            </a:p>
          </p:txBody>
        </p:sp>
        <mc:AlternateContent xmlns:mc="http://schemas.openxmlformats.org/markup-compatibility/2006" xmlns:a14="http://schemas.microsoft.com/office/drawing/2010/main">
          <mc:Choice Requires="a14">
            <p:sp>
              <p:nvSpPr>
                <p:cNvPr id="29" name="TextBox 28"/>
                <p:cNvSpPr txBox="1"/>
                <p:nvPr/>
              </p:nvSpPr>
              <p:spPr>
                <a:xfrm>
                  <a:off x="5945869" y="4593322"/>
                  <a:ext cx="64235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000" b="0" i="1" smtClean="0">
                                <a:solidFill>
                                  <a:srgbClr val="FFFF00"/>
                                </a:solidFill>
                                <a:latin typeface="Cambria Math"/>
                              </a:rPr>
                            </m:ctrlPr>
                          </m:sSubPr>
                          <m:e>
                            <m:r>
                              <a:rPr lang="en-US" altLang="zh-CN" sz="4000" b="0" i="1" smtClean="0">
                                <a:solidFill>
                                  <a:srgbClr val="FFFF00"/>
                                </a:solidFill>
                                <a:latin typeface="Cambria Math"/>
                              </a:rPr>
                              <m:t>𝐼</m:t>
                            </m:r>
                          </m:e>
                          <m:sub>
                            <m:r>
                              <a:rPr lang="en-US" altLang="zh-CN" sz="4000" b="0" i="1" smtClean="0">
                                <a:solidFill>
                                  <a:srgbClr val="FFFF00"/>
                                </a:solidFill>
                                <a:latin typeface="Cambria Math"/>
                              </a:rPr>
                              <m:t>𝑖</m:t>
                            </m:r>
                          </m:sub>
                        </m:sSub>
                      </m:oMath>
                    </m:oMathPara>
                  </a14:m>
                  <a:endParaRPr lang="zh-CN" alt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5945869" y="4593322"/>
                  <a:ext cx="642355" cy="707886"/>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314854" y="4587145"/>
                  <a:ext cx="641522" cy="757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000" b="0" i="1" smtClean="0">
                                <a:solidFill>
                                  <a:srgbClr val="FFFF00"/>
                                </a:solidFill>
                                <a:latin typeface="Cambria Math"/>
                              </a:rPr>
                            </m:ctrlPr>
                          </m:sSubPr>
                          <m:e>
                            <m:r>
                              <a:rPr lang="en-US" altLang="zh-CN" sz="4000" b="0" i="1" smtClean="0">
                                <a:solidFill>
                                  <a:srgbClr val="FFFF00"/>
                                </a:solidFill>
                                <a:latin typeface="Cambria Math"/>
                              </a:rPr>
                              <m:t>𝐼</m:t>
                            </m:r>
                          </m:e>
                          <m:sub>
                            <m:r>
                              <a:rPr lang="en-US" altLang="zh-CN" sz="4000" b="0" i="1" smtClean="0">
                                <a:solidFill>
                                  <a:srgbClr val="FFFF00"/>
                                </a:solidFill>
                                <a:latin typeface="Cambria Math"/>
                              </a:rPr>
                              <m:t>𝑗</m:t>
                            </m:r>
                          </m:sub>
                        </m:sSub>
                      </m:oMath>
                    </m:oMathPara>
                  </a14:m>
                  <a:endParaRPr lang="zh-CN" alt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7314854" y="4587145"/>
                  <a:ext cx="641522" cy="757451"/>
                </a:xfrm>
                <a:prstGeom prst="rect">
                  <a:avLst/>
                </a:prstGeom>
                <a:blipFill rotWithShape="1">
                  <a:blip r:embed="rId9"/>
                  <a:stretch>
                    <a:fillRect/>
                  </a:stretch>
                </a:blipFill>
              </p:spPr>
              <p:txBody>
                <a:bodyPr/>
                <a:lstStyle/>
                <a:p>
                  <a:r>
                    <a:rPr lang="zh-CN" altLang="en-US">
                      <a:noFill/>
                    </a:rPr>
                    <a:t> </a:t>
                  </a:r>
                </a:p>
              </p:txBody>
            </p:sp>
          </mc:Fallback>
        </mc:AlternateContent>
      </p:grpSp>
      <p:sp>
        <p:nvSpPr>
          <p:cNvPr id="33" name="Rectangle 4"/>
          <p:cNvSpPr>
            <a:spLocks noChangeArrowheads="1"/>
          </p:cNvSpPr>
          <p:nvPr/>
        </p:nvSpPr>
        <p:spPr bwMode="auto">
          <a:xfrm>
            <a:off x="1192518" y="6279703"/>
            <a:ext cx="3235465" cy="461665"/>
          </a:xfrm>
          <a:prstGeom prst="rect">
            <a:avLst/>
          </a:prstGeom>
          <a:solidFill>
            <a:srgbClr val="FFC000"/>
          </a:solidFill>
          <a:ln w="28575" algn="ctr">
            <a:solidFill>
              <a:schemeClr val="tx1"/>
            </a:solidFill>
            <a:miter lim="800000"/>
            <a:headEnd/>
            <a:tailEnd/>
          </a:ln>
          <a:effectLst/>
        </p:spPr>
        <p:txBody>
          <a:bodyPr wrap="square" anchor="ctr">
            <a:spAutoFit/>
          </a:bodyPr>
          <a:lstStyle/>
          <a:p>
            <a:pPr algn="ctr"/>
            <a:r>
              <a:rPr lang="en-US" altLang="zh-CN" sz="2400" b="1" dirty="0" smtClean="0"/>
              <a:t>Small color similarity</a:t>
            </a:r>
            <a:endParaRPr lang="zh-CN" altLang="en-US" sz="2400" b="1" dirty="0"/>
          </a:p>
        </p:txBody>
      </p:sp>
      <p:sp>
        <p:nvSpPr>
          <p:cNvPr id="34" name="Rectangle 4"/>
          <p:cNvSpPr>
            <a:spLocks noChangeArrowheads="1"/>
          </p:cNvSpPr>
          <p:nvPr/>
        </p:nvSpPr>
        <p:spPr bwMode="auto">
          <a:xfrm>
            <a:off x="4928416" y="6279703"/>
            <a:ext cx="3235465" cy="461665"/>
          </a:xfrm>
          <a:prstGeom prst="rect">
            <a:avLst/>
          </a:prstGeom>
          <a:solidFill>
            <a:srgbClr val="FFC000"/>
          </a:solidFill>
          <a:ln w="28575" algn="ctr">
            <a:solidFill>
              <a:schemeClr val="tx1"/>
            </a:solidFill>
            <a:miter lim="800000"/>
            <a:headEnd/>
            <a:tailEnd/>
          </a:ln>
          <a:effectLst/>
        </p:spPr>
        <p:txBody>
          <a:bodyPr wrap="square" anchor="ctr">
            <a:spAutoFit/>
          </a:bodyPr>
          <a:lstStyle/>
          <a:p>
            <a:pPr algn="ctr"/>
            <a:r>
              <a:rPr lang="en-US" altLang="zh-CN" sz="2400" b="1" dirty="0" smtClean="0"/>
              <a:t>Large color similarity</a:t>
            </a:r>
            <a:endParaRPr lang="zh-CN" altLang="en-US" sz="2400" b="1" dirty="0"/>
          </a:p>
        </p:txBody>
      </p:sp>
    </p:spTree>
    <p:extLst>
      <p:ext uri="{BB962C8B-B14F-4D97-AF65-F5344CB8AC3E}">
        <p14:creationId xmlns:p14="http://schemas.microsoft.com/office/powerpoint/2010/main" val="63201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Spatial varying Complexity </a:t>
            </a:r>
            <a:endParaRPr lang="zh-CN" altLang="en-US" dirty="0"/>
          </a:p>
        </p:txBody>
      </p:sp>
      <p:sp>
        <p:nvSpPr>
          <p:cNvPr id="3" name="内容占位符 2"/>
          <p:cNvSpPr>
            <a:spLocks noGrp="1"/>
          </p:cNvSpPr>
          <p:nvPr>
            <p:ph idx="1"/>
          </p:nvPr>
        </p:nvSpPr>
        <p:spPr/>
        <p:txBody>
          <a:bodyPr/>
          <a:lstStyle/>
          <a:p>
            <a:r>
              <a:rPr lang="en-US" altLang="zh-CN" dirty="0" smtClean="0">
                <a:latin typeface="Cambria Math"/>
              </a:rPr>
              <a:t>Weighted </a:t>
            </a:r>
            <a:r>
              <a:rPr lang="en-US" altLang="zh-CN" dirty="0">
                <a:latin typeface="Cambria Math"/>
              </a:rPr>
              <a:t>sum of color similarities between all region pairs around</a:t>
            </a:r>
          </a:p>
          <a:p>
            <a:endParaRPr lang="zh-CN" altLang="en-US" dirty="0"/>
          </a:p>
        </p:txBody>
      </p:sp>
      <mc:AlternateContent xmlns:mc="http://schemas.openxmlformats.org/markup-compatibility/2006" xmlns:a14="http://schemas.microsoft.com/office/drawing/2010/main">
        <mc:Choice Requires="a14">
          <p:sp>
            <p:nvSpPr>
              <p:cNvPr id="4" name="TextBox 3"/>
              <p:cNvSpPr txBox="1"/>
              <p:nvPr/>
            </p:nvSpPr>
            <p:spPr>
              <a:xfrm>
                <a:off x="2195736" y="2996952"/>
                <a:ext cx="4340227" cy="1186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a:rPr>
                        <m:t>𝐶</m:t>
                      </m:r>
                      <m:d>
                        <m:dPr>
                          <m:ctrlPr>
                            <a:rPr lang="en-US" altLang="zh-CN" sz="2800" i="1">
                              <a:latin typeface="Cambria Math"/>
                            </a:rPr>
                          </m:ctrlPr>
                        </m:dPr>
                        <m:e>
                          <m:sSub>
                            <m:sSubPr>
                              <m:ctrlPr>
                                <a:rPr lang="zh-CN" altLang="zh-CN" sz="2800" i="1">
                                  <a:latin typeface="Cambria Math"/>
                                </a:rPr>
                              </m:ctrlPr>
                            </m:sSubPr>
                            <m:e>
                              <m:r>
                                <a:rPr lang="en-US" altLang="zh-CN" sz="2800" i="1">
                                  <a:latin typeface="Cambria Math"/>
                                </a:rPr>
                                <m:t>𝐼</m:t>
                              </m:r>
                            </m:e>
                            <m:sub>
                              <m:r>
                                <a:rPr lang="en-US" altLang="zh-CN" sz="2800" i="1">
                                  <a:latin typeface="Cambria Math"/>
                                </a:rPr>
                                <m:t>𝑘</m:t>
                              </m:r>
                            </m:sub>
                          </m:sSub>
                        </m:e>
                      </m:d>
                      <m:r>
                        <a:rPr lang="en-US" altLang="zh-CN" sz="2800" b="0" i="1" smtClean="0">
                          <a:latin typeface="Cambria Math"/>
                        </a:rPr>
                        <m:t>=</m:t>
                      </m:r>
                      <m:nary>
                        <m:naryPr>
                          <m:chr m:val="∑"/>
                          <m:supHide m:val="on"/>
                          <m:ctrlPr>
                            <a:rPr lang="en-US" altLang="zh-CN" sz="2800" b="0" i="1" smtClean="0">
                              <a:latin typeface="Cambria Math"/>
                            </a:rPr>
                          </m:ctrlPr>
                        </m:naryPr>
                        <m:sub>
                          <m:r>
                            <m:rPr>
                              <m:brk m:alnAt="7"/>
                            </m:rPr>
                            <a:rPr lang="en-US" altLang="zh-CN" sz="2800" b="0" i="1" smtClean="0">
                              <a:latin typeface="Cambria Math"/>
                            </a:rPr>
                            <m:t>𝑖</m:t>
                          </m:r>
                          <m:r>
                            <a:rPr lang="en-US" altLang="zh-CN" sz="2800" b="0" i="1" smtClean="0">
                              <a:latin typeface="Cambria Math"/>
                            </a:rPr>
                            <m:t>,</m:t>
                          </m:r>
                          <m:r>
                            <a:rPr lang="en-US" altLang="zh-CN" sz="2800" b="0" i="1" smtClean="0">
                              <a:latin typeface="Cambria Math"/>
                            </a:rPr>
                            <m:t>𝑗</m:t>
                          </m:r>
                        </m:sub>
                        <m:sup/>
                        <m:e>
                          <m:sSub>
                            <m:sSubPr>
                              <m:ctrlPr>
                                <a:rPr lang="en-US" altLang="zh-CN" sz="2800" b="0" i="1" smtClean="0">
                                  <a:latin typeface="Cambria Math"/>
                                </a:rPr>
                              </m:ctrlPr>
                            </m:sSubPr>
                            <m:e>
                              <m:r>
                                <a:rPr lang="en-US" altLang="zh-CN" sz="2800" b="0" i="1" smtClean="0">
                                  <a:latin typeface="Cambria Math"/>
                                </a:rPr>
                                <m:t>𝜔</m:t>
                              </m:r>
                            </m:e>
                            <m:sub>
                              <m:r>
                                <a:rPr lang="en-US" altLang="zh-CN" sz="2800" b="0" i="1" smtClean="0">
                                  <a:latin typeface="Cambria Math"/>
                                </a:rPr>
                                <m:t>𝑖𝑗</m:t>
                              </m:r>
                            </m:sub>
                          </m:sSub>
                          <m:sSub>
                            <m:sSubPr>
                              <m:ctrlPr>
                                <a:rPr lang="en-US" altLang="zh-CN" sz="2800" b="0" i="1" smtClean="0">
                                  <a:latin typeface="Cambria Math"/>
                                </a:rPr>
                              </m:ctrlPr>
                            </m:sSubPr>
                            <m:e>
                              <m:r>
                                <a:rPr lang="en-US" altLang="zh-CN" sz="2800" b="0" i="1" smtClean="0">
                                  <a:latin typeface="Cambria Math"/>
                                </a:rPr>
                                <m:t>𝑒</m:t>
                              </m:r>
                            </m:e>
                            <m:sub>
                              <m:r>
                                <a:rPr lang="en-US" altLang="zh-CN" sz="2800" b="0" i="1" smtClean="0">
                                  <a:latin typeface="Cambria Math"/>
                                </a:rPr>
                                <m:t>𝑖𝑗</m:t>
                              </m:r>
                            </m:sub>
                          </m:sSub>
                        </m:e>
                      </m:nary>
                      <m:r>
                        <a:rPr lang="en-US" altLang="zh-CN" sz="2800" b="0" i="1" smtClean="0">
                          <a:latin typeface="Cambria Math"/>
                        </a:rPr>
                        <m:t>/</m:t>
                      </m:r>
                      <m:nary>
                        <m:naryPr>
                          <m:chr m:val="∑"/>
                          <m:supHide m:val="on"/>
                          <m:ctrlPr>
                            <a:rPr lang="en-US" altLang="zh-CN" sz="2800" b="0" i="1" smtClean="0">
                              <a:latin typeface="Cambria Math"/>
                            </a:rPr>
                          </m:ctrlPr>
                        </m:naryPr>
                        <m:sub>
                          <m:r>
                            <m:rPr>
                              <m:brk m:alnAt="7"/>
                            </m:rPr>
                            <a:rPr lang="en-US" altLang="zh-CN" sz="2800" b="0" i="1" smtClean="0">
                              <a:latin typeface="Cambria Math"/>
                            </a:rPr>
                            <m:t>𝑖</m:t>
                          </m:r>
                          <m:r>
                            <a:rPr lang="en-US" altLang="zh-CN" sz="2800" b="0" i="1" smtClean="0">
                              <a:latin typeface="Cambria Math"/>
                            </a:rPr>
                            <m:t>,</m:t>
                          </m:r>
                          <m:r>
                            <a:rPr lang="en-US" altLang="zh-CN" sz="2800" b="0" i="1" smtClean="0">
                              <a:latin typeface="Cambria Math"/>
                            </a:rPr>
                            <m:t>𝑗</m:t>
                          </m:r>
                        </m:sub>
                        <m:sup/>
                        <m:e>
                          <m:sSub>
                            <m:sSubPr>
                              <m:ctrlPr>
                                <a:rPr lang="en-US" altLang="zh-CN" sz="2800" b="0" i="1" smtClean="0">
                                  <a:latin typeface="Cambria Math"/>
                                </a:rPr>
                              </m:ctrlPr>
                            </m:sSubPr>
                            <m:e>
                              <m:r>
                                <a:rPr lang="en-US" altLang="zh-CN" sz="2800" b="0" i="1" smtClean="0">
                                  <a:latin typeface="Cambria Math"/>
                                </a:rPr>
                                <m:t>𝜔</m:t>
                              </m:r>
                            </m:e>
                            <m:sub>
                              <m:r>
                                <a:rPr lang="en-US" altLang="zh-CN" sz="2800" b="0" i="1" smtClean="0">
                                  <a:latin typeface="Cambria Math"/>
                                </a:rPr>
                                <m:t>𝑖𝑗</m:t>
                              </m:r>
                            </m:sub>
                          </m:sSub>
                        </m:e>
                      </m:nary>
                    </m:oMath>
                  </m:oMathPara>
                </a14:m>
                <a:endParaRPr lang="zh-CN" alt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2195736" y="2996952"/>
                <a:ext cx="4340227" cy="1186672"/>
              </a:xfrm>
              <a:prstGeom prst="rect">
                <a:avLst/>
              </a:prstGeom>
              <a:blipFill rotWithShape="1">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88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a:spLocks noChangeArrowheads="1"/>
          </p:cNvSpPr>
          <p:nvPr/>
        </p:nvSpPr>
        <p:spPr bwMode="auto">
          <a:xfrm>
            <a:off x="2125358" y="2080613"/>
            <a:ext cx="2464648" cy="1200329"/>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en-US" altLang="zh-CN" dirty="0" smtClean="0"/>
          </a:p>
          <a:p>
            <a:endParaRPr lang="en-US" altLang="zh-CN" dirty="0"/>
          </a:p>
          <a:p>
            <a:endParaRPr lang="en-US" altLang="zh-CN" dirty="0" smtClean="0"/>
          </a:p>
          <a:p>
            <a:endParaRPr lang="zh-CN" altLang="en-US" dirty="0"/>
          </a:p>
        </p:txBody>
      </p:sp>
      <p:sp>
        <p:nvSpPr>
          <p:cNvPr id="17" name="Rectangle 4"/>
          <p:cNvSpPr>
            <a:spLocks noChangeArrowheads="1"/>
          </p:cNvSpPr>
          <p:nvPr/>
        </p:nvSpPr>
        <p:spPr bwMode="auto">
          <a:xfrm>
            <a:off x="4572000" y="2080613"/>
            <a:ext cx="4248472" cy="1200329"/>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en-US" altLang="zh-CN" dirty="0" smtClean="0"/>
          </a:p>
          <a:p>
            <a:endParaRPr lang="en-US" altLang="zh-CN" dirty="0"/>
          </a:p>
          <a:p>
            <a:endParaRPr lang="en-US" altLang="zh-CN" dirty="0" smtClean="0"/>
          </a:p>
          <a:p>
            <a:endParaRPr lang="zh-CN" altLang="en-US" dirty="0"/>
          </a:p>
        </p:txBody>
      </p:sp>
      <p:sp>
        <p:nvSpPr>
          <p:cNvPr id="15" name="Rectangle 4"/>
          <p:cNvSpPr>
            <a:spLocks noChangeArrowheads="1"/>
          </p:cNvSpPr>
          <p:nvPr/>
        </p:nvSpPr>
        <p:spPr bwMode="auto">
          <a:xfrm>
            <a:off x="1726186" y="2348880"/>
            <a:ext cx="379736" cy="663797"/>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zh-CN" altLang="en-US"/>
          </a:p>
        </p:txBody>
      </p:sp>
      <p:sp>
        <p:nvSpPr>
          <p:cNvPr id="14" name="Rectangle 4"/>
          <p:cNvSpPr>
            <a:spLocks noChangeArrowheads="1"/>
          </p:cNvSpPr>
          <p:nvPr/>
        </p:nvSpPr>
        <p:spPr bwMode="auto">
          <a:xfrm>
            <a:off x="1331640" y="2348880"/>
            <a:ext cx="379736" cy="663797"/>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a:t>Spatial varying </a:t>
            </a:r>
            <a:r>
              <a:rPr lang="en-US" altLang="zh-CN" dirty="0" smtClean="0"/>
              <a:t>Complexity</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a:p>
          <a:p>
            <a:endParaRPr lang="en-US" altLang="zh-CN" dirty="0" smtClean="0"/>
          </a:p>
        </p:txBody>
      </p:sp>
      <mc:AlternateContent xmlns:mc="http://schemas.openxmlformats.org/markup-compatibility/2006" xmlns:a14="http://schemas.microsoft.com/office/drawing/2010/main">
        <mc:Choice Requires="a14">
          <p:sp>
            <p:nvSpPr>
              <p:cNvPr id="4" name="TextBox 3"/>
              <p:cNvSpPr txBox="1"/>
              <p:nvPr/>
            </p:nvSpPr>
            <p:spPr>
              <a:xfrm>
                <a:off x="233522" y="2132856"/>
                <a:ext cx="8712968" cy="10945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a:rPr>
                          </m:ctrlPr>
                        </m:sSubPr>
                        <m:e>
                          <m:r>
                            <a:rPr lang="en-US" altLang="zh-CN" sz="2400" b="0" i="1" smtClean="0">
                              <a:latin typeface="Cambria Math"/>
                            </a:rPr>
                            <m:t>𝑤</m:t>
                          </m:r>
                        </m:e>
                        <m:sub>
                          <m:r>
                            <a:rPr lang="en-US" altLang="zh-CN" sz="2400" b="0" i="1" smtClean="0">
                              <a:latin typeface="Cambria Math"/>
                            </a:rPr>
                            <m:t>𝑖𝑗</m:t>
                          </m:r>
                        </m:sub>
                      </m:sSub>
                      <m:r>
                        <a:rPr lang="en-US" altLang="zh-CN" sz="2400" b="0" i="1" smtClean="0">
                          <a:latin typeface="Cambria Math"/>
                        </a:rPr>
                        <m:t>=</m:t>
                      </m:r>
                      <m:d>
                        <m:dPr>
                          <m:begChr m:val="|"/>
                          <m:endChr m:val="|"/>
                          <m:ctrlPr>
                            <a:rPr lang="en-US" altLang="zh-CN" sz="2400" i="1">
                              <a:latin typeface="Cambria Math"/>
                            </a:rPr>
                          </m:ctrlPr>
                        </m:dPr>
                        <m:e>
                          <m:sSub>
                            <m:sSubPr>
                              <m:ctrlPr>
                                <a:rPr lang="en-US" altLang="zh-CN" sz="2400" i="1">
                                  <a:latin typeface="Cambria Math"/>
                                </a:rPr>
                              </m:ctrlPr>
                            </m:sSubPr>
                            <m:e>
                              <m:r>
                                <a:rPr lang="en-US" altLang="zh-CN" sz="2400" i="1">
                                  <a:latin typeface="Cambria Math"/>
                                </a:rPr>
                                <m:t>𝐼</m:t>
                              </m:r>
                            </m:e>
                            <m:sub>
                              <m:r>
                                <a:rPr lang="en-US" altLang="zh-CN" sz="2400" i="1">
                                  <a:latin typeface="Cambria Math"/>
                                </a:rPr>
                                <m:t>𝑖</m:t>
                              </m:r>
                            </m:sub>
                          </m:sSub>
                        </m:e>
                      </m:d>
                      <m:d>
                        <m:dPr>
                          <m:begChr m:val="|"/>
                          <m:endChr m:val="|"/>
                          <m:ctrlPr>
                            <a:rPr lang="en-US" altLang="zh-CN" sz="2400" i="1">
                              <a:latin typeface="Cambria Math"/>
                            </a:rPr>
                          </m:ctrlPr>
                        </m:dPr>
                        <m:e>
                          <m:sSub>
                            <m:sSubPr>
                              <m:ctrlPr>
                                <a:rPr lang="en-US" altLang="zh-CN" sz="2400" i="1">
                                  <a:latin typeface="Cambria Math"/>
                                </a:rPr>
                              </m:ctrlPr>
                            </m:sSubPr>
                            <m:e>
                              <m:r>
                                <a:rPr lang="en-US" altLang="zh-CN" sz="2400" i="1">
                                  <a:latin typeface="Cambria Math"/>
                                </a:rPr>
                                <m:t>𝐼</m:t>
                              </m:r>
                            </m:e>
                            <m:sub>
                              <m:r>
                                <a:rPr lang="en-US" altLang="zh-CN" sz="2400" b="0" i="1" smtClean="0">
                                  <a:latin typeface="Cambria Math"/>
                                </a:rPr>
                                <m:t>𝑗</m:t>
                              </m:r>
                            </m:sub>
                          </m:sSub>
                        </m:e>
                      </m:d>
                      <m:func>
                        <m:funcPr>
                          <m:ctrlPr>
                            <a:rPr lang="en-US" altLang="zh-CN" sz="2400" b="0" i="1" smtClean="0">
                              <a:latin typeface="Cambria Math"/>
                            </a:rPr>
                          </m:ctrlPr>
                        </m:funcPr>
                        <m:fName>
                          <m:r>
                            <m:rPr>
                              <m:sty m:val="p"/>
                            </m:rPr>
                            <a:rPr lang="en-US" altLang="zh-CN" sz="2400" b="0" i="0" smtClean="0">
                              <a:latin typeface="Cambria Math"/>
                            </a:rPr>
                            <m:t>exp</m:t>
                          </m:r>
                        </m:fName>
                        <m:e>
                          <m:d>
                            <m:dPr>
                              <m:ctrlPr>
                                <a:rPr lang="en-US" altLang="zh-CN" sz="2400" b="0" i="1" smtClean="0">
                                  <a:latin typeface="Cambria Math"/>
                                </a:rPr>
                              </m:ctrlPr>
                            </m:dPr>
                            <m:e>
                              <m:r>
                                <a:rPr lang="en-US" altLang="zh-CN" sz="2400" b="0" i="1" smtClean="0">
                                  <a:latin typeface="Cambria Math"/>
                                </a:rPr>
                                <m:t>−</m:t>
                              </m:r>
                              <m:f>
                                <m:fPr>
                                  <m:ctrlPr>
                                    <a:rPr lang="en-US" altLang="zh-CN" sz="2400" b="0" i="1" smtClean="0">
                                      <a:latin typeface="Cambria Math"/>
                                    </a:rPr>
                                  </m:ctrlPr>
                                </m:fPr>
                                <m:num>
                                  <m:sSup>
                                    <m:sSupPr>
                                      <m:ctrlPr>
                                        <a:rPr lang="en-US" altLang="zh-CN" sz="2400" b="0" i="1" smtClean="0">
                                          <a:latin typeface="Cambria Math"/>
                                        </a:rPr>
                                      </m:ctrlPr>
                                    </m:sSupPr>
                                    <m:e>
                                      <m:d>
                                        <m:dPr>
                                          <m:ctrlPr>
                                            <a:rPr lang="en-US" altLang="zh-CN" sz="2400" b="0" i="1" smtClean="0">
                                              <a:latin typeface="Cambria Math"/>
                                            </a:rPr>
                                          </m:ctrlPr>
                                        </m:dPr>
                                        <m:e>
                                          <m:sSub>
                                            <m:sSubPr>
                                              <m:ctrlPr>
                                                <a:rPr lang="en-US" altLang="zh-CN" sz="2400" b="0" i="1" smtClean="0">
                                                  <a:latin typeface="Cambria Math"/>
                                                </a:rPr>
                                              </m:ctrlPr>
                                            </m:sSubPr>
                                            <m:e>
                                              <m:r>
                                                <a:rPr lang="en-US" altLang="zh-CN" sz="2400" b="0" i="1" smtClean="0">
                                                  <a:latin typeface="Cambria Math"/>
                                                </a:rPr>
                                                <m:t>𝑐</m:t>
                                              </m:r>
                                            </m:e>
                                            <m:sub>
                                              <m:r>
                                                <a:rPr lang="en-US" altLang="zh-CN" sz="2400" b="0" i="1" smtClean="0">
                                                  <a:latin typeface="Cambria Math"/>
                                                </a:rPr>
                                                <m:t>𝑖</m:t>
                                              </m:r>
                                            </m:sub>
                                          </m:sSub>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𝑐</m:t>
                                              </m:r>
                                            </m:e>
                                            <m:sub>
                                              <m:r>
                                                <a:rPr lang="en-US" altLang="zh-CN" sz="2400" b="0" i="1" smtClean="0">
                                                  <a:latin typeface="Cambria Math"/>
                                                </a:rPr>
                                                <m:t>𝑗</m:t>
                                              </m:r>
                                            </m:sub>
                                          </m:sSub>
                                        </m:e>
                                      </m:d>
                                    </m:e>
                                    <m:sup>
                                      <m:r>
                                        <a:rPr lang="en-US" altLang="zh-CN" sz="2400" b="0" i="1" smtClean="0">
                                          <a:latin typeface="Cambria Math"/>
                                        </a:rPr>
                                        <m:t>2</m:t>
                                      </m:r>
                                    </m:sup>
                                  </m:sSup>
                                </m:num>
                                <m:den>
                                  <m:sSubSup>
                                    <m:sSubSupPr>
                                      <m:ctrlPr>
                                        <a:rPr lang="en-US" altLang="zh-CN" sz="2400" b="0" i="1" smtClean="0">
                                          <a:latin typeface="Cambria Math"/>
                                        </a:rPr>
                                      </m:ctrlPr>
                                    </m:sSubSupPr>
                                    <m:e>
                                      <m:r>
                                        <a:rPr lang="en-US" altLang="zh-CN" sz="2400" b="0" i="1" smtClean="0">
                                          <a:latin typeface="Cambria Math"/>
                                        </a:rPr>
                                        <m:t>𝜎</m:t>
                                      </m:r>
                                    </m:e>
                                    <m:sub>
                                      <m:r>
                                        <a:rPr lang="en-US" altLang="zh-CN" sz="2400" b="0" i="1" smtClean="0">
                                          <a:latin typeface="Cambria Math"/>
                                        </a:rPr>
                                        <m:t>𝑤</m:t>
                                      </m:r>
                                    </m:sub>
                                    <m:sup>
                                      <m:r>
                                        <a:rPr lang="en-US" altLang="zh-CN" sz="2400" b="0" i="1" smtClean="0">
                                          <a:latin typeface="Cambria Math"/>
                                        </a:rPr>
                                        <m:t>2</m:t>
                                      </m:r>
                                    </m:sup>
                                  </m:sSubSup>
                                </m:den>
                              </m:f>
                            </m:e>
                          </m:d>
                        </m:e>
                      </m:func>
                      <m:func>
                        <m:funcPr>
                          <m:ctrlPr>
                            <a:rPr lang="en-US" altLang="zh-CN" sz="2400" b="0" i="1" smtClean="0">
                              <a:latin typeface="Cambria Math"/>
                            </a:rPr>
                          </m:ctrlPr>
                        </m:funcPr>
                        <m:fName>
                          <m:r>
                            <m:rPr>
                              <m:sty m:val="p"/>
                            </m:rPr>
                            <a:rPr lang="en-US" altLang="zh-CN" sz="2400" b="0" i="0" smtClean="0">
                              <a:latin typeface="Cambria Math"/>
                            </a:rPr>
                            <m:t>exp</m:t>
                          </m:r>
                        </m:fName>
                        <m:e>
                          <m:d>
                            <m:dPr>
                              <m:ctrlPr>
                                <a:rPr lang="en-US" altLang="zh-CN" sz="2400" b="0" i="1" smtClean="0">
                                  <a:latin typeface="Cambria Math"/>
                                </a:rPr>
                              </m:ctrlPr>
                            </m:dPr>
                            <m:e>
                              <m:r>
                                <a:rPr lang="en-US" altLang="zh-CN" sz="2400" b="0" i="1" smtClean="0">
                                  <a:latin typeface="Cambria Math"/>
                                </a:rPr>
                                <m:t>−</m:t>
                              </m:r>
                              <m:f>
                                <m:fPr>
                                  <m:ctrlPr>
                                    <a:rPr lang="en-US" altLang="zh-CN" sz="2400" b="0" i="1" smtClean="0">
                                      <a:latin typeface="Cambria Math"/>
                                    </a:rPr>
                                  </m:ctrlPr>
                                </m:fPr>
                                <m:num>
                                  <m:sSup>
                                    <m:sSupPr>
                                      <m:ctrlPr>
                                        <a:rPr lang="en-US" altLang="zh-CN" sz="2400" b="0" i="1" smtClean="0">
                                          <a:latin typeface="Cambria Math"/>
                                        </a:rPr>
                                      </m:ctrlPr>
                                    </m:sSupPr>
                                    <m:e>
                                      <m:sSup>
                                        <m:sSupPr>
                                          <m:ctrlPr>
                                            <a:rPr lang="en-US" altLang="zh-CN" sz="2400" i="1">
                                              <a:latin typeface="Cambria Math"/>
                                            </a:rPr>
                                          </m:ctrlPr>
                                        </m:sSupPr>
                                        <m:e>
                                          <m:d>
                                            <m:dPr>
                                              <m:ctrlPr>
                                                <a:rPr lang="en-US" altLang="zh-CN" sz="2400" i="1">
                                                  <a:latin typeface="Cambria Math"/>
                                                </a:rPr>
                                              </m:ctrlPr>
                                            </m:dPr>
                                            <m:e>
                                              <m:sSub>
                                                <m:sSubPr>
                                                  <m:ctrlPr>
                                                    <a:rPr lang="en-US" altLang="zh-CN" sz="2400" i="1">
                                                      <a:latin typeface="Cambria Math"/>
                                                    </a:rPr>
                                                  </m:ctrlPr>
                                                </m:sSubPr>
                                                <m:e>
                                                  <m:r>
                                                    <a:rPr lang="en-US" altLang="zh-CN" sz="2400" i="1">
                                                      <a:latin typeface="Cambria Math"/>
                                                    </a:rPr>
                                                    <m:t>𝑐</m:t>
                                                  </m:r>
                                                </m:e>
                                                <m:sub>
                                                  <m:r>
                                                    <a:rPr lang="en-US" altLang="zh-CN" sz="2400" i="1">
                                                      <a:latin typeface="Cambria Math"/>
                                                    </a:rPr>
                                                    <m:t>𝑖</m:t>
                                                  </m:r>
                                                </m:sub>
                                              </m:sSub>
                                              <m:r>
                                                <a:rPr lang="en-US" altLang="zh-CN" sz="2400" i="1">
                                                  <a:latin typeface="Cambria Math"/>
                                                </a:rPr>
                                                <m:t>−</m:t>
                                              </m:r>
                                              <m:sSub>
                                                <m:sSubPr>
                                                  <m:ctrlPr>
                                                    <a:rPr lang="en-US" altLang="zh-CN" sz="2400" i="1">
                                                      <a:latin typeface="Cambria Math"/>
                                                    </a:rPr>
                                                  </m:ctrlPr>
                                                </m:sSubPr>
                                                <m:e>
                                                  <m:r>
                                                    <a:rPr lang="en-US" altLang="zh-CN" sz="2400" i="1">
                                                      <a:latin typeface="Cambria Math"/>
                                                    </a:rPr>
                                                    <m:t>𝑐</m:t>
                                                  </m:r>
                                                </m:e>
                                                <m:sub>
                                                  <m:r>
                                                    <a:rPr lang="en-US" altLang="zh-CN" sz="2400" i="1">
                                                      <a:latin typeface="Cambria Math"/>
                                                    </a:rPr>
                                                    <m:t>𝑘</m:t>
                                                  </m:r>
                                                </m:sub>
                                              </m:sSub>
                                            </m:e>
                                          </m:d>
                                        </m:e>
                                        <m:sup>
                                          <m:r>
                                            <a:rPr lang="en-US" altLang="zh-CN" sz="2400" i="1">
                                              <a:latin typeface="Cambria Math"/>
                                            </a:rPr>
                                            <m:t>2</m:t>
                                          </m:r>
                                        </m:sup>
                                      </m:sSup>
                                      <m:r>
                                        <a:rPr lang="en-US" altLang="zh-CN" sz="2400" i="1">
                                          <a:latin typeface="Cambria Math"/>
                                        </a:rPr>
                                        <m:t>+</m:t>
                                      </m:r>
                                      <m:d>
                                        <m:dPr>
                                          <m:ctrlPr>
                                            <a:rPr lang="en-US" altLang="zh-CN" sz="2400" b="0" i="1" smtClean="0">
                                              <a:latin typeface="Cambria Math"/>
                                            </a:rPr>
                                          </m:ctrlPr>
                                        </m:dPr>
                                        <m:e>
                                          <m:sSub>
                                            <m:sSubPr>
                                              <m:ctrlPr>
                                                <a:rPr lang="en-US" altLang="zh-CN" sz="2400" b="0" i="1" smtClean="0">
                                                  <a:latin typeface="Cambria Math"/>
                                                </a:rPr>
                                              </m:ctrlPr>
                                            </m:sSubPr>
                                            <m:e>
                                              <m:r>
                                                <a:rPr lang="en-US" altLang="zh-CN" sz="2400" b="0" i="1" smtClean="0">
                                                  <a:latin typeface="Cambria Math"/>
                                                </a:rPr>
                                                <m:t>𝑐</m:t>
                                              </m:r>
                                            </m:e>
                                            <m:sub>
                                              <m:r>
                                                <a:rPr lang="en-US" altLang="zh-CN" sz="2400" b="0" i="1" smtClean="0">
                                                  <a:latin typeface="Cambria Math"/>
                                                </a:rPr>
                                                <m:t>𝑗</m:t>
                                              </m:r>
                                            </m:sub>
                                          </m:sSub>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𝑐</m:t>
                                              </m:r>
                                            </m:e>
                                            <m:sub>
                                              <m:r>
                                                <a:rPr lang="en-US" altLang="zh-CN" sz="2400" b="0" i="1" smtClean="0">
                                                  <a:latin typeface="Cambria Math"/>
                                                </a:rPr>
                                                <m:t>𝑘</m:t>
                                              </m:r>
                                            </m:sub>
                                          </m:sSub>
                                        </m:e>
                                      </m:d>
                                    </m:e>
                                    <m:sup>
                                      <m:r>
                                        <a:rPr lang="en-US" altLang="zh-CN" sz="2400" b="0" i="1" smtClean="0">
                                          <a:latin typeface="Cambria Math"/>
                                        </a:rPr>
                                        <m:t>2</m:t>
                                      </m:r>
                                    </m:sup>
                                  </m:sSup>
                                </m:num>
                                <m:den>
                                  <m:sSubSup>
                                    <m:sSubSupPr>
                                      <m:ctrlPr>
                                        <a:rPr lang="en-US" altLang="zh-CN" sz="2400" b="0" i="1" smtClean="0">
                                          <a:latin typeface="Cambria Math"/>
                                        </a:rPr>
                                      </m:ctrlPr>
                                    </m:sSubSupPr>
                                    <m:e>
                                      <m:r>
                                        <a:rPr lang="en-US" altLang="zh-CN" sz="2400" b="0" i="1" smtClean="0">
                                          <a:latin typeface="Cambria Math"/>
                                        </a:rPr>
                                        <m:t>𝜎</m:t>
                                      </m:r>
                                    </m:e>
                                    <m:sub>
                                      <m:r>
                                        <a:rPr lang="en-US" altLang="zh-CN" sz="2400" b="0" i="1" smtClean="0">
                                          <a:latin typeface="Cambria Math"/>
                                        </a:rPr>
                                        <m:t>𝑤</m:t>
                                      </m:r>
                                    </m:sub>
                                    <m:sup>
                                      <m:r>
                                        <a:rPr lang="en-US" altLang="zh-CN" sz="2400" b="0" i="1" smtClean="0">
                                          <a:latin typeface="Cambria Math"/>
                                        </a:rPr>
                                        <m:t>2</m:t>
                                      </m:r>
                                    </m:sup>
                                  </m:sSubSup>
                                </m:den>
                              </m:f>
                            </m:e>
                          </m:d>
                        </m:e>
                      </m:func>
                    </m:oMath>
                  </m:oMathPara>
                </a14:m>
                <a:endParaRPr lang="zh-CN" alt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33522" y="2132856"/>
                <a:ext cx="8712968" cy="1094595"/>
              </a:xfrm>
              <a:prstGeom prst="rect">
                <a:avLst/>
              </a:prstGeom>
              <a:blipFill rotWithShape="1">
                <a:blip r:embed="rId3"/>
                <a:stretch>
                  <a:fillRect/>
                </a:stretch>
              </a:blipFill>
            </p:spPr>
            <p:txBody>
              <a:bodyPr/>
              <a:lstStyle/>
              <a:p>
                <a:r>
                  <a:rPr lang="zh-CN" altLang="en-US">
                    <a:noFill/>
                  </a:rPr>
                  <a:t> </a:t>
                </a:r>
              </a:p>
            </p:txBody>
          </p:sp>
        </mc:Fallback>
      </mc:AlternateContent>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646" y="3978351"/>
            <a:ext cx="3235465" cy="22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6"/>
          <p:cNvSpPr/>
          <p:nvPr/>
        </p:nvSpPr>
        <p:spPr>
          <a:xfrm>
            <a:off x="6153720" y="4506053"/>
            <a:ext cx="597094" cy="597094"/>
          </a:xfrm>
          <a:prstGeom prst="ellipse">
            <a:avLst/>
          </a:prstGeom>
          <a:noFill/>
          <a:ln w="381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38100">
                <a:solidFill>
                  <a:srgbClr val="C00000"/>
                </a:solidFill>
              </a:ln>
            </a:endParaRPr>
          </a:p>
        </p:txBody>
      </p:sp>
      <p:sp>
        <p:nvSpPr>
          <p:cNvPr id="8" name="椭圆 7"/>
          <p:cNvSpPr/>
          <p:nvPr/>
        </p:nvSpPr>
        <p:spPr>
          <a:xfrm>
            <a:off x="6822822" y="4370324"/>
            <a:ext cx="597094" cy="597094"/>
          </a:xfrm>
          <a:prstGeom prst="ellipse">
            <a:avLst/>
          </a:prstGeom>
          <a:noFill/>
          <a:ln w="381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38100">
                <a:noFill/>
              </a:ln>
            </a:endParaRPr>
          </a:p>
        </p:txBody>
      </p:sp>
      <mc:AlternateContent xmlns:mc="http://schemas.openxmlformats.org/markup-compatibility/2006" xmlns:a14="http://schemas.microsoft.com/office/drawing/2010/main">
        <mc:Choice Requires="a14">
          <p:sp>
            <p:nvSpPr>
              <p:cNvPr id="9" name="TextBox 8"/>
              <p:cNvSpPr txBox="1"/>
              <p:nvPr/>
            </p:nvSpPr>
            <p:spPr>
              <a:xfrm>
                <a:off x="5670694" y="4259532"/>
                <a:ext cx="64235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000" b="0" i="1" smtClean="0">
                              <a:solidFill>
                                <a:srgbClr val="FFFF00"/>
                              </a:solidFill>
                              <a:latin typeface="Cambria Math"/>
                            </a:rPr>
                          </m:ctrlPr>
                        </m:sSubPr>
                        <m:e>
                          <m:r>
                            <a:rPr lang="en-US" altLang="zh-CN" sz="4000" b="0" i="1" smtClean="0">
                              <a:solidFill>
                                <a:srgbClr val="FFFF00"/>
                              </a:solidFill>
                              <a:latin typeface="Cambria Math"/>
                            </a:rPr>
                            <m:t>𝐼</m:t>
                          </m:r>
                        </m:e>
                        <m:sub>
                          <m:r>
                            <a:rPr lang="en-US" altLang="zh-CN" sz="4000" b="0" i="1" smtClean="0">
                              <a:solidFill>
                                <a:srgbClr val="FFFF00"/>
                              </a:solidFill>
                              <a:latin typeface="Cambria Math"/>
                            </a:rPr>
                            <m:t>𝑖</m:t>
                          </m:r>
                        </m:sub>
                      </m:sSub>
                    </m:oMath>
                  </m:oMathPara>
                </a14:m>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670694" y="4259532"/>
                <a:ext cx="642355" cy="707886"/>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404205" y="4152110"/>
                <a:ext cx="641522" cy="757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000" b="0" i="1" smtClean="0">
                              <a:solidFill>
                                <a:srgbClr val="FFFF00"/>
                              </a:solidFill>
                              <a:latin typeface="Cambria Math"/>
                            </a:rPr>
                          </m:ctrlPr>
                        </m:sSubPr>
                        <m:e>
                          <m:r>
                            <a:rPr lang="en-US" altLang="zh-CN" sz="4000" b="0" i="1" smtClean="0">
                              <a:solidFill>
                                <a:srgbClr val="FFFF00"/>
                              </a:solidFill>
                              <a:latin typeface="Cambria Math"/>
                            </a:rPr>
                            <m:t>𝐼</m:t>
                          </m:r>
                        </m:e>
                        <m:sub>
                          <m:r>
                            <a:rPr lang="en-US" altLang="zh-CN" sz="4000" b="0" i="1" smtClean="0">
                              <a:solidFill>
                                <a:srgbClr val="FFFF00"/>
                              </a:solidFill>
                              <a:latin typeface="Cambria Math"/>
                            </a:rPr>
                            <m:t>𝑗</m:t>
                          </m:r>
                        </m:sub>
                      </m:sSub>
                    </m:oMath>
                  </m:oMathPara>
                </a14:m>
                <a:endParaRPr lang="zh-CN"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404205" y="4152110"/>
                <a:ext cx="641522" cy="757451"/>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635122" y="1221800"/>
                <a:ext cx="2854756" cy="7958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𝐶</m:t>
                      </m:r>
                      <m:d>
                        <m:dPr>
                          <m:ctrlPr>
                            <a:rPr lang="en-US" altLang="zh-CN" i="1">
                              <a:latin typeface="Cambria Math"/>
                            </a:rPr>
                          </m:ctrlPr>
                        </m:dPr>
                        <m:e>
                          <m:sSub>
                            <m:sSubPr>
                              <m:ctrlPr>
                                <a:rPr lang="zh-CN" altLang="zh-CN" i="1">
                                  <a:latin typeface="Cambria Math"/>
                                </a:rPr>
                              </m:ctrlPr>
                            </m:sSubPr>
                            <m:e>
                              <m:r>
                                <a:rPr lang="en-US" altLang="zh-CN" i="1">
                                  <a:latin typeface="Cambria Math"/>
                                </a:rPr>
                                <m:t>𝐼</m:t>
                              </m:r>
                            </m:e>
                            <m:sub>
                              <m:r>
                                <a:rPr lang="en-US" altLang="zh-CN" i="1">
                                  <a:latin typeface="Cambria Math"/>
                                </a:rPr>
                                <m:t>𝑘</m:t>
                              </m:r>
                            </m:sub>
                          </m:sSub>
                        </m:e>
                      </m:d>
                      <m:r>
                        <a:rPr lang="en-US" altLang="zh-CN" b="0" i="1" smtClean="0">
                          <a:latin typeface="Cambria Math"/>
                        </a:rPr>
                        <m:t>=</m:t>
                      </m:r>
                      <m:nary>
                        <m:naryPr>
                          <m:chr m:val="∑"/>
                          <m:supHide m:val="on"/>
                          <m:ctrlPr>
                            <a:rPr lang="en-US" altLang="zh-CN" b="0" i="1" smtClean="0">
                              <a:latin typeface="Cambria Math"/>
                            </a:rPr>
                          </m:ctrlPr>
                        </m:naryPr>
                        <m:sub>
                          <m:r>
                            <m:rPr>
                              <m:brk m:alnAt="7"/>
                            </m:rPr>
                            <a:rPr lang="en-US" altLang="zh-CN" b="0" i="1" smtClean="0">
                              <a:latin typeface="Cambria Math"/>
                            </a:rPr>
                            <m:t>𝑖</m:t>
                          </m:r>
                          <m:r>
                            <a:rPr lang="en-US" altLang="zh-CN" b="0" i="1" smtClean="0">
                              <a:latin typeface="Cambria Math"/>
                            </a:rPr>
                            <m:t>,</m:t>
                          </m:r>
                          <m:r>
                            <a:rPr lang="en-US" altLang="zh-CN" b="0" i="1" smtClean="0">
                              <a:latin typeface="Cambria Math"/>
                            </a:rPr>
                            <m:t>𝑗</m:t>
                          </m:r>
                        </m:sub>
                        <m:sup/>
                        <m:e>
                          <m:sSub>
                            <m:sSubPr>
                              <m:ctrlPr>
                                <a:rPr lang="en-US" altLang="zh-CN" b="0" i="1" smtClean="0">
                                  <a:latin typeface="Cambria Math"/>
                                </a:rPr>
                              </m:ctrlPr>
                            </m:sSubPr>
                            <m:e>
                              <m:r>
                                <a:rPr lang="en-US" altLang="zh-CN" b="0" i="1" smtClean="0">
                                  <a:latin typeface="Cambria Math"/>
                                </a:rPr>
                                <m:t>𝜔</m:t>
                              </m:r>
                            </m:e>
                            <m:sub>
                              <m:r>
                                <a:rPr lang="en-US" altLang="zh-CN" b="0" i="1" smtClean="0">
                                  <a:latin typeface="Cambria Math"/>
                                </a:rPr>
                                <m:t>𝑖𝑗</m:t>
                              </m:r>
                            </m:sub>
                          </m:sSub>
                          <m:sSub>
                            <m:sSubPr>
                              <m:ctrlPr>
                                <a:rPr lang="en-US" altLang="zh-CN" b="0" i="1" smtClean="0">
                                  <a:latin typeface="Cambria Math"/>
                                </a:rPr>
                              </m:ctrlPr>
                            </m:sSubPr>
                            <m:e>
                              <m:r>
                                <a:rPr lang="en-US" altLang="zh-CN" b="0" i="1" smtClean="0">
                                  <a:latin typeface="Cambria Math"/>
                                </a:rPr>
                                <m:t>𝑒</m:t>
                              </m:r>
                            </m:e>
                            <m:sub>
                              <m:r>
                                <a:rPr lang="en-US" altLang="zh-CN" b="0" i="1" smtClean="0">
                                  <a:latin typeface="Cambria Math"/>
                                </a:rPr>
                                <m:t>𝑖𝑗</m:t>
                              </m:r>
                            </m:sub>
                          </m:sSub>
                        </m:e>
                      </m:nary>
                      <m:r>
                        <a:rPr lang="en-US" altLang="zh-CN" b="0" i="1" smtClean="0">
                          <a:latin typeface="Cambria Math"/>
                        </a:rPr>
                        <m:t>/</m:t>
                      </m:r>
                      <m:nary>
                        <m:naryPr>
                          <m:chr m:val="∑"/>
                          <m:supHide m:val="on"/>
                          <m:ctrlPr>
                            <a:rPr lang="en-US" altLang="zh-CN" b="0" i="1" smtClean="0">
                              <a:latin typeface="Cambria Math"/>
                            </a:rPr>
                          </m:ctrlPr>
                        </m:naryPr>
                        <m:sub>
                          <m:r>
                            <m:rPr>
                              <m:brk m:alnAt="7"/>
                            </m:rPr>
                            <a:rPr lang="en-US" altLang="zh-CN" b="0" i="1" smtClean="0">
                              <a:latin typeface="Cambria Math"/>
                            </a:rPr>
                            <m:t>𝑖</m:t>
                          </m:r>
                          <m:r>
                            <a:rPr lang="en-US" altLang="zh-CN" b="0" i="1" smtClean="0">
                              <a:latin typeface="Cambria Math"/>
                            </a:rPr>
                            <m:t>,</m:t>
                          </m:r>
                          <m:r>
                            <a:rPr lang="en-US" altLang="zh-CN" b="0" i="1" smtClean="0">
                              <a:latin typeface="Cambria Math"/>
                            </a:rPr>
                            <m:t>𝑗</m:t>
                          </m:r>
                        </m:sub>
                        <m:sup/>
                        <m:e>
                          <m:sSub>
                            <m:sSubPr>
                              <m:ctrlPr>
                                <a:rPr lang="en-US" altLang="zh-CN" b="0" i="1" smtClean="0">
                                  <a:latin typeface="Cambria Math"/>
                                </a:rPr>
                              </m:ctrlPr>
                            </m:sSubPr>
                            <m:e>
                              <m:r>
                                <a:rPr lang="en-US" altLang="zh-CN" b="0" i="1" smtClean="0">
                                  <a:latin typeface="Cambria Math"/>
                                </a:rPr>
                                <m:t>𝜔</m:t>
                              </m:r>
                            </m:e>
                            <m:sub>
                              <m:r>
                                <a:rPr lang="en-US" altLang="zh-CN" b="0" i="1" smtClean="0">
                                  <a:latin typeface="Cambria Math"/>
                                </a:rPr>
                                <m:t>𝑖𝑗</m:t>
                              </m:r>
                            </m:sub>
                          </m:sSub>
                        </m:e>
                      </m:nary>
                    </m:oMath>
                  </m:oMathPara>
                </a14:m>
                <a:endParaRPr lang="zh-CN" alt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635122" y="1221800"/>
                <a:ext cx="2854756" cy="795859"/>
              </a:xfrm>
              <a:prstGeom prst="rect">
                <a:avLst/>
              </a:prstGeom>
              <a:blipFill rotWithShape="1">
                <a:blip r:embed="rId7"/>
                <a:stretch>
                  <a:fillRect/>
                </a:stretch>
              </a:blipFill>
            </p:spPr>
            <p:txBody>
              <a:bodyPr/>
              <a:lstStyle/>
              <a:p>
                <a:r>
                  <a:rPr lang="zh-CN" altLang="en-US">
                    <a:noFill/>
                  </a:rPr>
                  <a:t> </a:t>
                </a:r>
              </a:p>
            </p:txBody>
          </p:sp>
        </mc:Fallback>
      </mc:AlternateContent>
      <p:sp>
        <p:nvSpPr>
          <p:cNvPr id="12" name="椭圆 11"/>
          <p:cNvSpPr/>
          <p:nvPr/>
        </p:nvSpPr>
        <p:spPr>
          <a:xfrm>
            <a:off x="6591389" y="4918852"/>
            <a:ext cx="597094" cy="597094"/>
          </a:xfrm>
          <a:prstGeom prst="ellipse">
            <a:avLst/>
          </a:prstGeom>
          <a:noFill/>
          <a:ln w="3810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38100">
                <a:noFill/>
              </a:ln>
            </a:endParaRPr>
          </a:p>
        </p:txBody>
      </p:sp>
      <mc:AlternateContent xmlns:mc="http://schemas.openxmlformats.org/markup-compatibility/2006" xmlns:a14="http://schemas.microsoft.com/office/drawing/2010/main">
        <mc:Choice Requires="a14">
          <p:sp>
            <p:nvSpPr>
              <p:cNvPr id="13" name="TextBox 12"/>
              <p:cNvSpPr txBox="1"/>
              <p:nvPr/>
            </p:nvSpPr>
            <p:spPr>
              <a:xfrm>
                <a:off x="7099155" y="5061961"/>
                <a:ext cx="735073"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000" b="0" i="1" smtClean="0">
                              <a:solidFill>
                                <a:srgbClr val="92D050"/>
                              </a:solidFill>
                              <a:latin typeface="Cambria Math"/>
                            </a:rPr>
                          </m:ctrlPr>
                        </m:sSubPr>
                        <m:e>
                          <m:r>
                            <a:rPr lang="en-US" altLang="zh-CN" sz="4000" b="0" i="1" smtClean="0">
                              <a:solidFill>
                                <a:srgbClr val="92D050"/>
                              </a:solidFill>
                              <a:latin typeface="Cambria Math"/>
                            </a:rPr>
                            <m:t>𝐼</m:t>
                          </m:r>
                        </m:e>
                        <m:sub>
                          <m:r>
                            <a:rPr lang="en-US" altLang="zh-CN" sz="4000" b="0" i="1" smtClean="0">
                              <a:solidFill>
                                <a:srgbClr val="92D050"/>
                              </a:solidFill>
                              <a:latin typeface="Cambria Math"/>
                            </a:rPr>
                            <m:t>𝑘</m:t>
                          </m:r>
                        </m:sub>
                      </m:sSub>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099155" y="5061961"/>
                <a:ext cx="735073" cy="707886"/>
              </a:xfrm>
              <a:prstGeom prst="rect">
                <a:avLst/>
              </a:prstGeom>
              <a:blipFill rotWithShape="1">
                <a:blip r:embed="rId8"/>
                <a:stretch>
                  <a:fillRect/>
                </a:stretch>
              </a:blipFill>
            </p:spPr>
            <p:txBody>
              <a:bodyPr/>
              <a:lstStyle/>
              <a:p>
                <a:r>
                  <a:rPr lang="zh-CN" altLang="en-US">
                    <a:noFill/>
                  </a:rPr>
                  <a:t> </a:t>
                </a:r>
              </a:p>
            </p:txBody>
          </p:sp>
        </mc:Fallback>
      </mc:AlternateContent>
      <p:cxnSp>
        <p:nvCxnSpPr>
          <p:cNvPr id="19" name="直接连接符 18"/>
          <p:cNvCxnSpPr/>
          <p:nvPr/>
        </p:nvCxnSpPr>
        <p:spPr bwMode="auto">
          <a:xfrm flipV="1">
            <a:off x="6452267" y="4668871"/>
            <a:ext cx="669102" cy="135729"/>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20" name="椭圆 19"/>
          <p:cNvSpPr/>
          <p:nvPr/>
        </p:nvSpPr>
        <p:spPr bwMode="auto">
          <a:xfrm>
            <a:off x="6405003" y="4741431"/>
            <a:ext cx="109342" cy="109342"/>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charset="-122"/>
            </a:endParaRPr>
          </a:p>
        </p:txBody>
      </p:sp>
      <p:sp>
        <p:nvSpPr>
          <p:cNvPr id="21" name="椭圆 20"/>
          <p:cNvSpPr/>
          <p:nvPr/>
        </p:nvSpPr>
        <p:spPr bwMode="auto">
          <a:xfrm>
            <a:off x="7079141" y="4613475"/>
            <a:ext cx="109342" cy="109342"/>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charset="-122"/>
            </a:endParaRPr>
          </a:p>
        </p:txBody>
      </p:sp>
      <p:cxnSp>
        <p:nvCxnSpPr>
          <p:cNvPr id="23" name="直接连接符 22"/>
          <p:cNvCxnSpPr/>
          <p:nvPr/>
        </p:nvCxnSpPr>
        <p:spPr bwMode="auto">
          <a:xfrm>
            <a:off x="6446662" y="4804600"/>
            <a:ext cx="443274" cy="412799"/>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9" name="直接连接符 28"/>
          <p:cNvCxnSpPr/>
          <p:nvPr/>
        </p:nvCxnSpPr>
        <p:spPr bwMode="auto">
          <a:xfrm flipH="1">
            <a:off x="6889936" y="4668146"/>
            <a:ext cx="248065" cy="549253"/>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22" name="椭圆 21"/>
          <p:cNvSpPr/>
          <p:nvPr/>
        </p:nvSpPr>
        <p:spPr bwMode="auto">
          <a:xfrm>
            <a:off x="6835265" y="5170195"/>
            <a:ext cx="109342" cy="109342"/>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379976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1" presetClass="emph" presetSubtype="0" fill="hold" grpId="0" nodeType="withEffect">
                                  <p:stCondLst>
                                    <p:cond delay="0"/>
                                  </p:stCondLst>
                                  <p:childTnLst>
                                    <p:animClr clrSpc="hsl" dir="cw">
                                      <p:cBhvr override="childStyle">
                                        <p:cTn id="9" dur="500" fill="hold"/>
                                        <p:tgtEl>
                                          <p:spTgt spid="7"/>
                                        </p:tgtEl>
                                        <p:attrNameLst>
                                          <p:attrName>style.color</p:attrName>
                                        </p:attrNameLst>
                                      </p:cBhvr>
                                      <p:by>
                                        <p:hsl h="7200000" s="0" l="0"/>
                                      </p:by>
                                    </p:animClr>
                                    <p:animClr clrSpc="hsl" dir="cw">
                                      <p:cBhvr>
                                        <p:cTn id="10" dur="500" fill="hold"/>
                                        <p:tgtEl>
                                          <p:spTgt spid="7"/>
                                        </p:tgtEl>
                                        <p:attrNameLst>
                                          <p:attrName>fillcolor</p:attrName>
                                        </p:attrNameLst>
                                      </p:cBhvr>
                                      <p:by>
                                        <p:hsl h="7200000" s="0" l="0"/>
                                      </p:by>
                                    </p:animClr>
                                    <p:animClr clrSpc="hsl" dir="cw">
                                      <p:cBhvr>
                                        <p:cTn id="11" dur="500" fill="hold"/>
                                        <p:tgtEl>
                                          <p:spTgt spid="7"/>
                                        </p:tgtEl>
                                        <p:attrNameLst>
                                          <p:attrName>stroke.color</p:attrName>
                                        </p:attrNameLst>
                                      </p:cBhvr>
                                      <p:by>
                                        <p:hsl h="7200000" s="0" l="0"/>
                                      </p:by>
                                    </p:animClr>
                                    <p:set>
                                      <p:cBhvr>
                                        <p:cTn id="12" dur="500" fill="hold"/>
                                        <p:tgtEl>
                                          <p:spTgt spid="7"/>
                                        </p:tgtEl>
                                        <p:attrNameLst>
                                          <p:attrName>fill.type</p:attrName>
                                        </p:attrNameLst>
                                      </p:cBhvr>
                                      <p:to>
                                        <p:strVal val="solid"/>
                                      </p:to>
                                    </p:set>
                                  </p:childTnLst>
                                </p:cTn>
                              </p:par>
                              <p:par>
                                <p:cTn id="13" presetID="21" presetClass="emph" presetSubtype="0" fill="hold" grpId="0" nodeType="withEffect">
                                  <p:stCondLst>
                                    <p:cond delay="0"/>
                                  </p:stCondLst>
                                  <p:childTnLst>
                                    <p:animClr clrSpc="hsl" dir="cw">
                                      <p:cBhvr override="childStyle">
                                        <p:cTn id="14" dur="500" fill="hold"/>
                                        <p:tgtEl>
                                          <p:spTgt spid="9"/>
                                        </p:tgtEl>
                                        <p:attrNameLst>
                                          <p:attrName>style.color</p:attrName>
                                        </p:attrNameLst>
                                      </p:cBhvr>
                                      <p:by>
                                        <p:hsl h="7200000" s="0" l="0"/>
                                      </p:by>
                                    </p:animClr>
                                    <p:animClr clrSpc="hsl" dir="cw">
                                      <p:cBhvr>
                                        <p:cTn id="15" dur="500" fill="hold"/>
                                        <p:tgtEl>
                                          <p:spTgt spid="9"/>
                                        </p:tgtEl>
                                        <p:attrNameLst>
                                          <p:attrName>fillcolor</p:attrName>
                                        </p:attrNameLst>
                                      </p:cBhvr>
                                      <p:by>
                                        <p:hsl h="7200000" s="0" l="0"/>
                                      </p:by>
                                    </p:animClr>
                                    <p:animClr clrSpc="hsl" dir="cw">
                                      <p:cBhvr>
                                        <p:cTn id="16" dur="500" fill="hold"/>
                                        <p:tgtEl>
                                          <p:spTgt spid="9"/>
                                        </p:tgtEl>
                                        <p:attrNameLst>
                                          <p:attrName>stroke.color</p:attrName>
                                        </p:attrNameLst>
                                      </p:cBhvr>
                                      <p:by>
                                        <p:hsl h="7200000" s="0" l="0"/>
                                      </p:by>
                                    </p:animClr>
                                    <p:set>
                                      <p:cBhvr>
                                        <p:cTn id="17" dur="500" fill="hold"/>
                                        <p:tgtEl>
                                          <p:spTgt spid="9"/>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21" presetClass="emph" presetSubtype="0" fill="hold" grpId="0" nodeType="withEffect">
                                  <p:stCondLst>
                                    <p:cond delay="0"/>
                                  </p:stCondLst>
                                  <p:childTnLst>
                                    <p:animClr clrSpc="hsl" dir="cw">
                                      <p:cBhvr override="childStyle">
                                        <p:cTn id="24" dur="500" fill="hold"/>
                                        <p:tgtEl>
                                          <p:spTgt spid="8"/>
                                        </p:tgtEl>
                                        <p:attrNameLst>
                                          <p:attrName>style.color</p:attrName>
                                        </p:attrNameLst>
                                      </p:cBhvr>
                                      <p:by>
                                        <p:hsl h="7200000" s="0" l="0"/>
                                      </p:by>
                                    </p:animClr>
                                    <p:animClr clrSpc="hsl" dir="cw">
                                      <p:cBhvr>
                                        <p:cTn id="25" dur="500" fill="hold"/>
                                        <p:tgtEl>
                                          <p:spTgt spid="8"/>
                                        </p:tgtEl>
                                        <p:attrNameLst>
                                          <p:attrName>fillcolor</p:attrName>
                                        </p:attrNameLst>
                                      </p:cBhvr>
                                      <p:by>
                                        <p:hsl h="7200000" s="0" l="0"/>
                                      </p:by>
                                    </p:animClr>
                                    <p:animClr clrSpc="hsl" dir="cw">
                                      <p:cBhvr>
                                        <p:cTn id="26" dur="500" fill="hold"/>
                                        <p:tgtEl>
                                          <p:spTgt spid="8"/>
                                        </p:tgtEl>
                                        <p:attrNameLst>
                                          <p:attrName>stroke.color</p:attrName>
                                        </p:attrNameLst>
                                      </p:cBhvr>
                                      <p:by>
                                        <p:hsl h="7200000" s="0" l="0"/>
                                      </p:by>
                                    </p:animClr>
                                    <p:set>
                                      <p:cBhvr>
                                        <p:cTn id="27" dur="500" fill="hold"/>
                                        <p:tgtEl>
                                          <p:spTgt spid="8"/>
                                        </p:tgtEl>
                                        <p:attrNameLst>
                                          <p:attrName>fill.type</p:attrName>
                                        </p:attrNameLst>
                                      </p:cBhvr>
                                      <p:to>
                                        <p:strVal val="solid"/>
                                      </p:to>
                                    </p:set>
                                  </p:childTnLst>
                                </p:cTn>
                              </p:par>
                              <p:par>
                                <p:cTn id="28" presetID="21" presetClass="emph" presetSubtype="0" fill="hold" grpId="0" nodeType="withEffect">
                                  <p:stCondLst>
                                    <p:cond delay="0"/>
                                  </p:stCondLst>
                                  <p:childTnLst>
                                    <p:animClr clrSpc="hsl" dir="cw">
                                      <p:cBhvr override="childStyle">
                                        <p:cTn id="29" dur="500" fill="hold"/>
                                        <p:tgtEl>
                                          <p:spTgt spid="10"/>
                                        </p:tgtEl>
                                        <p:attrNameLst>
                                          <p:attrName>style.color</p:attrName>
                                        </p:attrNameLst>
                                      </p:cBhvr>
                                      <p:by>
                                        <p:hsl h="7200000" s="0" l="0"/>
                                      </p:by>
                                    </p:animClr>
                                    <p:animClr clrSpc="hsl" dir="cw">
                                      <p:cBhvr>
                                        <p:cTn id="30" dur="500" fill="hold"/>
                                        <p:tgtEl>
                                          <p:spTgt spid="10"/>
                                        </p:tgtEl>
                                        <p:attrNameLst>
                                          <p:attrName>fillcolor</p:attrName>
                                        </p:attrNameLst>
                                      </p:cBhvr>
                                      <p:by>
                                        <p:hsl h="7200000" s="0" l="0"/>
                                      </p:by>
                                    </p:animClr>
                                    <p:animClr clrSpc="hsl" dir="cw">
                                      <p:cBhvr>
                                        <p:cTn id="31" dur="500" fill="hold"/>
                                        <p:tgtEl>
                                          <p:spTgt spid="10"/>
                                        </p:tgtEl>
                                        <p:attrNameLst>
                                          <p:attrName>stroke.color</p:attrName>
                                        </p:attrNameLst>
                                      </p:cBhvr>
                                      <p:by>
                                        <p:hsl h="7200000" s="0" l="0"/>
                                      </p:by>
                                    </p:animClr>
                                    <p:set>
                                      <p:cBhvr>
                                        <p:cTn id="32" dur="500" fill="hold"/>
                                        <p:tgtEl>
                                          <p:spTgt spid="10"/>
                                        </p:tgtEl>
                                        <p:attrNameLst>
                                          <p:attrName>fill.type</p:attrName>
                                        </p:attrNameLst>
                                      </p:cBhvr>
                                      <p:to>
                                        <p:strVal val="solid"/>
                                      </p:to>
                                    </p:se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0" presetClass="exit" presetSubtype="0" fill="hold" nodeType="withEffect">
                                  <p:stCondLst>
                                    <p:cond delay="0"/>
                                  </p:stCondLst>
                                  <p:childTnLst>
                                    <p:animEffect transition="out" filter="fad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5" grpId="0" animBg="1"/>
      <p:bldP spid="15" grpId="1" animBg="1"/>
      <p:bldP spid="14" grpId="0" animBg="1"/>
      <p:bldP spid="14" grpId="1" animBg="1"/>
      <p:bldP spid="7" grpId="0" animBg="1"/>
      <p:bldP spid="8" grpId="0" animBg="1"/>
      <p:bldP spid="9" grpId="0"/>
      <p:bldP spid="10" grpId="0"/>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Context-Dependent Saliency</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3074" name="Picture 2" descr="E:\workspace\DiffImg\Paper\svnNew\images\sal\balls\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981118"/>
            <a:ext cx="2553351" cy="1789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workspace\DiffImg\Paper\svnNew\images\sal\balls\bal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022" y="1981118"/>
            <a:ext cx="2553351" cy="178991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workspace\DiffImg\Paper\svnNew\images\sal\balls\ball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08" y="4013543"/>
            <a:ext cx="2553351" cy="1789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6021288"/>
            <a:ext cx="2248784" cy="523220"/>
          </a:xfrm>
          <a:prstGeom prst="rect">
            <a:avLst/>
          </a:prstGeom>
          <a:noFill/>
        </p:spPr>
        <p:txBody>
          <a:bodyPr wrap="square" rtlCol="0">
            <a:spAutoFit/>
          </a:bodyPr>
          <a:lstStyle/>
          <a:p>
            <a:r>
              <a:rPr lang="en-US" altLang="zh-CN" sz="2800" dirty="0" smtClean="0"/>
              <a:t>Input images</a:t>
            </a:r>
            <a:endParaRPr lang="zh-CN" altLang="en-US" sz="2800" dirty="0"/>
          </a:p>
        </p:txBody>
      </p:sp>
      <p:sp>
        <p:nvSpPr>
          <p:cNvPr id="13" name="TextBox 12"/>
          <p:cNvSpPr txBox="1"/>
          <p:nvPr/>
        </p:nvSpPr>
        <p:spPr>
          <a:xfrm>
            <a:off x="3323059" y="5877272"/>
            <a:ext cx="2401069" cy="954107"/>
          </a:xfrm>
          <a:prstGeom prst="rect">
            <a:avLst/>
          </a:prstGeom>
          <a:noFill/>
        </p:spPr>
        <p:txBody>
          <a:bodyPr wrap="square" rtlCol="0">
            <a:spAutoFit/>
          </a:bodyPr>
          <a:lstStyle/>
          <a:p>
            <a:r>
              <a:rPr lang="en-US" altLang="zh-CN" sz="2800" dirty="0" smtClean="0"/>
              <a:t>Global contrast</a:t>
            </a:r>
          </a:p>
          <a:p>
            <a:r>
              <a:rPr lang="en-US" altLang="zh-CN" sz="2800" dirty="0" smtClean="0"/>
              <a:t>       saliency</a:t>
            </a:r>
            <a:endParaRPr lang="zh-CN" altLang="en-US" sz="2800" dirty="0"/>
          </a:p>
        </p:txBody>
      </p:sp>
      <p:grpSp>
        <p:nvGrpSpPr>
          <p:cNvPr id="6" name="组合 5"/>
          <p:cNvGrpSpPr/>
          <p:nvPr/>
        </p:nvGrpSpPr>
        <p:grpSpPr>
          <a:xfrm>
            <a:off x="6084168" y="2015939"/>
            <a:ext cx="2503678" cy="4815440"/>
            <a:chOff x="6084168" y="2015939"/>
            <a:chExt cx="2503678" cy="4815440"/>
          </a:xfrm>
        </p:grpSpPr>
        <p:pic>
          <p:nvPicPr>
            <p:cNvPr id="3078" name="Picture 6" descr="E:\workspace\DiffImg\Paper\svnNew\images\sal\balls\complexit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2015939"/>
              <a:ext cx="2503678" cy="175509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workspace\DiffImg\Paper\svnNew\images\sal\balls\complexity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4013543"/>
              <a:ext cx="2503678" cy="17550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135472" y="5877272"/>
              <a:ext cx="2401069" cy="954107"/>
            </a:xfrm>
            <a:prstGeom prst="rect">
              <a:avLst/>
            </a:prstGeom>
            <a:noFill/>
          </p:spPr>
          <p:txBody>
            <a:bodyPr wrap="square" rtlCol="0">
              <a:spAutoFit/>
            </a:bodyPr>
            <a:lstStyle/>
            <a:p>
              <a:r>
                <a:rPr lang="en-US" altLang="zh-CN" sz="2800" dirty="0" smtClean="0"/>
                <a:t>Spatial varying</a:t>
              </a:r>
            </a:p>
            <a:p>
              <a:r>
                <a:rPr lang="en-US" altLang="zh-CN" sz="2800" dirty="0" smtClean="0"/>
                <a:t>   complexity</a:t>
              </a:r>
              <a:endParaRPr lang="zh-CN" altLang="en-US" sz="2800" dirty="0"/>
            </a:p>
          </p:txBody>
        </p:sp>
      </p:grpSp>
      <p:pic>
        <p:nvPicPr>
          <p:cNvPr id="18" name="Picture 3" descr="E:\workspace\DiffImg\Paper\svnNew\images\sal\balls\RC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9207" y="4013543"/>
            <a:ext cx="2553351" cy="178991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5865719" y="1980078"/>
            <a:ext cx="3314793" cy="4877922"/>
            <a:chOff x="5865719" y="1980078"/>
            <a:chExt cx="3314793" cy="4877922"/>
          </a:xfrm>
        </p:grpSpPr>
        <p:grpSp>
          <p:nvGrpSpPr>
            <p:cNvPr id="5" name="组合 4"/>
            <p:cNvGrpSpPr/>
            <p:nvPr/>
          </p:nvGrpSpPr>
          <p:grpSpPr>
            <a:xfrm>
              <a:off x="5865719" y="1980078"/>
              <a:ext cx="3314793" cy="4877922"/>
              <a:chOff x="5868144" y="1953457"/>
              <a:chExt cx="3314793" cy="4877922"/>
            </a:xfrm>
          </p:grpSpPr>
          <p:pic>
            <p:nvPicPr>
              <p:cNvPr id="3080" name="Picture 8" descr="E:\workspace\DiffImg\Paper\svnNew\images\sal\balls\Ou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3635" y="1953457"/>
                <a:ext cx="2553351" cy="178991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868144" y="5877272"/>
                <a:ext cx="3314793" cy="954107"/>
              </a:xfrm>
              <a:prstGeom prst="rect">
                <a:avLst/>
              </a:prstGeom>
              <a:noFill/>
            </p:spPr>
            <p:txBody>
              <a:bodyPr wrap="square" rtlCol="0">
                <a:spAutoFit/>
              </a:bodyPr>
              <a:lstStyle/>
              <a:p>
                <a:r>
                  <a:rPr lang="en-US" altLang="zh-CN" sz="2800" dirty="0" smtClean="0"/>
                  <a:t>Context-dependent</a:t>
                </a:r>
              </a:p>
              <a:p>
                <a:r>
                  <a:rPr lang="en-US" altLang="zh-CN" sz="2800" dirty="0"/>
                  <a:t> </a:t>
                </a:r>
                <a:r>
                  <a:rPr lang="en-US" altLang="zh-CN" sz="2800" dirty="0" smtClean="0"/>
                  <a:t>        saliency</a:t>
                </a:r>
                <a:endParaRPr lang="zh-CN" altLang="en-US" sz="2800" dirty="0"/>
              </a:p>
            </p:txBody>
          </p:sp>
        </p:grpSp>
        <p:pic>
          <p:nvPicPr>
            <p:cNvPr id="19" name="Picture 9" descr="E:\workspace\DiffImg\Paper\svnNew\images\sal\balls\Our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6989" y="4013542"/>
              <a:ext cx="2503678" cy="17550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3505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05556E-6 -1.84971E-6 L -0.31007 0.00208 " pathEditMode="relative" rAng="0" ptsTypes="AA">
                                      <p:cBhvr>
                                        <p:cTn id="33" dur="1000" fill="hold"/>
                                        <p:tgtEl>
                                          <p:spTgt spid="6"/>
                                        </p:tgtEl>
                                        <p:attrNameLst>
                                          <p:attrName>ppt_x</p:attrName>
                                          <p:attrName>ppt_y</p:attrName>
                                        </p:attrNameLst>
                                      </p:cBhvr>
                                      <p:rCtr x="-15503" y="92"/>
                                    </p:animMotion>
                                  </p:childTnLst>
                                </p:cTn>
                              </p:par>
                              <p:par>
                                <p:cTn id="34" presetID="10" presetClass="exit" presetSubtype="0" fill="hold"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Context-Dependent Saliency</a:t>
            </a:r>
            <a:endParaRPr lang="zh-CN" altLang="en-US" dirty="0"/>
          </a:p>
        </p:txBody>
      </p:sp>
      <p:sp>
        <p:nvSpPr>
          <p:cNvPr id="3" name="内容占位符 2"/>
          <p:cNvSpPr>
            <a:spLocks noGrp="1"/>
          </p:cNvSpPr>
          <p:nvPr>
            <p:ph idx="1"/>
          </p:nvPr>
        </p:nvSpPr>
        <p:spPr/>
        <p:txBody>
          <a:bodyPr/>
          <a:lstStyle/>
          <a:p>
            <a:endParaRPr lang="zh-CN" altLang="en-US"/>
          </a:p>
        </p:txBody>
      </p:sp>
      <p:pic>
        <p:nvPicPr>
          <p:cNvPr id="4098" name="Picture 2" descr="E:\workspace\DiffImg\Paper\svnNew\images\sal\umbrella\AIMSalRe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290552"/>
            <a:ext cx="2158464" cy="151471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workspace\DiffImg\Paper\svnNew\images\sal\umbrella\CSDSalImg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202320"/>
            <a:ext cx="2158464" cy="15147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workspace\DiffImg\Paper\svnNew\images\sal\umbrella\gbvsSalRes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2204864"/>
            <a:ext cx="2158464" cy="151471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E:\workspace\DiffImg\Paper\svnNew\images\sal\umbrella\isSalRes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37" y="4254884"/>
            <a:ext cx="2208807" cy="15503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workspace\DiffImg\Paper\svnNew\images\sal\umbrella\juggSalRes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3776" y="4290552"/>
            <a:ext cx="2158464" cy="151471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E:\workspace\DiffImg\Paper\svnNew\images\sal\umbrella\OurSalRes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5098" y="4290552"/>
            <a:ext cx="2158464" cy="15150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workspace\DiffImg\Paper\svnNew\images\sal\umbrella\RCSalRes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9752" y="2191424"/>
            <a:ext cx="2158464" cy="1514712"/>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E:\workspace\DiffImg\Paper\svnNew\images\sal\umbrella\src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04" y="2191424"/>
            <a:ext cx="2158464" cy="1514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3698448"/>
            <a:ext cx="1296144" cy="369332"/>
          </a:xfrm>
          <a:prstGeom prst="rect">
            <a:avLst/>
          </a:prstGeom>
          <a:noFill/>
        </p:spPr>
        <p:txBody>
          <a:bodyPr wrap="square" rtlCol="0">
            <a:spAutoFit/>
          </a:bodyPr>
          <a:lstStyle/>
          <a:p>
            <a:r>
              <a:rPr lang="en-US" altLang="zh-CN" dirty="0" smtClean="0"/>
              <a:t>Input image</a:t>
            </a:r>
            <a:endParaRPr lang="zh-CN" altLang="en-US" dirty="0"/>
          </a:p>
        </p:txBody>
      </p:sp>
      <p:sp>
        <p:nvSpPr>
          <p:cNvPr id="13" name="TextBox 12"/>
          <p:cNvSpPr txBox="1"/>
          <p:nvPr/>
        </p:nvSpPr>
        <p:spPr>
          <a:xfrm>
            <a:off x="2123728" y="3707740"/>
            <a:ext cx="2448272" cy="369332"/>
          </a:xfrm>
          <a:prstGeom prst="rect">
            <a:avLst/>
          </a:prstGeom>
          <a:noFill/>
        </p:spPr>
        <p:txBody>
          <a:bodyPr wrap="square" rtlCol="0">
            <a:spAutoFit/>
          </a:bodyPr>
          <a:lstStyle/>
          <a:p>
            <a:r>
              <a:rPr lang="en-US" altLang="zh-CN" dirty="0" smtClean="0"/>
              <a:t>Global contrast saliency</a:t>
            </a:r>
            <a:endParaRPr lang="zh-CN" altLang="en-US" dirty="0"/>
          </a:p>
        </p:txBody>
      </p:sp>
      <p:sp>
        <p:nvSpPr>
          <p:cNvPr id="14" name="TextBox 13"/>
          <p:cNvSpPr txBox="1"/>
          <p:nvPr/>
        </p:nvSpPr>
        <p:spPr>
          <a:xfrm>
            <a:off x="4499992" y="3707740"/>
            <a:ext cx="2448272" cy="369332"/>
          </a:xfrm>
          <a:prstGeom prst="rect">
            <a:avLst/>
          </a:prstGeom>
          <a:noFill/>
        </p:spPr>
        <p:txBody>
          <a:bodyPr wrap="square" rtlCol="0">
            <a:spAutoFit/>
          </a:bodyPr>
          <a:lstStyle/>
          <a:p>
            <a:r>
              <a:rPr lang="en-US" altLang="zh-CN" dirty="0" smtClean="0"/>
              <a:t>Learning-based saliency</a:t>
            </a:r>
            <a:endParaRPr lang="zh-CN" altLang="en-US" dirty="0"/>
          </a:p>
        </p:txBody>
      </p:sp>
      <p:sp>
        <p:nvSpPr>
          <p:cNvPr id="15" name="TextBox 14"/>
          <p:cNvSpPr txBox="1"/>
          <p:nvPr/>
        </p:nvSpPr>
        <p:spPr>
          <a:xfrm>
            <a:off x="7066334" y="3707740"/>
            <a:ext cx="1826146" cy="369332"/>
          </a:xfrm>
          <a:prstGeom prst="rect">
            <a:avLst/>
          </a:prstGeom>
          <a:noFill/>
        </p:spPr>
        <p:txBody>
          <a:bodyPr wrap="square" rtlCol="0">
            <a:spAutoFit/>
          </a:bodyPr>
          <a:lstStyle/>
          <a:p>
            <a:r>
              <a:rPr lang="en-US" altLang="zh-CN" dirty="0" smtClean="0"/>
              <a:t>Image signature</a:t>
            </a:r>
            <a:endParaRPr lang="zh-CN" altLang="en-US" dirty="0"/>
          </a:p>
        </p:txBody>
      </p:sp>
      <p:sp>
        <p:nvSpPr>
          <p:cNvPr id="16" name="TextBox 15"/>
          <p:cNvSpPr txBox="1"/>
          <p:nvPr/>
        </p:nvSpPr>
        <p:spPr>
          <a:xfrm>
            <a:off x="683568" y="5805264"/>
            <a:ext cx="1296144" cy="369332"/>
          </a:xfrm>
          <a:prstGeom prst="rect">
            <a:avLst/>
          </a:prstGeom>
          <a:noFill/>
        </p:spPr>
        <p:txBody>
          <a:bodyPr wrap="square" rtlCol="0">
            <a:spAutoFit/>
          </a:bodyPr>
          <a:lstStyle/>
          <a:p>
            <a:r>
              <a:rPr lang="en-US" altLang="zh-CN" dirty="0" err="1" smtClean="0"/>
              <a:t>Itti</a:t>
            </a:r>
            <a:r>
              <a:rPr lang="en-US" altLang="zh-CN" dirty="0" smtClean="0"/>
              <a:t> model</a:t>
            </a:r>
            <a:endParaRPr lang="zh-CN" altLang="en-US" dirty="0"/>
          </a:p>
        </p:txBody>
      </p:sp>
      <p:sp>
        <p:nvSpPr>
          <p:cNvPr id="17" name="TextBox 16"/>
          <p:cNvSpPr txBox="1"/>
          <p:nvPr/>
        </p:nvSpPr>
        <p:spPr>
          <a:xfrm>
            <a:off x="2770024" y="5805264"/>
            <a:ext cx="1657960" cy="369332"/>
          </a:xfrm>
          <a:prstGeom prst="rect">
            <a:avLst/>
          </a:prstGeom>
          <a:noFill/>
        </p:spPr>
        <p:txBody>
          <a:bodyPr wrap="square" rtlCol="0">
            <a:spAutoFit/>
          </a:bodyPr>
          <a:lstStyle/>
          <a:p>
            <a:r>
              <a:rPr lang="en-US" altLang="zh-CN" dirty="0" smtClean="0"/>
              <a:t>AIM saliency</a:t>
            </a:r>
            <a:endParaRPr lang="zh-CN" altLang="en-US" dirty="0"/>
          </a:p>
        </p:txBody>
      </p:sp>
      <p:sp>
        <p:nvSpPr>
          <p:cNvPr id="18" name="TextBox 17"/>
          <p:cNvSpPr txBox="1"/>
          <p:nvPr/>
        </p:nvSpPr>
        <p:spPr>
          <a:xfrm>
            <a:off x="5076056" y="5805264"/>
            <a:ext cx="1296144" cy="369332"/>
          </a:xfrm>
          <a:prstGeom prst="rect">
            <a:avLst/>
          </a:prstGeom>
          <a:noFill/>
        </p:spPr>
        <p:txBody>
          <a:bodyPr wrap="square" rtlCol="0">
            <a:spAutoFit/>
          </a:bodyPr>
          <a:lstStyle/>
          <a:p>
            <a:r>
              <a:rPr lang="en-US" altLang="zh-CN" dirty="0" smtClean="0"/>
              <a:t>Judd model</a:t>
            </a:r>
            <a:endParaRPr lang="zh-CN" altLang="en-US" dirty="0"/>
          </a:p>
        </p:txBody>
      </p:sp>
      <p:sp>
        <p:nvSpPr>
          <p:cNvPr id="19" name="TextBox 18"/>
          <p:cNvSpPr txBox="1"/>
          <p:nvPr/>
        </p:nvSpPr>
        <p:spPr>
          <a:xfrm>
            <a:off x="6850879" y="5805264"/>
            <a:ext cx="2065201" cy="646331"/>
          </a:xfrm>
          <a:prstGeom prst="rect">
            <a:avLst/>
          </a:prstGeom>
          <a:noFill/>
        </p:spPr>
        <p:txBody>
          <a:bodyPr wrap="square" rtlCol="0">
            <a:spAutoFit/>
          </a:bodyPr>
          <a:lstStyle/>
          <a:p>
            <a:pPr algn="ctr"/>
            <a:r>
              <a:rPr lang="en-US" altLang="zh-CN" dirty="0" smtClean="0"/>
              <a:t>Context-Dependent Saliency</a:t>
            </a:r>
            <a:endParaRPr lang="zh-CN" altLang="en-US" dirty="0"/>
          </a:p>
        </p:txBody>
      </p:sp>
    </p:spTree>
    <p:extLst>
      <p:ext uri="{BB962C8B-B14F-4D97-AF65-F5344CB8AC3E}">
        <p14:creationId xmlns:p14="http://schemas.microsoft.com/office/powerpoint/2010/main" val="3486144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Synthesis</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en-US" altLang="zh-CN" sz="2400" dirty="0" smtClean="0"/>
              <a:t>Optional user manually refinement</a:t>
            </a:r>
            <a:endParaRPr lang="zh-CN" altLang="en-US" sz="2400" dirty="0"/>
          </a:p>
        </p:txBody>
      </p:sp>
      <p:pic>
        <p:nvPicPr>
          <p:cNvPr id="4" name="Picture 3" descr="C:\Users\xukun\Desktop\快盘\talk_in_zaragoza\change_blindness\Demos\Demos\Salienc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65" y="2262957"/>
            <a:ext cx="3417887" cy="2563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66105" y="1772817"/>
            <a:ext cx="2053767" cy="461665"/>
          </a:xfrm>
          <a:prstGeom prst="rect">
            <a:avLst/>
          </a:prstGeom>
          <a:noFill/>
        </p:spPr>
        <p:txBody>
          <a:bodyPr wrap="none" rtlCol="0">
            <a:spAutoFit/>
          </a:bodyPr>
          <a:lstStyle/>
          <a:p>
            <a:r>
              <a:rPr lang="en-US" altLang="zh-CN" dirty="0" smtClean="0"/>
              <a:t>Original Image</a:t>
            </a:r>
            <a:endParaRPr lang="zh-CN" altLang="en-US" dirty="0"/>
          </a:p>
        </p:txBody>
      </p:sp>
      <mc:AlternateContent xmlns:mc="http://schemas.openxmlformats.org/markup-compatibility/2006" xmlns:a14="http://schemas.microsoft.com/office/drawing/2010/main">
        <mc:Choice Requires="a14">
          <p:sp>
            <p:nvSpPr>
              <p:cNvPr id="7" name="TextBox 6"/>
              <p:cNvSpPr txBox="1"/>
              <p:nvPr/>
            </p:nvSpPr>
            <p:spPr>
              <a:xfrm>
                <a:off x="704911" y="4826770"/>
                <a:ext cx="3545586" cy="461665"/>
              </a:xfrm>
              <a:prstGeom prst="rect">
                <a:avLst/>
              </a:prstGeom>
              <a:noFill/>
            </p:spPr>
            <p:txBody>
              <a:bodyPr wrap="none" rtlCol="0">
                <a:spAutoFit/>
              </a:bodyPr>
              <a:lstStyle/>
              <a:p>
                <a:r>
                  <a:rPr lang="en-US" altLang="zh-CN" dirty="0" smtClean="0"/>
                  <a:t>Desired Difficulty </a:t>
                </a:r>
                <a14:m>
                  <m:oMath xmlns:m="http://schemas.openxmlformats.org/officeDocument/2006/math">
                    <m:sSup>
                      <m:sSupPr>
                        <m:ctrlPr>
                          <a:rPr lang="en-US" altLang="zh-CN" i="1">
                            <a:latin typeface="Cambria Math"/>
                          </a:rPr>
                        </m:ctrlPr>
                      </m:sSupPr>
                      <m:e>
                        <m:r>
                          <a:rPr lang="en-US" altLang="zh-CN" i="1">
                            <a:latin typeface="Cambria Math"/>
                          </a:rPr>
                          <m:t>𝐵</m:t>
                        </m:r>
                      </m:e>
                      <m:sup>
                        <m:r>
                          <a:rPr lang="en-US" altLang="zh-CN" i="1">
                            <a:latin typeface="Cambria Math"/>
                          </a:rPr>
                          <m:t>∗</m:t>
                        </m:r>
                      </m:sup>
                    </m:sSup>
                  </m:oMath>
                </a14:m>
                <a:r>
                  <a:rPr lang="en-US" altLang="zh-CN" dirty="0" smtClean="0"/>
                  <a:t>= 0.5 </a:t>
                </a:r>
                <a:endParaRPr lang="zh-CN"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704911" y="4826770"/>
                <a:ext cx="3545586" cy="461665"/>
              </a:xfrm>
              <a:prstGeom prst="rect">
                <a:avLst/>
              </a:prstGeom>
              <a:blipFill rotWithShape="1">
                <a:blip r:embed="rId4"/>
                <a:stretch>
                  <a:fillRect l="-1549" t="-6579"/>
                </a:stretch>
              </a:blipFill>
            </p:spPr>
            <p:txBody>
              <a:bodyPr/>
              <a:lstStyle/>
              <a:p>
                <a:r>
                  <a:rPr lang="zh-CN" altLang="en-US">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2244330"/>
            <a:ext cx="345638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2245720"/>
            <a:ext cx="3456384" cy="259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9992" y="2239244"/>
            <a:ext cx="3465760" cy="2595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75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C:\Users\xukun\Desktop\快盘\talk_in_zaragoza\change_blindness\Demos\Demos\Saliency\b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62957"/>
            <a:ext cx="3417887" cy="2563813"/>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Synthesis</a:t>
            </a:r>
            <a:endParaRPr lang="zh-CN" altLang="en-US" dirty="0"/>
          </a:p>
        </p:txBody>
      </p:sp>
      <p:pic>
        <p:nvPicPr>
          <p:cNvPr id="99330" name="Picture 2" descr="C:\Users\xukun\Desktop\快盘\talk_in_zaragoza\change_blindness\Demos\Demos\Saliency\fore.png"/>
          <p:cNvPicPr>
            <a:picLocks noChangeAspect="1" noChangeArrowheads="1"/>
          </p:cNvPicPr>
          <p:nvPr/>
        </p:nvPicPr>
        <p:blipFill rotWithShape="1">
          <a:blip r:embed="rId4">
            <a:extLst>
              <a:ext uri="{28A0092B-C50C-407E-A947-70E740481C1C}">
                <a14:useLocalDpi xmlns:a14="http://schemas.microsoft.com/office/drawing/2010/main" val="0"/>
              </a:ext>
            </a:extLst>
          </a:blip>
          <a:srcRect l="40006" r="22631" b="50000"/>
          <a:stretch/>
        </p:blipFill>
        <p:spPr bwMode="auto">
          <a:xfrm>
            <a:off x="6227379" y="2262958"/>
            <a:ext cx="1277007" cy="1281906"/>
          </a:xfrm>
          <a:prstGeom prst="rect">
            <a:avLst/>
          </a:prstGeom>
          <a:noFill/>
          <a:extLst>
            <a:ext uri="{909E8E84-426E-40DD-AFC4-6F175D3DCCD1}">
              <a14:hiddenFill xmlns:a14="http://schemas.microsoft.com/office/drawing/2010/main">
                <a:solidFill>
                  <a:srgbClr val="FFFFFF"/>
                </a:solidFill>
              </a14:hiddenFill>
            </a:ext>
          </a:extLst>
        </p:spPr>
      </p:pic>
      <p:pic>
        <p:nvPicPr>
          <p:cNvPr id="99331" name="Picture 3" descr="C:\Users\xukun\Desktop\快盘\talk_in_zaragoza\change_blindness\Demos\Demos\Saliency\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065" y="2262957"/>
            <a:ext cx="3417887" cy="25638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66105" y="1772817"/>
            <a:ext cx="2053767" cy="461665"/>
          </a:xfrm>
          <a:prstGeom prst="rect">
            <a:avLst/>
          </a:prstGeom>
          <a:noFill/>
        </p:spPr>
        <p:txBody>
          <a:bodyPr wrap="none" rtlCol="0">
            <a:spAutoFit/>
          </a:bodyPr>
          <a:lstStyle/>
          <a:p>
            <a:r>
              <a:rPr lang="en-US" altLang="zh-CN" dirty="0" smtClean="0"/>
              <a:t>Original Image</a:t>
            </a:r>
            <a:endParaRPr lang="zh-CN" altLang="en-US" dirty="0"/>
          </a:p>
        </p:txBody>
      </p:sp>
      <p:sp>
        <p:nvSpPr>
          <p:cNvPr id="10" name="TextBox 9"/>
          <p:cNvSpPr txBox="1"/>
          <p:nvPr/>
        </p:nvSpPr>
        <p:spPr>
          <a:xfrm>
            <a:off x="5202096" y="1772816"/>
            <a:ext cx="2823209" cy="461665"/>
          </a:xfrm>
          <a:prstGeom prst="rect">
            <a:avLst/>
          </a:prstGeom>
          <a:noFill/>
        </p:spPr>
        <p:txBody>
          <a:bodyPr wrap="none" rtlCol="0">
            <a:spAutoFit/>
          </a:bodyPr>
          <a:lstStyle/>
          <a:p>
            <a:r>
              <a:rPr lang="en-US" altLang="zh-CN" dirty="0" smtClean="0"/>
              <a:t>Changed Counterpart</a:t>
            </a:r>
            <a:endParaRPr lang="zh-CN" altLang="en-US" dirty="0"/>
          </a:p>
        </p:txBody>
      </p:sp>
      <mc:AlternateContent xmlns:mc="http://schemas.openxmlformats.org/markup-compatibility/2006" xmlns:a14="http://schemas.microsoft.com/office/drawing/2010/main">
        <mc:Choice Requires="a14">
          <p:sp>
            <p:nvSpPr>
              <p:cNvPr id="11" name="TextBox 10"/>
              <p:cNvSpPr txBox="1"/>
              <p:nvPr/>
            </p:nvSpPr>
            <p:spPr>
              <a:xfrm>
                <a:off x="704911" y="4826770"/>
                <a:ext cx="3545586" cy="461665"/>
              </a:xfrm>
              <a:prstGeom prst="rect">
                <a:avLst/>
              </a:prstGeom>
              <a:noFill/>
            </p:spPr>
            <p:txBody>
              <a:bodyPr wrap="none" rtlCol="0">
                <a:spAutoFit/>
              </a:bodyPr>
              <a:lstStyle/>
              <a:p>
                <a:r>
                  <a:rPr lang="en-US" altLang="zh-CN" dirty="0" smtClean="0"/>
                  <a:t>Desired Difficulty </a:t>
                </a:r>
                <a14:m>
                  <m:oMath xmlns:m="http://schemas.openxmlformats.org/officeDocument/2006/math">
                    <m:sSup>
                      <m:sSupPr>
                        <m:ctrlPr>
                          <a:rPr lang="en-US" altLang="zh-CN" i="1">
                            <a:latin typeface="Cambria Math"/>
                          </a:rPr>
                        </m:ctrlPr>
                      </m:sSupPr>
                      <m:e>
                        <m:r>
                          <a:rPr lang="en-US" altLang="zh-CN" i="1">
                            <a:latin typeface="Cambria Math"/>
                          </a:rPr>
                          <m:t>𝐵</m:t>
                        </m:r>
                      </m:e>
                      <m:sup>
                        <m:r>
                          <a:rPr lang="en-US" altLang="zh-CN" i="1">
                            <a:latin typeface="Cambria Math"/>
                          </a:rPr>
                          <m:t>∗</m:t>
                        </m:r>
                      </m:sup>
                    </m:sSup>
                  </m:oMath>
                </a14:m>
                <a:r>
                  <a:rPr lang="en-US" altLang="zh-CN" dirty="0" smtClean="0"/>
                  <a:t>= 0.5 </a:t>
                </a:r>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04911" y="4826770"/>
                <a:ext cx="3545586" cy="461665"/>
              </a:xfrm>
              <a:prstGeom prst="rect">
                <a:avLst/>
              </a:prstGeom>
              <a:blipFill rotWithShape="1">
                <a:blip r:embed="rId6"/>
                <a:stretch>
                  <a:fillRect l="-2754" t="-10526" r="-1721" b="-28947"/>
                </a:stretch>
              </a:blipFill>
            </p:spPr>
            <p:txBody>
              <a:bodyPr/>
              <a:lstStyle/>
              <a:p>
                <a:r>
                  <a:rPr lang="zh-CN" altLang="en-US">
                    <a:noFill/>
                  </a:rPr>
                  <a:t> </a:t>
                </a:r>
              </a:p>
            </p:txBody>
          </p:sp>
        </mc:Fallback>
      </mc:AlternateContent>
      <p:sp>
        <p:nvSpPr>
          <p:cNvPr id="7" name="TextBox 6"/>
          <p:cNvSpPr txBox="1"/>
          <p:nvPr/>
        </p:nvSpPr>
        <p:spPr>
          <a:xfrm>
            <a:off x="704173" y="5445224"/>
            <a:ext cx="8291052" cy="1323439"/>
          </a:xfrm>
          <a:prstGeom prst="rect">
            <a:avLst/>
          </a:prstGeom>
          <a:noFill/>
        </p:spPr>
        <p:txBody>
          <a:bodyPr wrap="none" rtlCol="0">
            <a:spAutoFit/>
          </a:bodyPr>
          <a:lstStyle/>
          <a:p>
            <a:pPr marL="514350" lvl="1" indent="-514350">
              <a:buAutoNum type="arabicPeriod"/>
            </a:pPr>
            <a:r>
              <a:rPr lang="en-US" altLang="zh-CN" sz="2800" dirty="0" smtClean="0"/>
              <a:t>Randomly </a:t>
            </a:r>
            <a:r>
              <a:rPr lang="en-US" altLang="zh-CN" sz="2800" dirty="0"/>
              <a:t>pick a region </a:t>
            </a:r>
            <a:r>
              <a:rPr lang="en-US" altLang="zh-CN" sz="2800" dirty="0" smtClean="0"/>
              <a:t>and </a:t>
            </a:r>
            <a:r>
              <a:rPr lang="en-US" altLang="zh-CN" sz="2800" dirty="0"/>
              <a:t>a change operator </a:t>
            </a:r>
            <a:endParaRPr lang="en-US" altLang="zh-CN" sz="2800" dirty="0" smtClean="0"/>
          </a:p>
          <a:p>
            <a:pPr marL="514350" lvl="1" indent="-514350">
              <a:buAutoNum type="arabicPeriod"/>
            </a:pPr>
            <a:r>
              <a:rPr lang="en-US" altLang="zh-CN" sz="2800" dirty="0" smtClean="0"/>
              <a:t>Search in the parameter space </a:t>
            </a:r>
            <a:r>
              <a:rPr lang="en-US" altLang="zh-CN" sz="2800" dirty="0"/>
              <a:t>of the change operator</a:t>
            </a:r>
          </a:p>
          <a:p>
            <a:endParaRPr lang="zh-CN" altLang="en-US" dirty="0"/>
          </a:p>
        </p:txBody>
      </p:sp>
      <p:sp>
        <p:nvSpPr>
          <p:cNvPr id="13" name="任意多边形 12"/>
          <p:cNvSpPr/>
          <p:nvPr/>
        </p:nvSpPr>
        <p:spPr bwMode="auto">
          <a:xfrm>
            <a:off x="2411760" y="2492896"/>
            <a:ext cx="686339" cy="897790"/>
          </a:xfrm>
          <a:custGeom>
            <a:avLst/>
            <a:gdLst>
              <a:gd name="connsiteX0" fmla="*/ 343209 w 686339"/>
              <a:gd name="connsiteY0" fmla="*/ 686 h 897790"/>
              <a:gd name="connsiteX1" fmla="*/ 95559 w 686339"/>
              <a:gd name="connsiteY1" fmla="*/ 48311 h 897790"/>
              <a:gd name="connsiteX2" fmla="*/ 9834 w 686339"/>
              <a:gd name="connsiteY2" fmla="*/ 315011 h 897790"/>
              <a:gd name="connsiteX3" fmla="*/ 305109 w 686339"/>
              <a:gd name="connsiteY3" fmla="*/ 762686 h 897790"/>
              <a:gd name="connsiteX4" fmla="*/ 305109 w 686339"/>
              <a:gd name="connsiteY4" fmla="*/ 886511 h 897790"/>
              <a:gd name="connsiteX5" fmla="*/ 390834 w 686339"/>
              <a:gd name="connsiteY5" fmla="*/ 876986 h 897790"/>
              <a:gd name="connsiteX6" fmla="*/ 390834 w 686339"/>
              <a:gd name="connsiteY6" fmla="*/ 753161 h 897790"/>
              <a:gd name="connsiteX7" fmla="*/ 648009 w 686339"/>
              <a:gd name="connsiteY7" fmla="*/ 400736 h 897790"/>
              <a:gd name="connsiteX8" fmla="*/ 648009 w 686339"/>
              <a:gd name="connsiteY8" fmla="*/ 57836 h 897790"/>
              <a:gd name="connsiteX9" fmla="*/ 343209 w 686339"/>
              <a:gd name="connsiteY9" fmla="*/ 686 h 8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39" h="897790">
                <a:moveTo>
                  <a:pt x="343209" y="686"/>
                </a:moveTo>
                <a:cubicBezTo>
                  <a:pt x="251134" y="-902"/>
                  <a:pt x="151121" y="-4076"/>
                  <a:pt x="95559" y="48311"/>
                </a:cubicBezTo>
                <a:cubicBezTo>
                  <a:pt x="39997" y="100698"/>
                  <a:pt x="-25091" y="195948"/>
                  <a:pt x="9834" y="315011"/>
                </a:cubicBezTo>
                <a:cubicBezTo>
                  <a:pt x="44759" y="434074"/>
                  <a:pt x="255897" y="667436"/>
                  <a:pt x="305109" y="762686"/>
                </a:cubicBezTo>
                <a:cubicBezTo>
                  <a:pt x="354321" y="857936"/>
                  <a:pt x="290821" y="867461"/>
                  <a:pt x="305109" y="886511"/>
                </a:cubicBezTo>
                <a:cubicBezTo>
                  <a:pt x="319396" y="905561"/>
                  <a:pt x="376546" y="899211"/>
                  <a:pt x="390834" y="876986"/>
                </a:cubicBezTo>
                <a:cubicBezTo>
                  <a:pt x="405122" y="854761"/>
                  <a:pt x="347972" y="832536"/>
                  <a:pt x="390834" y="753161"/>
                </a:cubicBezTo>
                <a:cubicBezTo>
                  <a:pt x="433696" y="673786"/>
                  <a:pt x="605147" y="516624"/>
                  <a:pt x="648009" y="400736"/>
                </a:cubicBezTo>
                <a:cubicBezTo>
                  <a:pt x="690872" y="284849"/>
                  <a:pt x="706747" y="126099"/>
                  <a:pt x="648009" y="57836"/>
                </a:cubicBezTo>
                <a:cubicBezTo>
                  <a:pt x="589272" y="-10427"/>
                  <a:pt x="435284" y="2274"/>
                  <a:pt x="343209" y="686"/>
                </a:cubicBez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charset="-122"/>
            </a:endParaRPr>
          </a:p>
        </p:txBody>
      </p:sp>
      <p:sp>
        <p:nvSpPr>
          <p:cNvPr id="8" name="TextBox 7"/>
          <p:cNvSpPr txBox="1"/>
          <p:nvPr/>
        </p:nvSpPr>
        <p:spPr>
          <a:xfrm>
            <a:off x="3203848" y="2348880"/>
            <a:ext cx="918841" cy="461665"/>
          </a:xfrm>
          <a:prstGeom prst="rect">
            <a:avLst/>
          </a:prstGeom>
          <a:noFill/>
        </p:spPr>
        <p:txBody>
          <a:bodyPr wrap="none" rtlCol="0">
            <a:spAutoFit/>
          </a:bodyPr>
          <a:lstStyle/>
          <a:p>
            <a:r>
              <a:rPr lang="en-US" altLang="zh-CN" b="1" dirty="0" smtClean="0">
                <a:solidFill>
                  <a:srgbClr val="FF0000"/>
                </a:solidFill>
              </a:rPr>
              <a:t>Move</a:t>
            </a:r>
            <a:endParaRPr lang="zh-CN" altLang="en-US" b="1" dirty="0">
              <a:solidFill>
                <a:srgbClr val="FF0000"/>
              </a:solidFill>
            </a:endParaRPr>
          </a:p>
        </p:txBody>
      </p:sp>
      <p:sp>
        <p:nvSpPr>
          <p:cNvPr id="15" name="TextBox 14"/>
          <p:cNvSpPr txBox="1"/>
          <p:nvPr/>
        </p:nvSpPr>
        <p:spPr>
          <a:xfrm>
            <a:off x="4809277" y="4826770"/>
            <a:ext cx="3213572" cy="461665"/>
          </a:xfrm>
          <a:prstGeom prst="rect">
            <a:avLst/>
          </a:prstGeom>
          <a:noFill/>
        </p:spPr>
        <p:txBody>
          <a:bodyPr wrap="none" rtlCol="0">
            <a:spAutoFit/>
          </a:bodyPr>
          <a:lstStyle/>
          <a:p>
            <a:r>
              <a:rPr lang="en-US" altLang="zh-CN" dirty="0" smtClean="0"/>
              <a:t>Measured Difficulty B =</a:t>
            </a:r>
            <a:endParaRPr lang="zh-CN" altLang="en-US" dirty="0"/>
          </a:p>
        </p:txBody>
      </p:sp>
      <p:sp>
        <p:nvSpPr>
          <p:cNvPr id="9" name="矩形 8"/>
          <p:cNvSpPr/>
          <p:nvPr/>
        </p:nvSpPr>
        <p:spPr>
          <a:xfrm>
            <a:off x="7180838" y="4839543"/>
            <a:ext cx="415498" cy="461665"/>
          </a:xfrm>
          <a:prstGeom prst="rect">
            <a:avLst/>
          </a:prstGeom>
        </p:spPr>
        <p:txBody>
          <a:bodyPr wrap="none">
            <a:spAutoFit/>
          </a:bodyPr>
          <a:lstStyle/>
          <a:p>
            <a:r>
              <a:rPr lang="en-US" altLang="zh-CN" dirty="0" smtClean="0"/>
              <a:t>1 </a:t>
            </a:r>
            <a:endParaRPr lang="zh-CN" altLang="en-US" dirty="0"/>
          </a:p>
        </p:txBody>
      </p:sp>
      <p:sp>
        <p:nvSpPr>
          <p:cNvPr id="17" name="矩形 16"/>
          <p:cNvSpPr/>
          <p:nvPr/>
        </p:nvSpPr>
        <p:spPr>
          <a:xfrm>
            <a:off x="7098957" y="4839543"/>
            <a:ext cx="569387" cy="461665"/>
          </a:xfrm>
          <a:prstGeom prst="rect">
            <a:avLst/>
          </a:prstGeom>
        </p:spPr>
        <p:txBody>
          <a:bodyPr wrap="none">
            <a:spAutoFit/>
          </a:bodyPr>
          <a:lstStyle/>
          <a:p>
            <a:r>
              <a:rPr lang="en-US" altLang="zh-CN" dirty="0" smtClean="0"/>
              <a:t>0.7</a:t>
            </a:r>
            <a:endParaRPr lang="zh-CN" altLang="en-US" dirty="0"/>
          </a:p>
        </p:txBody>
      </p:sp>
      <p:sp>
        <p:nvSpPr>
          <p:cNvPr id="18" name="矩形 17"/>
          <p:cNvSpPr/>
          <p:nvPr/>
        </p:nvSpPr>
        <p:spPr>
          <a:xfrm>
            <a:off x="7092280" y="4839543"/>
            <a:ext cx="569387" cy="461665"/>
          </a:xfrm>
          <a:prstGeom prst="rect">
            <a:avLst/>
          </a:prstGeom>
        </p:spPr>
        <p:txBody>
          <a:bodyPr wrap="none">
            <a:spAutoFit/>
          </a:bodyPr>
          <a:lstStyle/>
          <a:p>
            <a:r>
              <a:rPr lang="en-US" altLang="zh-CN" dirty="0" smtClean="0"/>
              <a:t>0.5</a:t>
            </a:r>
            <a:endParaRPr lang="zh-CN" altLang="en-US" dirty="0"/>
          </a:p>
        </p:txBody>
      </p:sp>
    </p:spTree>
    <p:extLst>
      <p:ext uri="{BB962C8B-B14F-4D97-AF65-F5344CB8AC3E}">
        <p14:creationId xmlns:p14="http://schemas.microsoft.com/office/powerpoint/2010/main" val="10986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99332"/>
                                        </p:tgtEl>
                                        <p:attrNameLst>
                                          <p:attrName>style.visibility</p:attrName>
                                        </p:attrNameLst>
                                      </p:cBhvr>
                                      <p:to>
                                        <p:strVal val="visible"/>
                                      </p:to>
                                    </p:set>
                                    <p:animEffect transition="in" filter="fade">
                                      <p:cBhvr>
                                        <p:cTn id="34" dur="500"/>
                                        <p:tgtEl>
                                          <p:spTgt spid="993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99330"/>
                                        </p:tgtEl>
                                        <p:attrNameLst>
                                          <p:attrName>style.visibility</p:attrName>
                                        </p:attrNameLst>
                                      </p:cBhvr>
                                      <p:to>
                                        <p:strVal val="visible"/>
                                      </p:to>
                                    </p:set>
                                    <p:animEffect transition="in" filter="fade">
                                      <p:cBhvr>
                                        <p:cTn id="40" dur="500"/>
                                        <p:tgtEl>
                                          <p:spTgt spid="993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1.94444E-6 3.7037E-7 L -0.04618 0.00162 " pathEditMode="relative" rAng="0" ptsTypes="AA">
                                      <p:cBhvr>
                                        <p:cTn id="47" dur="1000" fill="hold"/>
                                        <p:tgtEl>
                                          <p:spTgt spid="99330"/>
                                        </p:tgtEl>
                                        <p:attrNameLst>
                                          <p:attrName>ppt_x</p:attrName>
                                          <p:attrName>ppt_y</p:attrName>
                                        </p:attrNameLst>
                                      </p:cBhvr>
                                      <p:rCtr x="-2309" y="69"/>
                                    </p:animMotion>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childTnLst>
                                </p:cTn>
                              </p:par>
                              <p:par>
                                <p:cTn id="51" presetID="10" presetClass="exit" presetSubtype="0" fill="hold" grpId="1" nodeType="withEffect">
                                  <p:stCondLst>
                                    <p:cond delay="0"/>
                                  </p:stCondLst>
                                  <p:childTnLst>
                                    <p:animEffect transition="out" filter="fade">
                                      <p:cBhvr>
                                        <p:cTn id="52" dur="1000"/>
                                        <p:tgtEl>
                                          <p:spTgt spid="9"/>
                                        </p:tgtEl>
                                      </p:cBhvr>
                                    </p:animEffect>
                                    <p:set>
                                      <p:cBhvr>
                                        <p:cTn id="53" dur="1" fill="hold">
                                          <p:stCondLst>
                                            <p:cond delay="9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0.04618 0.00162 L -0.04618 0.07662 " pathEditMode="relative" rAng="0" ptsTypes="AA">
                                      <p:cBhvr>
                                        <p:cTn id="57" dur="1000" fill="hold"/>
                                        <p:tgtEl>
                                          <p:spTgt spid="99330"/>
                                        </p:tgtEl>
                                        <p:attrNameLst>
                                          <p:attrName>ppt_x</p:attrName>
                                          <p:attrName>ppt_y</p:attrName>
                                        </p:attrNameLst>
                                      </p:cBhvr>
                                      <p:rCtr x="0" y="3750"/>
                                    </p:animMotion>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childTnLst>
                                </p:cTn>
                              </p:par>
                              <p:par>
                                <p:cTn id="61" presetID="10" presetClass="exit" presetSubtype="0" fill="hold" grpId="1" nodeType="withEffect">
                                  <p:stCondLst>
                                    <p:cond delay="0"/>
                                  </p:stCondLst>
                                  <p:childTnLst>
                                    <p:animEffect transition="out" filter="fade">
                                      <p:cBhvr>
                                        <p:cTn id="62" dur="1000"/>
                                        <p:tgtEl>
                                          <p:spTgt spid="17"/>
                                        </p:tgtEl>
                                      </p:cBhvr>
                                    </p:animEffect>
                                    <p:set>
                                      <p:cBhvr>
                                        <p:cTn id="63"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3" grpId="1" animBg="1"/>
      <p:bldP spid="8" grpId="0"/>
      <p:bldP spid="8" grpId="1"/>
      <p:bldP spid="15" grpId="0"/>
      <p:bldP spid="9" grpId="0"/>
      <p:bldP spid="9" grpId="1"/>
      <p:bldP spid="17" grpId="0"/>
      <p:bldP spid="17" grpId="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More Results</a:t>
            </a:r>
            <a:endParaRPr lang="zh-CN" altLang="en-US" dirty="0"/>
          </a:p>
        </p:txBody>
      </p:sp>
      <p:sp>
        <p:nvSpPr>
          <p:cNvPr id="3" name="内容占位符 2"/>
          <p:cNvSpPr>
            <a:spLocks noGrp="1"/>
          </p:cNvSpPr>
          <p:nvPr>
            <p:ph idx="1"/>
          </p:nvPr>
        </p:nvSpPr>
        <p:spPr/>
        <p:txBody>
          <a:bodyPr/>
          <a:lstStyle/>
          <a:p>
            <a:endParaRPr lang="zh-CN" altLang="en-US"/>
          </a:p>
        </p:txBody>
      </p:sp>
      <p:pic>
        <p:nvPicPr>
          <p:cNvPr id="952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31386"/>
            <a:ext cx="4055773" cy="304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014" y="2337723"/>
            <a:ext cx="4049436" cy="303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椭圆 5"/>
          <p:cNvSpPr/>
          <p:nvPr/>
        </p:nvSpPr>
        <p:spPr>
          <a:xfrm>
            <a:off x="414800" y="2924944"/>
            <a:ext cx="700816" cy="18062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7" name="椭圆 6"/>
          <p:cNvSpPr/>
          <p:nvPr/>
        </p:nvSpPr>
        <p:spPr>
          <a:xfrm>
            <a:off x="4788024" y="2924944"/>
            <a:ext cx="720080" cy="18558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Tree>
    <p:extLst>
      <p:ext uri="{BB962C8B-B14F-4D97-AF65-F5344CB8AC3E}">
        <p14:creationId xmlns:p14="http://schemas.microsoft.com/office/powerpoint/2010/main" val="363021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dirty="0" smtClean="0"/>
              <a:t>Spot-the-difference Game</a:t>
            </a:r>
            <a:endParaRPr lang="zh-CN" altLang="en-US" dirty="0"/>
          </a:p>
        </p:txBody>
      </p:sp>
      <p:sp>
        <p:nvSpPr>
          <p:cNvPr id="6" name="内容占位符 5"/>
          <p:cNvSpPr>
            <a:spLocks noGrp="1"/>
          </p:cNvSpPr>
          <p:nvPr>
            <p:ph idx="1"/>
          </p:nvPr>
        </p:nvSpPr>
        <p:spPr/>
        <p:txBody>
          <a:bodyPr/>
          <a:lstStyle/>
          <a:p>
            <a:pPr>
              <a:defRPr/>
            </a:pPr>
            <a:endParaRPr lang="zh-CN" alt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2133600"/>
            <a:ext cx="4200525"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650" y="2133600"/>
            <a:ext cx="4200525"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椭圆 11"/>
          <p:cNvSpPr/>
          <p:nvPr/>
        </p:nvSpPr>
        <p:spPr>
          <a:xfrm>
            <a:off x="1692275" y="2276475"/>
            <a:ext cx="503238" cy="1296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3" name="椭圆 12"/>
          <p:cNvSpPr/>
          <p:nvPr/>
        </p:nvSpPr>
        <p:spPr>
          <a:xfrm>
            <a:off x="6372225" y="2276475"/>
            <a:ext cx="503238" cy="1296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Tree>
    <p:extLst>
      <p:ext uri="{BB962C8B-B14F-4D97-AF65-F5344CB8AC3E}">
        <p14:creationId xmlns:p14="http://schemas.microsoft.com/office/powerpoint/2010/main" val="15493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More Results</a:t>
            </a:r>
            <a:endParaRPr lang="zh-CN" altLang="en-US" dirty="0"/>
          </a:p>
        </p:txBody>
      </p:sp>
      <p:sp>
        <p:nvSpPr>
          <p:cNvPr id="3" name="内容占位符 2"/>
          <p:cNvSpPr>
            <a:spLocks noGrp="1"/>
          </p:cNvSpPr>
          <p:nvPr>
            <p:ph idx="1"/>
          </p:nvPr>
        </p:nvSpPr>
        <p:spPr/>
        <p:txBody>
          <a:bodyPr/>
          <a:lstStyle/>
          <a:p>
            <a:endParaRPr lang="zh-CN" altLang="en-US" dirty="0"/>
          </a:p>
        </p:txBody>
      </p:sp>
      <p:grpSp>
        <p:nvGrpSpPr>
          <p:cNvPr id="4" name="组合 3"/>
          <p:cNvGrpSpPr/>
          <p:nvPr/>
        </p:nvGrpSpPr>
        <p:grpSpPr>
          <a:xfrm>
            <a:off x="251520" y="2420888"/>
            <a:ext cx="8705900" cy="3234390"/>
            <a:chOff x="179512" y="1844824"/>
            <a:chExt cx="12306300" cy="4572000"/>
          </a:xfrm>
        </p:grpSpPr>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4824"/>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812" y="1844824"/>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椭圆 6"/>
          <p:cNvSpPr/>
          <p:nvPr/>
        </p:nvSpPr>
        <p:spPr>
          <a:xfrm>
            <a:off x="971600" y="2809358"/>
            <a:ext cx="503238" cy="1296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8" name="椭圆 7"/>
          <p:cNvSpPr/>
          <p:nvPr/>
        </p:nvSpPr>
        <p:spPr>
          <a:xfrm>
            <a:off x="5436914" y="2809358"/>
            <a:ext cx="503238" cy="1296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Tree>
    <p:extLst>
      <p:ext uri="{BB962C8B-B14F-4D97-AF65-F5344CB8AC3E}">
        <p14:creationId xmlns:p14="http://schemas.microsoft.com/office/powerpoint/2010/main" val="330586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More Results</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5122" name="Picture 2" descr="E:\workspace\DiffImg\Paper\svnNew\images\us\difficulty\hig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244" y="2492896"/>
            <a:ext cx="4145220" cy="310891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workspace\DiffImg\Paper\svnNew\images\us\difficulty\low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522343"/>
            <a:ext cx="4105958" cy="307946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E:\workspace\DiffImg\Paper\svnNew\images\us\difficulty\src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015" y="2527402"/>
            <a:ext cx="4105958" cy="3079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75656" y="5733256"/>
            <a:ext cx="2053767" cy="461665"/>
          </a:xfrm>
          <a:prstGeom prst="rect">
            <a:avLst/>
          </a:prstGeom>
          <a:noFill/>
        </p:spPr>
        <p:txBody>
          <a:bodyPr wrap="none" rtlCol="0">
            <a:spAutoFit/>
          </a:bodyPr>
          <a:lstStyle/>
          <a:p>
            <a:r>
              <a:rPr lang="en-US" altLang="zh-CN" dirty="0" smtClean="0"/>
              <a:t>Original Image</a:t>
            </a:r>
            <a:endParaRPr lang="zh-CN" altLang="en-US" dirty="0"/>
          </a:p>
        </p:txBody>
      </p:sp>
      <p:sp>
        <p:nvSpPr>
          <p:cNvPr id="9" name="TextBox 8"/>
          <p:cNvSpPr txBox="1"/>
          <p:nvPr/>
        </p:nvSpPr>
        <p:spPr>
          <a:xfrm>
            <a:off x="5755673" y="5723964"/>
            <a:ext cx="2488735" cy="369332"/>
          </a:xfrm>
          <a:prstGeom prst="rect">
            <a:avLst/>
          </a:prstGeom>
          <a:noFill/>
        </p:spPr>
        <p:txBody>
          <a:bodyPr wrap="square" rtlCol="0">
            <a:spAutoFit/>
          </a:bodyPr>
          <a:lstStyle/>
          <a:p>
            <a:r>
              <a:rPr lang="en-US" altLang="zh-CN" dirty="0" smtClean="0"/>
              <a:t>Changed Counterpart</a:t>
            </a:r>
            <a:endParaRPr lang="zh-CN" altLang="en-US" dirty="0"/>
          </a:p>
        </p:txBody>
      </p:sp>
      <mc:AlternateContent xmlns:mc="http://schemas.openxmlformats.org/markup-compatibility/2006" xmlns:a14="http://schemas.microsoft.com/office/drawing/2010/main">
        <mc:Choice Requires="a14">
          <p:sp>
            <p:nvSpPr>
              <p:cNvPr id="10" name="TextBox 9"/>
              <p:cNvSpPr txBox="1"/>
              <p:nvPr/>
            </p:nvSpPr>
            <p:spPr>
              <a:xfrm>
                <a:off x="3159967" y="6158285"/>
                <a:ext cx="2708177" cy="369332"/>
              </a:xfrm>
              <a:prstGeom prst="rect">
                <a:avLst/>
              </a:prstGeom>
              <a:noFill/>
            </p:spPr>
            <p:txBody>
              <a:bodyPr wrap="none" rtlCol="0">
                <a:spAutoFit/>
              </a:bodyPr>
              <a:lstStyle/>
              <a:p>
                <a:r>
                  <a:rPr lang="en-US" altLang="zh-CN" dirty="0" smtClean="0"/>
                  <a:t>Desired Difficulty </a:t>
                </a:r>
                <a14:m>
                  <m:oMath xmlns:m="http://schemas.openxmlformats.org/officeDocument/2006/math">
                    <m:sSup>
                      <m:sSupPr>
                        <m:ctrlPr>
                          <a:rPr lang="en-US" altLang="zh-CN" i="1">
                            <a:latin typeface="Cambria Math"/>
                          </a:rPr>
                        </m:ctrlPr>
                      </m:sSupPr>
                      <m:e>
                        <m:r>
                          <a:rPr lang="en-US" altLang="zh-CN" i="1">
                            <a:latin typeface="Cambria Math"/>
                          </a:rPr>
                          <m:t>𝐵</m:t>
                        </m:r>
                      </m:e>
                      <m:sup>
                        <m:r>
                          <a:rPr lang="en-US" altLang="zh-CN" i="1">
                            <a:latin typeface="Cambria Math"/>
                          </a:rPr>
                          <m:t>∗</m:t>
                        </m:r>
                      </m:sup>
                    </m:sSup>
                  </m:oMath>
                </a14:m>
                <a:r>
                  <a:rPr lang="en-US" altLang="zh-CN" dirty="0" smtClean="0"/>
                  <a:t>= 0.2 </a:t>
                </a:r>
                <a:endParaRPr lang="zh-CN"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159967" y="6158285"/>
                <a:ext cx="2708177" cy="369332"/>
              </a:xfrm>
              <a:prstGeom prst="rect">
                <a:avLst/>
              </a:prstGeom>
              <a:blipFill rotWithShape="1">
                <a:blip r:embed="rId6"/>
                <a:stretch>
                  <a:fillRect l="-1798" t="-8197" r="-899"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31840" y="6165304"/>
                <a:ext cx="2708177" cy="369332"/>
              </a:xfrm>
              <a:prstGeom prst="rect">
                <a:avLst/>
              </a:prstGeom>
              <a:noFill/>
            </p:spPr>
            <p:txBody>
              <a:bodyPr wrap="none" rtlCol="0">
                <a:spAutoFit/>
              </a:bodyPr>
              <a:lstStyle/>
              <a:p>
                <a:r>
                  <a:rPr lang="en-US" altLang="zh-CN" dirty="0" smtClean="0"/>
                  <a:t>Desired Difficulty </a:t>
                </a:r>
                <a14:m>
                  <m:oMath xmlns:m="http://schemas.openxmlformats.org/officeDocument/2006/math">
                    <m:sSup>
                      <m:sSupPr>
                        <m:ctrlPr>
                          <a:rPr lang="en-US" altLang="zh-CN" i="1">
                            <a:latin typeface="Cambria Math"/>
                          </a:rPr>
                        </m:ctrlPr>
                      </m:sSupPr>
                      <m:e>
                        <m:r>
                          <a:rPr lang="en-US" altLang="zh-CN" i="1">
                            <a:latin typeface="Cambria Math"/>
                          </a:rPr>
                          <m:t>𝐵</m:t>
                        </m:r>
                      </m:e>
                      <m:sup>
                        <m:r>
                          <a:rPr lang="en-US" altLang="zh-CN" i="1">
                            <a:latin typeface="Cambria Math"/>
                          </a:rPr>
                          <m:t>∗</m:t>
                        </m:r>
                      </m:sup>
                    </m:sSup>
                  </m:oMath>
                </a14:m>
                <a:r>
                  <a:rPr lang="en-US" altLang="zh-CN" dirty="0" smtClean="0"/>
                  <a:t>= 0.5 </a:t>
                </a:r>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131840" y="6165304"/>
                <a:ext cx="2708177" cy="369332"/>
              </a:xfrm>
              <a:prstGeom prst="rect">
                <a:avLst/>
              </a:prstGeom>
              <a:blipFill rotWithShape="1">
                <a:blip r:embed="rId7"/>
                <a:stretch>
                  <a:fillRect l="-2027" t="-8197" r="-901"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131840" y="6165304"/>
                <a:ext cx="2708177" cy="369332"/>
              </a:xfrm>
              <a:prstGeom prst="rect">
                <a:avLst/>
              </a:prstGeom>
              <a:noFill/>
            </p:spPr>
            <p:txBody>
              <a:bodyPr wrap="none" rtlCol="0">
                <a:spAutoFit/>
              </a:bodyPr>
              <a:lstStyle/>
              <a:p>
                <a:r>
                  <a:rPr lang="en-US" altLang="zh-CN" dirty="0" smtClean="0"/>
                  <a:t>Desired Difficulty </a:t>
                </a:r>
                <a14:m>
                  <m:oMath xmlns:m="http://schemas.openxmlformats.org/officeDocument/2006/math">
                    <m:sSup>
                      <m:sSupPr>
                        <m:ctrlPr>
                          <a:rPr lang="en-US" altLang="zh-CN" i="1">
                            <a:latin typeface="Cambria Math"/>
                          </a:rPr>
                        </m:ctrlPr>
                      </m:sSupPr>
                      <m:e>
                        <m:r>
                          <a:rPr lang="en-US" altLang="zh-CN" i="1">
                            <a:latin typeface="Cambria Math"/>
                          </a:rPr>
                          <m:t>𝐵</m:t>
                        </m:r>
                      </m:e>
                      <m:sup>
                        <m:r>
                          <a:rPr lang="en-US" altLang="zh-CN" i="1">
                            <a:latin typeface="Cambria Math"/>
                          </a:rPr>
                          <m:t>∗</m:t>
                        </m:r>
                      </m:sup>
                    </m:sSup>
                  </m:oMath>
                </a14:m>
                <a:r>
                  <a:rPr lang="en-US" altLang="zh-CN" dirty="0" smtClean="0"/>
                  <a:t>= 0.8 </a:t>
                </a:r>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131840" y="6165304"/>
                <a:ext cx="2708177" cy="369332"/>
              </a:xfrm>
              <a:prstGeom prst="rect">
                <a:avLst/>
              </a:prstGeom>
              <a:blipFill rotWithShape="1">
                <a:blip r:embed="rId8"/>
                <a:stretch>
                  <a:fillRect l="-2027" t="-8197" r="-901" b="-24590"/>
                </a:stretch>
              </a:blipFill>
            </p:spPr>
            <p:txBody>
              <a:bodyPr/>
              <a:lstStyle/>
              <a:p>
                <a:r>
                  <a:rPr lang="zh-CN" altLang="en-US">
                    <a:noFill/>
                  </a:rPr>
                  <a:t> </a:t>
                </a:r>
              </a:p>
            </p:txBody>
          </p:sp>
        </mc:Fallback>
      </mc:AlternateContent>
      <p:pic>
        <p:nvPicPr>
          <p:cNvPr id="5124" name="Picture 4" descr="E:\workspace\DiffImg\Paper\svnNew\images\us\difficulty\middle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2506" y="2509772"/>
            <a:ext cx="4105958" cy="3079468"/>
          </a:xfrm>
          <a:prstGeom prst="rect">
            <a:avLst/>
          </a:prstGeom>
          <a:noFill/>
          <a:extLst>
            <a:ext uri="{909E8E84-426E-40DD-AFC4-6F175D3DCCD1}">
              <a14:hiddenFill xmlns:a14="http://schemas.microsoft.com/office/drawing/2010/main">
                <a:solidFill>
                  <a:srgbClr val="FFFFFF"/>
                </a:solidFill>
              </a14:hiddenFill>
            </a:ext>
          </a:extLst>
        </p:spPr>
      </p:pic>
      <p:sp>
        <p:nvSpPr>
          <p:cNvPr id="13" name="椭圆 12"/>
          <p:cNvSpPr/>
          <p:nvPr/>
        </p:nvSpPr>
        <p:spPr>
          <a:xfrm>
            <a:off x="1654178" y="3750035"/>
            <a:ext cx="700816" cy="90310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4" name="椭圆 13"/>
          <p:cNvSpPr/>
          <p:nvPr/>
        </p:nvSpPr>
        <p:spPr>
          <a:xfrm>
            <a:off x="5724128" y="3645024"/>
            <a:ext cx="700816" cy="90310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5" name="椭圆 14"/>
          <p:cNvSpPr/>
          <p:nvPr/>
        </p:nvSpPr>
        <p:spPr>
          <a:xfrm>
            <a:off x="302015" y="4547727"/>
            <a:ext cx="700816" cy="903101"/>
          </a:xfrm>
          <a:prstGeom prst="ellipse">
            <a:avLst/>
          </a:prstGeom>
          <a:noFill/>
          <a:ln w="381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6" name="椭圆 15"/>
          <p:cNvSpPr/>
          <p:nvPr/>
        </p:nvSpPr>
        <p:spPr>
          <a:xfrm>
            <a:off x="4860032" y="4358614"/>
            <a:ext cx="700816" cy="903101"/>
          </a:xfrm>
          <a:prstGeom prst="ellipse">
            <a:avLst/>
          </a:prstGeom>
          <a:noFill/>
          <a:ln w="381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7" name="椭圆 16"/>
          <p:cNvSpPr/>
          <p:nvPr/>
        </p:nvSpPr>
        <p:spPr>
          <a:xfrm>
            <a:off x="3902428" y="4511013"/>
            <a:ext cx="700816" cy="9031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8" name="椭圆 17"/>
          <p:cNvSpPr/>
          <p:nvPr/>
        </p:nvSpPr>
        <p:spPr>
          <a:xfrm>
            <a:off x="8244408" y="4511012"/>
            <a:ext cx="700816" cy="9031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Tree>
    <p:extLst>
      <p:ext uri="{BB962C8B-B14F-4D97-AF65-F5344CB8AC3E}">
        <p14:creationId xmlns:p14="http://schemas.microsoft.com/office/powerpoint/2010/main" val="287590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5122"/>
                                        </p:tgtEl>
                                      </p:cBhvr>
                                    </p:animEffect>
                                    <p:set>
                                      <p:cBhvr>
                                        <p:cTn id="27" dur="1" fill="hold">
                                          <p:stCondLst>
                                            <p:cond delay="499"/>
                                          </p:stCondLst>
                                        </p:cTn>
                                        <p:tgtEl>
                                          <p:spTgt spid="512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5123"/>
                                        </p:tgtEl>
                                        <p:attrNameLst>
                                          <p:attrName>style.visibility</p:attrName>
                                        </p:attrNameLst>
                                      </p:cBhvr>
                                      <p:to>
                                        <p:strVal val="visible"/>
                                      </p:to>
                                    </p:set>
                                    <p:animEffect transition="in" filter="fade">
                                      <p:cBhvr>
                                        <p:cTn id="37" dur="500"/>
                                        <p:tgtEl>
                                          <p:spTgt spid="512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123"/>
                                        </p:tgtEl>
                                      </p:cBhvr>
                                    </p:animEffect>
                                    <p:set>
                                      <p:cBhvr>
                                        <p:cTn id="57" dur="1" fill="hold">
                                          <p:stCondLst>
                                            <p:cond delay="499"/>
                                          </p:stCondLst>
                                        </p:cTn>
                                        <p:tgtEl>
                                          <p:spTgt spid="5123"/>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5124"/>
                                        </p:tgtEl>
                                        <p:attrNameLst>
                                          <p:attrName>style.visibility</p:attrName>
                                        </p:attrNameLst>
                                      </p:cBhvr>
                                      <p:to>
                                        <p:strVal val="visible"/>
                                      </p:to>
                                    </p:set>
                                    <p:animEffect transition="in" filter="fade">
                                      <p:cBhvr>
                                        <p:cTn id="64" dur="500"/>
                                        <p:tgtEl>
                                          <p:spTgt spid="512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3" grpId="0" animBg="1"/>
      <p:bldP spid="13" grpId="1" animBg="1"/>
      <p:bldP spid="14" grpId="0" animBg="1"/>
      <p:bldP spid="14" grpId="1" animBg="1"/>
      <p:bldP spid="15" grpId="0" animBg="1"/>
      <p:bldP spid="15" grpId="1" animBg="1"/>
      <p:bldP spid="16" grpId="0" animBg="1"/>
      <p:bldP spid="16" grpId="1"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More Results</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6147" name="Picture 3" descr="E:\workspace\DiffImg\Paper\svnNew\images\results\multi\2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564904"/>
            <a:ext cx="4156242" cy="311718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workspace\DiffImg\Paper\svnNew\images\results\multi\2sr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564904"/>
            <a:ext cx="4156242" cy="3117181"/>
          </a:xfrm>
          <a:prstGeom prst="rect">
            <a:avLst/>
          </a:prstGeom>
          <a:noFill/>
          <a:extLst>
            <a:ext uri="{909E8E84-426E-40DD-AFC4-6F175D3DCCD1}">
              <a14:hiddenFill xmlns:a14="http://schemas.microsoft.com/office/drawing/2010/main">
                <a:solidFill>
                  <a:srgbClr val="FFFFFF"/>
                </a:solidFill>
              </a14:hiddenFill>
            </a:ext>
          </a:extLst>
        </p:spPr>
      </p:pic>
      <p:sp>
        <p:nvSpPr>
          <p:cNvPr id="8" name="椭圆 7"/>
          <p:cNvSpPr/>
          <p:nvPr/>
        </p:nvSpPr>
        <p:spPr>
          <a:xfrm>
            <a:off x="467544" y="4293096"/>
            <a:ext cx="589058" cy="75908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9" name="椭圆 8"/>
          <p:cNvSpPr/>
          <p:nvPr/>
        </p:nvSpPr>
        <p:spPr>
          <a:xfrm>
            <a:off x="4847038" y="4254091"/>
            <a:ext cx="589058" cy="75908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0" name="椭圆 9"/>
          <p:cNvSpPr/>
          <p:nvPr/>
        </p:nvSpPr>
        <p:spPr>
          <a:xfrm>
            <a:off x="1561498" y="3778685"/>
            <a:ext cx="416763" cy="5370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1" name="椭圆 10"/>
          <p:cNvSpPr/>
          <p:nvPr/>
        </p:nvSpPr>
        <p:spPr>
          <a:xfrm>
            <a:off x="5796136" y="3985561"/>
            <a:ext cx="416763" cy="5370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2" name="椭圆 11"/>
          <p:cNvSpPr/>
          <p:nvPr/>
        </p:nvSpPr>
        <p:spPr>
          <a:xfrm>
            <a:off x="3653149" y="2903192"/>
            <a:ext cx="589058" cy="75908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3" name="椭圆 12"/>
          <p:cNvSpPr/>
          <p:nvPr/>
        </p:nvSpPr>
        <p:spPr>
          <a:xfrm>
            <a:off x="8018386" y="2871682"/>
            <a:ext cx="589058" cy="75908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pic>
        <p:nvPicPr>
          <p:cNvPr id="6146" name="Picture 2" descr="E:\workspace\DiffImg\Paper\svnNew\images\results\multi\3sr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564903"/>
            <a:ext cx="4156242" cy="311718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E:\workspace\DiffImg\Paper\svnNew\images\results\multi\3r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2564316"/>
            <a:ext cx="4156242" cy="3117181"/>
          </a:xfrm>
          <a:prstGeom prst="rect">
            <a:avLst/>
          </a:prstGeom>
          <a:noFill/>
          <a:extLst>
            <a:ext uri="{909E8E84-426E-40DD-AFC4-6F175D3DCCD1}">
              <a14:hiddenFill xmlns:a14="http://schemas.microsoft.com/office/drawing/2010/main">
                <a:solidFill>
                  <a:srgbClr val="FFFFFF"/>
                </a:solidFill>
              </a14:hiddenFill>
            </a:ext>
          </a:extLst>
        </p:spPr>
      </p:pic>
      <p:sp>
        <p:nvSpPr>
          <p:cNvPr id="15" name="椭圆 14"/>
          <p:cNvSpPr/>
          <p:nvPr/>
        </p:nvSpPr>
        <p:spPr>
          <a:xfrm>
            <a:off x="1389203" y="4922412"/>
            <a:ext cx="589058" cy="75908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6" name="椭圆 15"/>
          <p:cNvSpPr/>
          <p:nvPr/>
        </p:nvSpPr>
        <p:spPr>
          <a:xfrm>
            <a:off x="5796136" y="4920600"/>
            <a:ext cx="589058" cy="75908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7" name="椭圆 16"/>
          <p:cNvSpPr/>
          <p:nvPr/>
        </p:nvSpPr>
        <p:spPr>
          <a:xfrm>
            <a:off x="7876257" y="3220366"/>
            <a:ext cx="416763" cy="5370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8" name="椭圆 17"/>
          <p:cNvSpPr/>
          <p:nvPr/>
        </p:nvSpPr>
        <p:spPr>
          <a:xfrm>
            <a:off x="3444767" y="3220365"/>
            <a:ext cx="416763" cy="5370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9" name="椭圆 18"/>
          <p:cNvSpPr/>
          <p:nvPr/>
        </p:nvSpPr>
        <p:spPr>
          <a:xfrm>
            <a:off x="3064091" y="3786468"/>
            <a:ext cx="589058" cy="75908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20" name="椭圆 19"/>
          <p:cNvSpPr/>
          <p:nvPr/>
        </p:nvSpPr>
        <p:spPr>
          <a:xfrm>
            <a:off x="7458024" y="3786468"/>
            <a:ext cx="589058" cy="75908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Tree>
    <p:extLst>
      <p:ext uri="{BB962C8B-B14F-4D97-AF65-F5344CB8AC3E}">
        <p14:creationId xmlns:p14="http://schemas.microsoft.com/office/powerpoint/2010/main" val="361249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500"/>
                                        <p:tgtEl>
                                          <p:spTgt spid="6146"/>
                                        </p:tgtEl>
                                      </p:cBhvr>
                                    </p:animEffect>
                                  </p:childTnLst>
                                </p:cTn>
                              </p:par>
                              <p:par>
                                <p:cTn id="22" presetID="10" presetClass="entr" presetSubtype="0" fill="hold" nodeType="withEffect">
                                  <p:stCondLst>
                                    <p:cond delay="0"/>
                                  </p:stCondLst>
                                  <p:childTnLst>
                                    <p:set>
                                      <p:cBhvr>
                                        <p:cTn id="23" dur="1" fill="hold">
                                          <p:stCondLst>
                                            <p:cond delay="0"/>
                                          </p:stCondLst>
                                        </p:cTn>
                                        <p:tgtEl>
                                          <p:spTgt spid="6149"/>
                                        </p:tgtEl>
                                        <p:attrNameLst>
                                          <p:attrName>style.visibility</p:attrName>
                                        </p:attrNameLst>
                                      </p:cBhvr>
                                      <p:to>
                                        <p:strVal val="visible"/>
                                      </p:to>
                                    </p:set>
                                    <p:animEffect transition="in" filter="fade">
                                      <p:cBhvr>
                                        <p:cTn id="24" dur="500"/>
                                        <p:tgtEl>
                                          <p:spTgt spid="614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User Study</a:t>
            </a:r>
            <a:endParaRPr lang="zh-CN" altLang="en-US" dirty="0"/>
          </a:p>
        </p:txBody>
      </p:sp>
      <p:sp>
        <p:nvSpPr>
          <p:cNvPr id="3" name="内容占位符 2"/>
          <p:cNvSpPr>
            <a:spLocks noGrp="1"/>
          </p:cNvSpPr>
          <p:nvPr>
            <p:ph idx="1"/>
          </p:nvPr>
        </p:nvSpPr>
        <p:spPr/>
        <p:txBody>
          <a:bodyPr/>
          <a:lstStyle/>
          <a:p>
            <a:r>
              <a:rPr lang="en-US" altLang="zh-CN" dirty="0" smtClean="0"/>
              <a:t>Generate 100 image pairs</a:t>
            </a:r>
          </a:p>
          <a:p>
            <a:r>
              <a:rPr lang="en-US" altLang="zh-CN" dirty="0" smtClean="0"/>
              <a:t>30 subjects</a:t>
            </a:r>
          </a:p>
          <a:p>
            <a:r>
              <a:rPr lang="en-US" altLang="zh-CN" dirty="0" smtClean="0"/>
              <a:t>Pearson’s correlation:</a:t>
            </a:r>
          </a:p>
          <a:p>
            <a:pPr marL="0" indent="0">
              <a:buNone/>
            </a:pPr>
            <a:r>
              <a:rPr lang="en-US" altLang="zh-CN" dirty="0" smtClean="0"/>
              <a:t>    0.74 </a:t>
            </a:r>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348880"/>
            <a:ext cx="4196705" cy="435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84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User Study</a:t>
            </a:r>
            <a:endParaRPr lang="zh-CN" altLang="en-US" dirty="0"/>
          </a:p>
        </p:txBody>
      </p:sp>
      <p:sp>
        <p:nvSpPr>
          <p:cNvPr id="3" name="内容占位符 2"/>
          <p:cNvSpPr>
            <a:spLocks noGrp="1"/>
          </p:cNvSpPr>
          <p:nvPr>
            <p:ph idx="1"/>
          </p:nvPr>
        </p:nvSpPr>
        <p:spPr/>
        <p:txBody>
          <a:bodyPr/>
          <a:lstStyle/>
          <a:p>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3013738951"/>
              </p:ext>
            </p:extLst>
          </p:nvPr>
        </p:nvGraphicFramePr>
        <p:xfrm>
          <a:off x="179512" y="2492896"/>
          <a:ext cx="8784980" cy="2799888"/>
        </p:xfrm>
        <a:graphic>
          <a:graphicData uri="http://schemas.openxmlformats.org/drawingml/2006/table">
            <a:tbl>
              <a:tblPr firstRow="1" bandRow="1">
                <a:tableStyleId>{5C22544A-7EE6-4342-B048-85BDC9FD1C3A}</a:tableStyleId>
              </a:tblPr>
              <a:tblGrid>
                <a:gridCol w="1872210"/>
                <a:gridCol w="1641782"/>
                <a:gridCol w="1756996"/>
                <a:gridCol w="1756996"/>
                <a:gridCol w="1756996"/>
              </a:tblGrid>
              <a:tr h="819752">
                <a:tc>
                  <a:txBody>
                    <a:bodyPr/>
                    <a:lstStyle/>
                    <a:p>
                      <a:pPr algn="ctr"/>
                      <a:r>
                        <a:rPr lang="en-US" altLang="zh-CN" sz="2400" dirty="0" smtClean="0">
                          <a:solidFill>
                            <a:schemeClr val="tx1"/>
                          </a:solidFill>
                        </a:rPr>
                        <a:t>Model</a:t>
                      </a:r>
                      <a:endParaRPr lang="zh-CN" altLang="en-US" sz="2400" dirty="0">
                        <a:solidFill>
                          <a:schemeClr val="tx1"/>
                        </a:solidFill>
                      </a:endParaRPr>
                    </a:p>
                  </a:txBody>
                  <a:tcPr marL="119849" marR="119849" marT="59924" marB="59924">
                    <a:solidFill>
                      <a:schemeClr val="bg1">
                        <a:lumMod val="95000"/>
                      </a:schemeClr>
                    </a:solidFill>
                  </a:tcPr>
                </a:tc>
                <a:tc>
                  <a:txBody>
                    <a:bodyPr/>
                    <a:lstStyle/>
                    <a:p>
                      <a:pPr algn="ctr"/>
                      <a:r>
                        <a:rPr lang="en-US" altLang="zh-CN" sz="2400" b="0" dirty="0" smtClean="0">
                          <a:solidFill>
                            <a:schemeClr val="tx1"/>
                          </a:solidFill>
                        </a:rPr>
                        <a:t>Global</a:t>
                      </a:r>
                      <a:r>
                        <a:rPr lang="en-US" altLang="zh-CN" sz="2400" b="0" baseline="0" dirty="0" smtClean="0">
                          <a:solidFill>
                            <a:schemeClr val="tx1"/>
                          </a:solidFill>
                        </a:rPr>
                        <a:t> contrast</a:t>
                      </a:r>
                      <a:endParaRPr lang="zh-CN" altLang="en-US" sz="2400" b="0" dirty="0">
                        <a:solidFill>
                          <a:schemeClr val="tx1"/>
                        </a:solidFill>
                      </a:endParaRPr>
                    </a:p>
                  </a:txBody>
                  <a:tcPr marL="119849" marR="119849" marT="59924" marB="59924">
                    <a:solidFill>
                      <a:schemeClr val="bg1">
                        <a:lumMod val="95000"/>
                      </a:schemeClr>
                    </a:solidFill>
                  </a:tcPr>
                </a:tc>
                <a:tc>
                  <a:txBody>
                    <a:bodyPr/>
                    <a:lstStyle/>
                    <a:p>
                      <a:pPr algn="ctr"/>
                      <a:r>
                        <a:rPr lang="en-US" altLang="zh-CN" sz="2400" b="0" dirty="0" smtClean="0">
                          <a:solidFill>
                            <a:schemeClr val="tx1"/>
                          </a:solidFill>
                        </a:rPr>
                        <a:t>Learning</a:t>
                      </a:r>
                      <a:r>
                        <a:rPr lang="en-US" altLang="zh-CN" sz="2400" b="0" baseline="0" dirty="0" smtClean="0">
                          <a:solidFill>
                            <a:schemeClr val="tx1"/>
                          </a:solidFill>
                        </a:rPr>
                        <a:t> based</a:t>
                      </a:r>
                      <a:endParaRPr lang="zh-CN" altLang="en-US" sz="2400" b="0" dirty="0">
                        <a:solidFill>
                          <a:schemeClr val="tx1"/>
                        </a:solidFill>
                      </a:endParaRPr>
                    </a:p>
                  </a:txBody>
                  <a:tcPr marL="119849" marR="119849" marT="59924" marB="59924">
                    <a:solidFill>
                      <a:schemeClr val="bg1">
                        <a:lumMod val="95000"/>
                      </a:schemeClr>
                    </a:solidFill>
                  </a:tcPr>
                </a:tc>
                <a:tc>
                  <a:txBody>
                    <a:bodyPr/>
                    <a:lstStyle/>
                    <a:p>
                      <a:pPr algn="ctr"/>
                      <a:r>
                        <a:rPr lang="en-US" altLang="zh-CN" sz="2400" b="0" dirty="0" smtClean="0">
                          <a:solidFill>
                            <a:schemeClr val="tx1"/>
                          </a:solidFill>
                        </a:rPr>
                        <a:t>Image signature</a:t>
                      </a:r>
                      <a:endParaRPr lang="zh-CN" altLang="en-US" sz="2400" b="0" dirty="0">
                        <a:solidFill>
                          <a:schemeClr val="tx1"/>
                        </a:solidFill>
                      </a:endParaRPr>
                    </a:p>
                  </a:txBody>
                  <a:tcPr marL="119849" marR="119849" marT="59924" marB="59924">
                    <a:solidFill>
                      <a:schemeClr val="bg1">
                        <a:lumMod val="95000"/>
                      </a:schemeClr>
                    </a:solidFill>
                  </a:tcPr>
                </a:tc>
                <a:tc>
                  <a:txBody>
                    <a:bodyPr/>
                    <a:lstStyle/>
                    <a:p>
                      <a:pPr algn="ctr"/>
                      <a:r>
                        <a:rPr lang="en-US" altLang="zh-CN" sz="2400" b="0" dirty="0" err="1" smtClean="0">
                          <a:solidFill>
                            <a:schemeClr val="tx1"/>
                          </a:solidFill>
                        </a:rPr>
                        <a:t>Itti</a:t>
                      </a:r>
                      <a:endParaRPr lang="en-US" altLang="zh-CN" sz="2400" b="0" dirty="0" smtClean="0">
                        <a:solidFill>
                          <a:schemeClr val="tx1"/>
                        </a:solidFill>
                      </a:endParaRPr>
                    </a:p>
                    <a:p>
                      <a:pPr algn="ctr"/>
                      <a:r>
                        <a:rPr lang="en-US" altLang="zh-CN" sz="2400" b="0" dirty="0" smtClean="0">
                          <a:solidFill>
                            <a:schemeClr val="tx1"/>
                          </a:solidFill>
                        </a:rPr>
                        <a:t>model</a:t>
                      </a:r>
                      <a:endParaRPr lang="zh-CN" altLang="en-US" sz="2400" b="0" dirty="0">
                        <a:solidFill>
                          <a:schemeClr val="tx1"/>
                        </a:solidFill>
                      </a:endParaRPr>
                    </a:p>
                  </a:txBody>
                  <a:tcPr marL="119849" marR="119849" marT="59924" marB="59924">
                    <a:solidFill>
                      <a:schemeClr val="bg1">
                        <a:lumMod val="95000"/>
                      </a:schemeClr>
                    </a:solidFill>
                  </a:tcPr>
                </a:tc>
              </a:tr>
              <a:tr h="529158">
                <a:tc>
                  <a:txBody>
                    <a:bodyPr/>
                    <a:lstStyle/>
                    <a:p>
                      <a:pPr algn="ctr"/>
                      <a:r>
                        <a:rPr lang="en-US" altLang="zh-CN" sz="2400" b="1" dirty="0" smtClean="0"/>
                        <a:t>Correlation</a:t>
                      </a:r>
                      <a:endParaRPr lang="zh-CN" altLang="en-US" sz="2400" b="1" dirty="0"/>
                    </a:p>
                  </a:txBody>
                  <a:tcPr marL="119849" marR="119849" marT="59924" marB="59924"/>
                </a:tc>
                <a:tc>
                  <a:txBody>
                    <a:bodyPr/>
                    <a:lstStyle/>
                    <a:p>
                      <a:pPr algn="ctr"/>
                      <a:r>
                        <a:rPr lang="en-US" altLang="zh-CN" sz="2400" dirty="0" smtClean="0"/>
                        <a:t>0.44</a:t>
                      </a:r>
                      <a:endParaRPr lang="zh-CN" altLang="en-US" sz="2400" dirty="0"/>
                    </a:p>
                  </a:txBody>
                  <a:tcPr marL="119849" marR="119849" marT="59924" marB="59924"/>
                </a:tc>
                <a:tc>
                  <a:txBody>
                    <a:bodyPr/>
                    <a:lstStyle/>
                    <a:p>
                      <a:pPr algn="ctr"/>
                      <a:r>
                        <a:rPr lang="en-US" altLang="zh-CN" sz="2400" dirty="0" smtClean="0"/>
                        <a:t>0.38</a:t>
                      </a:r>
                      <a:endParaRPr lang="zh-CN" altLang="en-US" sz="2400" dirty="0"/>
                    </a:p>
                  </a:txBody>
                  <a:tcPr marL="119849" marR="119849" marT="59924" marB="59924"/>
                </a:tc>
                <a:tc>
                  <a:txBody>
                    <a:bodyPr/>
                    <a:lstStyle/>
                    <a:p>
                      <a:pPr algn="ctr"/>
                      <a:r>
                        <a:rPr lang="en-US" altLang="zh-CN" sz="2400" dirty="0" smtClean="0"/>
                        <a:t>0.34</a:t>
                      </a:r>
                      <a:endParaRPr lang="zh-CN" altLang="en-US" sz="2400" dirty="0"/>
                    </a:p>
                  </a:txBody>
                  <a:tcPr marL="119849" marR="119849" marT="59924" marB="59924"/>
                </a:tc>
                <a:tc>
                  <a:txBody>
                    <a:bodyPr/>
                    <a:lstStyle/>
                    <a:p>
                      <a:pPr algn="ctr"/>
                      <a:r>
                        <a:rPr lang="en-US" altLang="zh-CN" sz="2400" dirty="0" smtClean="0"/>
                        <a:t>0.42</a:t>
                      </a:r>
                      <a:endParaRPr lang="zh-CN" altLang="en-US" sz="2400" dirty="0"/>
                    </a:p>
                  </a:txBody>
                  <a:tcPr marL="119849" marR="119849" marT="59924" marB="59924"/>
                </a:tc>
              </a:tr>
              <a:tr h="851721">
                <a:tc>
                  <a:txBody>
                    <a:bodyPr/>
                    <a:lstStyle/>
                    <a:p>
                      <a:pPr algn="ctr"/>
                      <a:r>
                        <a:rPr lang="en-US" altLang="zh-CN" sz="2400" b="1" dirty="0" smtClean="0"/>
                        <a:t>Model</a:t>
                      </a:r>
                      <a:endParaRPr lang="zh-CN" altLang="en-US" sz="2400" b="1" dirty="0"/>
                    </a:p>
                  </a:txBody>
                  <a:tcPr marL="119849" marR="119849" marT="59924" marB="59924"/>
                </a:tc>
                <a:tc>
                  <a:txBody>
                    <a:bodyPr/>
                    <a:lstStyle/>
                    <a:p>
                      <a:pPr algn="ctr"/>
                      <a:r>
                        <a:rPr lang="en-US" altLang="zh-CN" sz="2400" dirty="0" smtClean="0"/>
                        <a:t>Judd model</a:t>
                      </a:r>
                      <a:endParaRPr lang="zh-CN" altLang="en-US" sz="2400" dirty="0"/>
                    </a:p>
                  </a:txBody>
                  <a:tcPr marL="119849" marR="119849" marT="59924" marB="59924"/>
                </a:tc>
                <a:tc>
                  <a:txBody>
                    <a:bodyPr/>
                    <a:lstStyle/>
                    <a:p>
                      <a:pPr algn="ctr"/>
                      <a:r>
                        <a:rPr lang="en-US" altLang="zh-CN" sz="2400" dirty="0" smtClean="0"/>
                        <a:t>AIM</a:t>
                      </a:r>
                    </a:p>
                    <a:p>
                      <a:pPr algn="ctr"/>
                      <a:r>
                        <a:rPr lang="en-US" altLang="zh-CN" sz="2400" dirty="0" smtClean="0"/>
                        <a:t>model</a:t>
                      </a:r>
                      <a:endParaRPr lang="zh-CN" altLang="en-US" sz="2400" dirty="0"/>
                    </a:p>
                  </a:txBody>
                  <a:tcPr marL="119849" marR="119849" marT="59924" marB="59924"/>
                </a:tc>
                <a:tc>
                  <a:txBody>
                    <a:bodyPr/>
                    <a:lstStyle/>
                    <a:p>
                      <a:pPr algn="ctr"/>
                      <a:r>
                        <a:rPr lang="en-US" altLang="zh-CN" sz="2400" dirty="0" smtClean="0">
                          <a:solidFill>
                            <a:srgbClr val="FF0000"/>
                          </a:solidFill>
                        </a:rPr>
                        <a:t>Context-Dependent</a:t>
                      </a:r>
                      <a:endParaRPr lang="zh-CN" altLang="en-US" sz="2400" dirty="0">
                        <a:solidFill>
                          <a:srgbClr val="FF0000"/>
                        </a:solidFill>
                      </a:endParaRPr>
                    </a:p>
                  </a:txBody>
                  <a:tcPr marL="119849" marR="119849" marT="59924" marB="59924"/>
                </a:tc>
                <a:tc>
                  <a:txBody>
                    <a:bodyPr/>
                    <a:lstStyle/>
                    <a:p>
                      <a:pPr algn="ctr"/>
                      <a:endParaRPr lang="zh-CN" altLang="en-US" sz="2400"/>
                    </a:p>
                  </a:txBody>
                  <a:tcPr marL="119849" marR="119849" marT="59924" marB="59924"/>
                </a:tc>
              </a:tr>
              <a:tr h="567641">
                <a:tc>
                  <a:txBody>
                    <a:bodyPr/>
                    <a:lstStyle/>
                    <a:p>
                      <a:pPr algn="ctr"/>
                      <a:r>
                        <a:rPr lang="en-US" altLang="zh-CN" sz="2400" b="1" dirty="0" smtClean="0"/>
                        <a:t>Correlation</a:t>
                      </a:r>
                      <a:endParaRPr lang="zh-CN" altLang="en-US" sz="2400" b="1" dirty="0"/>
                    </a:p>
                  </a:txBody>
                  <a:tcPr marL="119849" marR="119849" marT="59924" marB="59924"/>
                </a:tc>
                <a:tc>
                  <a:txBody>
                    <a:bodyPr/>
                    <a:lstStyle/>
                    <a:p>
                      <a:pPr algn="ctr"/>
                      <a:r>
                        <a:rPr lang="en-US" altLang="zh-CN" sz="2400" dirty="0" smtClean="0"/>
                        <a:t>0.43</a:t>
                      </a:r>
                      <a:endParaRPr lang="zh-CN" altLang="en-US" sz="2400" dirty="0"/>
                    </a:p>
                  </a:txBody>
                  <a:tcPr marL="119849" marR="119849" marT="59924" marB="59924"/>
                </a:tc>
                <a:tc>
                  <a:txBody>
                    <a:bodyPr/>
                    <a:lstStyle/>
                    <a:p>
                      <a:pPr algn="ctr"/>
                      <a:r>
                        <a:rPr lang="en-US" altLang="zh-CN" sz="2400" dirty="0" smtClean="0"/>
                        <a:t>0.42</a:t>
                      </a:r>
                      <a:endParaRPr lang="zh-CN" altLang="en-US" sz="2400" dirty="0"/>
                    </a:p>
                  </a:txBody>
                  <a:tcPr marL="119849" marR="119849" marT="59924" marB="59924"/>
                </a:tc>
                <a:tc>
                  <a:txBody>
                    <a:bodyPr/>
                    <a:lstStyle/>
                    <a:p>
                      <a:pPr algn="ctr"/>
                      <a:r>
                        <a:rPr lang="en-US" altLang="zh-CN" sz="2400" dirty="0" smtClean="0">
                          <a:solidFill>
                            <a:srgbClr val="FF0000"/>
                          </a:solidFill>
                        </a:rPr>
                        <a:t>0.74</a:t>
                      </a:r>
                      <a:endParaRPr lang="zh-CN" altLang="en-US" sz="2400" dirty="0">
                        <a:solidFill>
                          <a:srgbClr val="FF0000"/>
                        </a:solidFill>
                      </a:endParaRPr>
                    </a:p>
                  </a:txBody>
                  <a:tcPr marL="119849" marR="119849" marT="59924" marB="59924"/>
                </a:tc>
                <a:tc>
                  <a:txBody>
                    <a:bodyPr/>
                    <a:lstStyle/>
                    <a:p>
                      <a:pPr algn="ctr"/>
                      <a:endParaRPr lang="zh-CN" altLang="en-US" sz="2400" dirty="0"/>
                    </a:p>
                  </a:txBody>
                  <a:tcPr marL="119849" marR="119849" marT="59924" marB="59924"/>
                </a:tc>
              </a:tr>
            </a:tbl>
          </a:graphicData>
        </a:graphic>
      </p:graphicFrame>
    </p:spTree>
    <p:extLst>
      <p:ext uri="{BB962C8B-B14F-4D97-AF65-F5344CB8AC3E}">
        <p14:creationId xmlns:p14="http://schemas.microsoft.com/office/powerpoint/2010/main" val="1632701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lstStyle/>
          <a:p>
            <a:r>
              <a:rPr lang="en-US" altLang="zh-CN" dirty="0" smtClean="0"/>
              <a:t>Computational model for change blindness</a:t>
            </a:r>
          </a:p>
          <a:p>
            <a:r>
              <a:rPr lang="en-US" altLang="zh-CN" dirty="0"/>
              <a:t>C</a:t>
            </a:r>
            <a:r>
              <a:rPr lang="en-US" altLang="zh-CN" dirty="0" smtClean="0"/>
              <a:t>ontext-dependent saliency model</a:t>
            </a:r>
          </a:p>
          <a:p>
            <a:r>
              <a:rPr lang="en-US" altLang="zh-CN" dirty="0" smtClean="0"/>
              <a:t>Change blindness image synthesis with desired degree of blindness </a:t>
            </a:r>
            <a:endParaRPr lang="zh-CN" altLang="en-US" dirty="0"/>
          </a:p>
        </p:txBody>
      </p:sp>
    </p:spTree>
    <p:extLst>
      <p:ext uri="{BB962C8B-B14F-4D97-AF65-F5344CB8AC3E}">
        <p14:creationId xmlns:p14="http://schemas.microsoft.com/office/powerpoint/2010/main" val="2472635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Works</a:t>
            </a:r>
            <a:endParaRPr lang="zh-CN" altLang="en-US" dirty="0"/>
          </a:p>
        </p:txBody>
      </p:sp>
      <p:sp>
        <p:nvSpPr>
          <p:cNvPr id="3" name="内容占位符 2"/>
          <p:cNvSpPr>
            <a:spLocks noGrp="1"/>
          </p:cNvSpPr>
          <p:nvPr>
            <p:ph idx="1"/>
          </p:nvPr>
        </p:nvSpPr>
        <p:spPr/>
        <p:txBody>
          <a:bodyPr/>
          <a:lstStyle/>
          <a:p>
            <a:r>
              <a:rPr lang="en-US" altLang="zh-CN" dirty="0" smtClean="0"/>
              <a:t>Add high-level image features into the metric</a:t>
            </a:r>
          </a:p>
          <a:p>
            <a:r>
              <a:rPr lang="en-US" altLang="zh-CN" dirty="0" smtClean="0"/>
              <a:t>Improve the predictability using more sophisticated forms</a:t>
            </a:r>
          </a:p>
          <a:p>
            <a:r>
              <a:rPr lang="en-US" altLang="zh-CN" dirty="0" smtClean="0"/>
              <a:t>Improve the accuracy of the metric considering just-noticeable difference(JND)</a:t>
            </a:r>
            <a:endParaRPr lang="zh-CN" altLang="en-US" dirty="0"/>
          </a:p>
        </p:txBody>
      </p:sp>
    </p:spTree>
    <p:extLst>
      <p:ext uri="{BB962C8B-B14F-4D97-AF65-F5344CB8AC3E}">
        <p14:creationId xmlns:p14="http://schemas.microsoft.com/office/powerpoint/2010/main" val="3052162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Acknowledgement</a:t>
            </a:r>
            <a:endParaRPr lang="zh-CN" altLang="en-US" dirty="0"/>
          </a:p>
        </p:txBody>
      </p:sp>
      <p:sp>
        <p:nvSpPr>
          <p:cNvPr id="3" name="内容占位符 2"/>
          <p:cNvSpPr>
            <a:spLocks noGrp="1"/>
          </p:cNvSpPr>
          <p:nvPr>
            <p:ph idx="1"/>
          </p:nvPr>
        </p:nvSpPr>
        <p:spPr/>
        <p:txBody>
          <a:bodyPr/>
          <a:lstStyle/>
          <a:p>
            <a:r>
              <a:rPr lang="en-US" altLang="zh-CN" dirty="0"/>
              <a:t>Anonymous </a:t>
            </a:r>
            <a:r>
              <a:rPr lang="en-US" altLang="zh-CN" dirty="0" smtClean="0"/>
              <a:t>TVCG reviewers </a:t>
            </a:r>
            <a:endParaRPr lang="en-US" altLang="zh-CN" dirty="0"/>
          </a:p>
        </p:txBody>
      </p:sp>
      <p:sp>
        <p:nvSpPr>
          <p:cNvPr id="4" name="标题 1"/>
          <p:cNvSpPr txBox="1">
            <a:spLocks/>
          </p:cNvSpPr>
          <p:nvPr/>
        </p:nvSpPr>
        <p:spPr bwMode="auto">
          <a:xfrm>
            <a:off x="4427984" y="4974257"/>
            <a:ext cx="396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a:r>
              <a:rPr lang="en-US" altLang="zh-CN" sz="3600" b="1" i="1" dirty="0" smtClean="0">
                <a:solidFill>
                  <a:srgbClr val="FF0000"/>
                </a:solidFill>
              </a:rPr>
              <a:t>Thank you </a:t>
            </a:r>
            <a:br>
              <a:rPr lang="en-US" altLang="zh-CN" sz="3600" b="1" i="1" dirty="0" smtClean="0">
                <a:solidFill>
                  <a:srgbClr val="FF0000"/>
                </a:solidFill>
              </a:rPr>
            </a:br>
            <a:r>
              <a:rPr lang="en-US" altLang="zh-CN" sz="3600" b="1" i="1" dirty="0" smtClean="0">
                <a:solidFill>
                  <a:srgbClr val="FF0000"/>
                </a:solidFill>
              </a:rPr>
              <a:t>for your attention.</a:t>
            </a:r>
            <a:endParaRPr lang="zh-CN" altLang="en-US" sz="3600" b="1" i="1" dirty="0">
              <a:solidFill>
                <a:srgbClr val="FF0000"/>
              </a:solidFill>
            </a:endParaRPr>
          </a:p>
        </p:txBody>
      </p:sp>
    </p:spTree>
    <p:extLst>
      <p:ext uri="{BB962C8B-B14F-4D97-AF65-F5344CB8AC3E}">
        <p14:creationId xmlns:p14="http://schemas.microsoft.com/office/powerpoint/2010/main" val="3476514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133600"/>
            <a:ext cx="4224337"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132013"/>
            <a:ext cx="4224337"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609600" y="304800"/>
            <a:ext cx="7418388" cy="1143000"/>
          </a:xfrm>
        </p:spPr>
        <p:txBody>
          <a:bodyPr/>
          <a:lstStyle/>
          <a:p>
            <a:pPr>
              <a:defRPr/>
            </a:pPr>
            <a:r>
              <a:rPr lang="en-US" altLang="zh-CN" dirty="0"/>
              <a:t>Spot-the-difference Game</a:t>
            </a:r>
            <a:endParaRPr lang="zh-CN" altLang="en-US" dirty="0"/>
          </a:p>
        </p:txBody>
      </p:sp>
      <p:sp>
        <p:nvSpPr>
          <p:cNvPr id="8" name="椭圆 7"/>
          <p:cNvSpPr/>
          <p:nvPr/>
        </p:nvSpPr>
        <p:spPr>
          <a:xfrm>
            <a:off x="3059113" y="3357563"/>
            <a:ext cx="504825"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
        <p:nvSpPr>
          <p:cNvPr id="11" name="椭圆 10"/>
          <p:cNvSpPr/>
          <p:nvPr/>
        </p:nvSpPr>
        <p:spPr>
          <a:xfrm>
            <a:off x="7524750" y="3357563"/>
            <a:ext cx="503238"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a:solidFill>
                  <a:srgbClr val="FF0000"/>
                </a:solidFill>
              </a:ln>
            </a:endParaRPr>
          </a:p>
        </p:txBody>
      </p:sp>
    </p:spTree>
    <p:extLst>
      <p:ext uri="{BB962C8B-B14F-4D97-AF65-F5344CB8AC3E}">
        <p14:creationId xmlns:p14="http://schemas.microsoft.com/office/powerpoint/2010/main" val="166961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500"/>
                                        <p:tgtEl>
                                          <p:spTgt spid="717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endParaRPr lang="zh-CN" altLang="en-US" dirty="0"/>
          </a:p>
        </p:txBody>
      </p:sp>
      <p:sp>
        <p:nvSpPr>
          <p:cNvPr id="3" name="内容占位符 2"/>
          <p:cNvSpPr>
            <a:spLocks noGrp="1"/>
          </p:cNvSpPr>
          <p:nvPr>
            <p:ph idx="1"/>
          </p:nvPr>
        </p:nvSpPr>
        <p:spPr/>
        <p:txBody>
          <a:bodyPr/>
          <a:lstStyle/>
          <a:p>
            <a:r>
              <a:rPr lang="en-US" altLang="zh-CN" dirty="0" smtClean="0"/>
              <a:t>These image pairs are mainly generated by artists manually</a:t>
            </a:r>
          </a:p>
          <a:p>
            <a:r>
              <a:rPr lang="en-US" altLang="zh-CN" dirty="0" smtClean="0"/>
              <a:t>The degree of recognition difficulty is controlled by artists empirically</a:t>
            </a:r>
            <a:endParaRPr lang="zh-CN" altLang="en-US" dirty="0"/>
          </a:p>
        </p:txBody>
      </p:sp>
    </p:spTree>
    <p:extLst>
      <p:ext uri="{BB962C8B-B14F-4D97-AF65-F5344CB8AC3E}">
        <p14:creationId xmlns:p14="http://schemas.microsoft.com/office/powerpoint/2010/main" val="727671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Goal</a:t>
            </a:r>
            <a:endParaRPr lang="zh-CN" altLang="en-US" dirty="0"/>
          </a:p>
        </p:txBody>
      </p:sp>
      <p:sp>
        <p:nvSpPr>
          <p:cNvPr id="3" name="内容占位符 2"/>
          <p:cNvSpPr>
            <a:spLocks noGrp="1"/>
          </p:cNvSpPr>
          <p:nvPr>
            <p:ph idx="1"/>
          </p:nvPr>
        </p:nvSpPr>
        <p:spPr/>
        <p:txBody>
          <a:bodyPr/>
          <a:lstStyle/>
          <a:p>
            <a:r>
              <a:rPr lang="en-US" altLang="zh-CN" dirty="0" smtClean="0"/>
              <a:t>Given an image, automatically generate a counterpart of the image</a:t>
            </a:r>
          </a:p>
        </p:txBody>
      </p:sp>
      <p:pic>
        <p:nvPicPr>
          <p:cNvPr id="972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140968"/>
            <a:ext cx="3416821" cy="256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799" y="3140968"/>
            <a:ext cx="3412633" cy="256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右箭头 4"/>
          <p:cNvSpPr/>
          <p:nvPr/>
        </p:nvSpPr>
        <p:spPr bwMode="auto">
          <a:xfrm>
            <a:off x="3995936" y="4149080"/>
            <a:ext cx="936104" cy="64807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charset="-122"/>
            </a:endParaRPr>
          </a:p>
        </p:txBody>
      </p:sp>
      <p:sp>
        <p:nvSpPr>
          <p:cNvPr id="9" name="Rectangle 4"/>
          <p:cNvSpPr>
            <a:spLocks noChangeArrowheads="1"/>
          </p:cNvSpPr>
          <p:nvPr/>
        </p:nvSpPr>
        <p:spPr bwMode="auto">
          <a:xfrm>
            <a:off x="2267744" y="5877272"/>
            <a:ext cx="4650570" cy="830997"/>
          </a:xfrm>
          <a:prstGeom prst="rect">
            <a:avLst/>
          </a:prstGeom>
          <a:solidFill>
            <a:srgbClr val="FFC000"/>
          </a:solidFill>
          <a:ln w="28575" algn="ctr">
            <a:solidFill>
              <a:schemeClr val="tx1"/>
            </a:solidFill>
            <a:miter lim="800000"/>
            <a:headEnd/>
            <a:tailEnd/>
          </a:ln>
          <a:effectLst/>
        </p:spPr>
        <p:txBody>
          <a:bodyPr wrap="square" anchor="ctr">
            <a:spAutoFit/>
          </a:bodyPr>
          <a:lstStyle/>
          <a:p>
            <a:pPr algn="ctr"/>
            <a:r>
              <a:rPr lang="en-US" altLang="zh-CN" sz="2400" b="1" dirty="0" smtClean="0"/>
              <a:t>With a controlled degree of “difficulty”</a:t>
            </a:r>
            <a:endParaRPr lang="zh-CN" altLang="en-US" sz="2400" b="1" dirty="0"/>
          </a:p>
        </p:txBody>
      </p:sp>
    </p:spTree>
    <p:extLst>
      <p:ext uri="{BB962C8B-B14F-4D97-AF65-F5344CB8AC3E}">
        <p14:creationId xmlns:p14="http://schemas.microsoft.com/office/powerpoint/2010/main" val="298338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2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Psychological background</a:t>
            </a:r>
            <a:endParaRPr lang="zh-CN" altLang="en-US" dirty="0"/>
          </a:p>
        </p:txBody>
      </p:sp>
      <p:sp>
        <p:nvSpPr>
          <p:cNvPr id="3" name="内容占位符 2"/>
          <p:cNvSpPr>
            <a:spLocks noGrp="1"/>
          </p:cNvSpPr>
          <p:nvPr>
            <p:ph idx="1"/>
          </p:nvPr>
        </p:nvSpPr>
        <p:spPr/>
        <p:txBody>
          <a:bodyPr/>
          <a:lstStyle/>
          <a:p>
            <a:r>
              <a:rPr lang="en-US" altLang="zh-CN" sz="3600" dirty="0"/>
              <a:t>Change </a:t>
            </a:r>
            <a:r>
              <a:rPr lang="en-US" altLang="zh-CN" sz="3600" dirty="0" smtClean="0"/>
              <a:t>blindness</a:t>
            </a:r>
          </a:p>
          <a:p>
            <a:pPr lvl="1"/>
            <a:r>
              <a:rPr lang="en-US" altLang="zh-CN" sz="3200" dirty="0" smtClean="0"/>
              <a:t>Widely studied in psychology</a:t>
            </a:r>
          </a:p>
          <a:p>
            <a:pPr lvl="2"/>
            <a:r>
              <a:rPr lang="en-US" altLang="zh-CN" dirty="0" smtClean="0"/>
              <a:t>is caused by failure to store visual information in our short-term memory</a:t>
            </a:r>
          </a:p>
          <a:p>
            <a:pPr lvl="1"/>
            <a:r>
              <a:rPr lang="en-US" altLang="zh-CN" sz="3200" dirty="0"/>
              <a:t>Factors </a:t>
            </a:r>
            <a:r>
              <a:rPr lang="en-US" altLang="zh-CN" sz="3200" dirty="0" smtClean="0"/>
              <a:t>influencing</a:t>
            </a:r>
            <a:endParaRPr lang="en-US" altLang="zh-CN" sz="3200" dirty="0"/>
          </a:p>
          <a:p>
            <a:pPr lvl="2"/>
            <a:r>
              <a:rPr lang="en-US" altLang="zh-CN" dirty="0" smtClean="0"/>
              <a:t>visual attention (saliency),</a:t>
            </a:r>
          </a:p>
          <a:p>
            <a:pPr lvl="2"/>
            <a:r>
              <a:rPr lang="en-US" altLang="zh-CN" dirty="0" smtClean="0"/>
              <a:t>object presentation</a:t>
            </a:r>
            <a:endParaRPr lang="en-US" altLang="zh-CN" sz="2400" dirty="0" smtClean="0"/>
          </a:p>
          <a:p>
            <a:pPr lvl="1"/>
            <a:r>
              <a:rPr lang="en-US" altLang="zh-CN" sz="3200" dirty="0" smtClean="0"/>
              <a:t>Mostly </a:t>
            </a:r>
            <a:r>
              <a:rPr lang="en-US" altLang="zh-CN" dirty="0"/>
              <a:t>qualitative</a:t>
            </a:r>
            <a:endParaRPr lang="en-US" altLang="zh-CN" sz="3200" dirty="0"/>
          </a:p>
          <a:p>
            <a:pPr lvl="1"/>
            <a:endParaRPr lang="en-US" altLang="zh-CN" sz="3200" dirty="0" smtClean="0"/>
          </a:p>
        </p:txBody>
      </p:sp>
    </p:spTree>
    <p:extLst>
      <p:ext uri="{BB962C8B-B14F-4D97-AF65-F5344CB8AC3E}">
        <p14:creationId xmlns:p14="http://schemas.microsoft.com/office/powerpoint/2010/main" val="2973862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Metric</a:t>
            </a:r>
            <a:endParaRPr lang="zh-CN" altLang="en-US" dirty="0"/>
          </a:p>
        </p:txBody>
      </p:sp>
      <p:sp>
        <p:nvSpPr>
          <p:cNvPr id="3" name="内容占位符 2"/>
          <p:cNvSpPr>
            <a:spLocks noGrp="1"/>
          </p:cNvSpPr>
          <p:nvPr>
            <p:ph idx="1"/>
          </p:nvPr>
        </p:nvSpPr>
        <p:spPr/>
        <p:txBody>
          <a:bodyPr/>
          <a:lstStyle/>
          <a:p>
            <a:r>
              <a:rPr lang="en-US" altLang="zh-CN" sz="2400" dirty="0" smtClean="0"/>
              <a:t>We define a metric to measure the blindness of an image pair</a:t>
            </a:r>
          </a:p>
          <a:p>
            <a:r>
              <a:rPr lang="en-US" altLang="zh-CN" sz="2400" dirty="0" smtClean="0"/>
              <a:t>There is a single change between the image pair</a:t>
            </a:r>
          </a:p>
          <a:p>
            <a:r>
              <a:rPr lang="en-US" altLang="zh-CN" sz="2400" dirty="0" smtClean="0"/>
              <a:t>The change region and the operator are known in advance</a:t>
            </a:r>
          </a:p>
          <a:p>
            <a:r>
              <a:rPr lang="en-US" altLang="zh-CN" sz="2400" dirty="0" smtClean="0"/>
              <a:t>The change is limited to the following operators:</a:t>
            </a:r>
          </a:p>
          <a:p>
            <a:pPr lvl="1"/>
            <a:r>
              <a:rPr lang="en-US" altLang="zh-CN" sz="2000" dirty="0" smtClean="0"/>
              <a:t>Insertion/Deletion</a:t>
            </a:r>
          </a:p>
          <a:p>
            <a:pPr lvl="1"/>
            <a:r>
              <a:rPr lang="en-US" altLang="zh-CN" sz="2000" dirty="0" smtClean="0"/>
              <a:t>Replacement</a:t>
            </a:r>
          </a:p>
          <a:p>
            <a:pPr lvl="1"/>
            <a:r>
              <a:rPr lang="en-US" altLang="zh-CN" sz="2000" dirty="0" smtClean="0"/>
              <a:t>Relocation</a:t>
            </a:r>
          </a:p>
          <a:p>
            <a:pPr lvl="1"/>
            <a:r>
              <a:rPr lang="en-US" altLang="zh-CN" sz="2000" dirty="0" smtClean="0"/>
              <a:t>Scaling</a:t>
            </a:r>
          </a:p>
          <a:p>
            <a:pPr lvl="1"/>
            <a:r>
              <a:rPr lang="en-US" altLang="zh-CN" sz="2000" dirty="0" smtClean="0"/>
              <a:t>Rotation</a:t>
            </a:r>
          </a:p>
          <a:p>
            <a:pPr lvl="1"/>
            <a:r>
              <a:rPr lang="en-US" altLang="zh-CN" sz="2000" dirty="0" smtClean="0"/>
              <a:t>Color-shift</a:t>
            </a:r>
          </a:p>
          <a:p>
            <a:endParaRPr lang="zh-CN" altLang="en-US" sz="2400" dirty="0"/>
          </a:p>
        </p:txBody>
      </p:sp>
    </p:spTree>
    <p:extLst>
      <p:ext uri="{BB962C8B-B14F-4D97-AF65-F5344CB8AC3E}">
        <p14:creationId xmlns:p14="http://schemas.microsoft.com/office/powerpoint/2010/main" val="2433998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6450247" y="1916832"/>
            <a:ext cx="1434121" cy="663797"/>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zh-CN" altLang="en-US"/>
          </a:p>
        </p:txBody>
      </p:sp>
      <p:sp>
        <p:nvSpPr>
          <p:cNvPr id="16" name="Rectangle 4"/>
          <p:cNvSpPr>
            <a:spLocks noChangeArrowheads="1"/>
          </p:cNvSpPr>
          <p:nvPr/>
        </p:nvSpPr>
        <p:spPr bwMode="auto">
          <a:xfrm>
            <a:off x="3995936" y="1916832"/>
            <a:ext cx="936104" cy="663797"/>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zh-CN" altLang="en-US"/>
          </a:p>
        </p:txBody>
      </p:sp>
      <p:sp>
        <p:nvSpPr>
          <p:cNvPr id="15" name="Rectangle 4"/>
          <p:cNvSpPr>
            <a:spLocks noChangeArrowheads="1"/>
          </p:cNvSpPr>
          <p:nvPr/>
        </p:nvSpPr>
        <p:spPr bwMode="auto">
          <a:xfrm>
            <a:off x="5076056" y="1916832"/>
            <a:ext cx="936104" cy="663797"/>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zh-CN" altLang="en-US"/>
          </a:p>
        </p:txBody>
      </p:sp>
      <p:sp>
        <p:nvSpPr>
          <p:cNvPr id="14" name="Rectangle 4"/>
          <p:cNvSpPr>
            <a:spLocks noChangeArrowheads="1"/>
          </p:cNvSpPr>
          <p:nvPr/>
        </p:nvSpPr>
        <p:spPr bwMode="auto">
          <a:xfrm>
            <a:off x="5436096" y="1916832"/>
            <a:ext cx="422057" cy="663797"/>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zh-CN" altLang="en-US"/>
          </a:p>
        </p:txBody>
      </p:sp>
      <p:sp>
        <p:nvSpPr>
          <p:cNvPr id="13" name="Rectangle 4"/>
          <p:cNvSpPr>
            <a:spLocks noChangeArrowheads="1"/>
          </p:cNvSpPr>
          <p:nvPr/>
        </p:nvSpPr>
        <p:spPr bwMode="auto">
          <a:xfrm>
            <a:off x="4365966" y="1916832"/>
            <a:ext cx="422057" cy="663797"/>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smtClean="0"/>
              <a:t>The Metric</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85800" y="1828800"/>
                <a:ext cx="7772400" cy="1168152"/>
              </a:xfrm>
            </p:spPr>
            <p:txBody>
              <a:bodyPr/>
              <a:lstStyle/>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𝐵</m:t>
                      </m:r>
                      <m:r>
                        <a:rPr lang="en-US" altLang="zh-CN" b="0" i="1" smtClean="0">
                          <a:latin typeface="Cambria Math"/>
                        </a:rPr>
                        <m:t>=</m:t>
                      </m:r>
                      <m:func>
                        <m:funcPr>
                          <m:ctrlPr>
                            <a:rPr lang="en-US" altLang="zh-CN" b="0" i="1" smtClean="0">
                              <a:latin typeface="Cambria Math"/>
                            </a:rPr>
                          </m:ctrlPr>
                        </m:funcPr>
                        <m:fName>
                          <m:r>
                            <m:rPr>
                              <m:sty m:val="p"/>
                            </m:rPr>
                            <a:rPr lang="en-US" altLang="zh-CN" b="0" i="0" smtClean="0">
                              <a:latin typeface="Cambria Math"/>
                            </a:rPr>
                            <m:t>exp</m:t>
                          </m:r>
                        </m:fName>
                        <m:e>
                          <m:d>
                            <m:dPr>
                              <m:ctrlPr>
                                <a:rPr lang="en-US" altLang="zh-CN" b="0" i="1" smtClean="0">
                                  <a:latin typeface="Cambria Math"/>
                                </a:rPr>
                              </m:ctrlPr>
                            </m:dPr>
                            <m:e>
                              <m:r>
                                <a:rPr lang="en-US" altLang="zh-CN" b="0" i="1" smtClean="0">
                                  <a:latin typeface="Cambria Math"/>
                                </a:rPr>
                                <m:t>−</m:t>
                              </m:r>
                              <m:func>
                                <m:funcPr>
                                  <m:ctrlPr>
                                    <a:rPr lang="en-US" altLang="zh-CN" b="0" i="1" smtClean="0">
                                      <a:latin typeface="Cambria Math"/>
                                    </a:rPr>
                                  </m:ctrlPr>
                                </m:funcPr>
                                <m:fName>
                                  <m:r>
                                    <m:rPr>
                                      <m:sty m:val="p"/>
                                    </m:rPr>
                                    <a:rPr lang="en-US" altLang="zh-CN" b="0" i="0" smtClean="0">
                                      <a:latin typeface="Cambria Math"/>
                                    </a:rPr>
                                    <m:t>max</m:t>
                                  </m:r>
                                </m:fName>
                                <m:e>
                                  <m:d>
                                    <m:dPr>
                                      <m:ctrlPr>
                                        <a:rPr lang="en-US" altLang="zh-CN" b="0" i="1" smtClean="0">
                                          <a:latin typeface="Cambria Math"/>
                                        </a:rPr>
                                      </m:ctrlPr>
                                    </m:dPr>
                                    <m:e>
                                      <m:r>
                                        <a:rPr lang="en-US" altLang="zh-CN" b="0" i="1" smtClean="0">
                                          <a:latin typeface="Cambria Math"/>
                                        </a:rPr>
                                        <m:t>𝑆</m:t>
                                      </m:r>
                                      <m:d>
                                        <m:dPr>
                                          <m:ctrlPr>
                                            <a:rPr lang="en-US" altLang="zh-CN" b="0" i="1" smtClean="0">
                                              <a:latin typeface="Cambria Math"/>
                                            </a:rPr>
                                          </m:ctrlPr>
                                        </m:dPr>
                                        <m:e>
                                          <m:sSub>
                                            <m:sSubPr>
                                              <m:ctrlPr>
                                                <a:rPr lang="en-US" altLang="zh-CN" b="0" i="1" smtClean="0">
                                                  <a:latin typeface="Cambria Math"/>
                                                </a:rPr>
                                              </m:ctrlPr>
                                            </m:sSubPr>
                                            <m:e>
                                              <m:r>
                                                <a:rPr lang="en-US" altLang="zh-CN" b="0" i="1" smtClean="0">
                                                  <a:latin typeface="Cambria Math"/>
                                                </a:rPr>
                                                <m:t>𝐼</m:t>
                                              </m:r>
                                            </m:e>
                                            <m:sub>
                                              <m:r>
                                                <a:rPr lang="en-US" altLang="zh-CN" b="0" i="1" smtClean="0">
                                                  <a:latin typeface="Cambria Math"/>
                                                </a:rPr>
                                                <m:t>𝑘</m:t>
                                              </m:r>
                                            </m:sub>
                                          </m:sSub>
                                        </m:e>
                                      </m:d>
                                      <m:r>
                                        <a:rPr lang="en-US" altLang="zh-CN" b="0" i="1" smtClean="0">
                                          <a:latin typeface="Cambria Math"/>
                                        </a:rPr>
                                        <m:t>,</m:t>
                                      </m:r>
                                      <m:r>
                                        <a:rPr lang="en-US" altLang="zh-CN" i="1">
                                          <a:latin typeface="Cambria Math"/>
                                        </a:rPr>
                                        <m:t>𝑆</m:t>
                                      </m:r>
                                      <m:d>
                                        <m:dPr>
                                          <m:ctrlPr>
                                            <a:rPr lang="en-US" altLang="zh-CN" i="1">
                                              <a:latin typeface="Cambria Math"/>
                                            </a:rPr>
                                          </m:ctrlPr>
                                        </m:dPr>
                                        <m:e>
                                          <m:sSubSup>
                                            <m:sSubSupPr>
                                              <m:ctrlPr>
                                                <a:rPr lang="en-US" altLang="zh-CN" b="0" i="1" smtClean="0">
                                                  <a:latin typeface="Cambria Math"/>
                                                </a:rPr>
                                              </m:ctrlPr>
                                            </m:sSubSupPr>
                                            <m:e>
                                              <m:r>
                                                <a:rPr lang="en-US" altLang="zh-CN" b="0" i="1" smtClean="0">
                                                  <a:latin typeface="Cambria Math"/>
                                                </a:rPr>
                                                <m:t>𝐼</m:t>
                                              </m:r>
                                            </m:e>
                                            <m:sub>
                                              <m:r>
                                                <a:rPr lang="en-US" altLang="zh-CN" b="0" i="1" smtClean="0">
                                                  <a:latin typeface="Cambria Math"/>
                                                </a:rPr>
                                                <m:t>𝑘</m:t>
                                              </m:r>
                                            </m:sub>
                                            <m:sup>
                                              <m:r>
                                                <a:rPr lang="en-US" altLang="zh-CN" b="0" i="1" smtClean="0">
                                                  <a:latin typeface="Cambria Math"/>
                                                </a:rPr>
                                                <m:t>′</m:t>
                                              </m:r>
                                            </m:sup>
                                          </m:sSubSup>
                                        </m:e>
                                      </m:d>
                                    </m:e>
                                  </m:d>
                                </m:e>
                              </m:func>
                              <m:r>
                                <a:rPr lang="en-US" altLang="zh-CN" b="0" i="1" smtClean="0">
                                  <a:latin typeface="Cambria Math"/>
                                </a:rPr>
                                <m:t>⋅</m:t>
                              </m:r>
                              <m:r>
                                <a:rPr lang="en-US" altLang="zh-CN" i="1">
                                  <a:latin typeface="Cambria Math"/>
                                </a:rPr>
                                <m:t>𝐷</m:t>
                              </m:r>
                              <m:d>
                                <m:dPr>
                                  <m:ctrlPr>
                                    <a:rPr lang="en-US" altLang="zh-CN" i="1">
                                      <a:latin typeface="Cambria Math"/>
                                    </a:rPr>
                                  </m:ctrlPr>
                                </m:dPr>
                                <m:e>
                                  <m:sSub>
                                    <m:sSubPr>
                                      <m:ctrlPr>
                                        <a:rPr lang="en-US" altLang="zh-CN" i="1">
                                          <a:latin typeface="Cambria Math"/>
                                        </a:rPr>
                                      </m:ctrlPr>
                                    </m:sSubPr>
                                    <m:e>
                                      <m:r>
                                        <a:rPr lang="en-US" altLang="zh-CN" i="1">
                                          <a:latin typeface="Cambria Math"/>
                                        </a:rPr>
                                        <m:t>𝐼</m:t>
                                      </m:r>
                                    </m:e>
                                    <m:sub>
                                      <m:r>
                                        <a:rPr lang="en-US" altLang="zh-CN" i="1">
                                          <a:latin typeface="Cambria Math"/>
                                        </a:rPr>
                                        <m:t>𝑘</m:t>
                                      </m:r>
                                    </m:sub>
                                  </m:sSub>
                                  <m:r>
                                    <a:rPr lang="en-US" altLang="zh-CN" i="1">
                                      <a:latin typeface="Cambria Math"/>
                                    </a:rPr>
                                    <m:t>, </m:t>
                                  </m:r>
                                  <m:sSubSup>
                                    <m:sSubSupPr>
                                      <m:ctrlPr>
                                        <a:rPr lang="en-US" altLang="zh-CN" i="1">
                                          <a:latin typeface="Cambria Math"/>
                                        </a:rPr>
                                      </m:ctrlPr>
                                    </m:sSubSupPr>
                                    <m:e>
                                      <m:r>
                                        <a:rPr lang="en-US" altLang="zh-CN" i="1">
                                          <a:latin typeface="Cambria Math"/>
                                        </a:rPr>
                                        <m:t>𝐼</m:t>
                                      </m:r>
                                    </m:e>
                                    <m:sub>
                                      <m:r>
                                        <a:rPr lang="en-US" altLang="zh-CN" i="1">
                                          <a:latin typeface="Cambria Math"/>
                                        </a:rPr>
                                        <m:t>𝑘</m:t>
                                      </m:r>
                                    </m:sub>
                                    <m:sup>
                                      <m:r>
                                        <a:rPr lang="en-US" altLang="zh-CN" i="1">
                                          <a:latin typeface="Cambria Math"/>
                                        </a:rPr>
                                        <m:t>′</m:t>
                                      </m:r>
                                    </m:sup>
                                  </m:sSubSup>
                                </m:e>
                              </m:d>
                            </m:e>
                          </m:d>
                        </m:e>
                      </m:func>
                    </m:oMath>
                  </m:oMathPara>
                </a14:m>
                <a:endParaRPr lang="en-US" altLang="zh-CN" i="1" dirty="0" smtClean="0">
                  <a:latin typeface="Cambria Math"/>
                </a:endParaRP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85800" y="1828800"/>
                <a:ext cx="7772400" cy="1168152"/>
              </a:xfrm>
              <a:blipFill rotWithShape="1">
                <a:blip r:embed="rId3"/>
                <a:stretch>
                  <a:fillRect/>
                </a:stretch>
              </a:blipFill>
            </p:spPr>
            <p:txBody>
              <a:bodyPr/>
              <a:lstStyle/>
              <a:p>
                <a:r>
                  <a:rPr lang="zh-CN" altLang="en-US">
                    <a:noFill/>
                  </a:rPr>
                  <a:t> </a:t>
                </a:r>
              </a:p>
            </p:txBody>
          </p:sp>
        </mc:Fallback>
      </mc:AlternateContent>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359" y="3816843"/>
            <a:ext cx="3416821" cy="256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9767" y="3816843"/>
            <a:ext cx="3412633" cy="256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6" name="Picture 2" descr="C:\Users\xukun\Desktop\快盘\talk_in_zaragoza\change_blindness\Demos\Demos\Saliency\Data\Saliency\1_R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125" y="3810205"/>
            <a:ext cx="3417600" cy="2563200"/>
          </a:xfrm>
          <a:prstGeom prst="rect">
            <a:avLst/>
          </a:prstGeom>
          <a:noFill/>
          <a:extLst>
            <a:ext uri="{909E8E84-426E-40DD-AFC4-6F175D3DCCD1}">
              <a14:hiddenFill xmlns:a14="http://schemas.microsoft.com/office/drawing/2010/main">
                <a:solidFill>
                  <a:srgbClr val="FFFFFF"/>
                </a:solidFill>
              </a14:hiddenFill>
            </a:ext>
          </a:extLst>
        </p:spPr>
      </p:pic>
      <p:pic>
        <p:nvPicPr>
          <p:cNvPr id="98307" name="Picture 3" descr="C:\Users\xukun\Desktop\快盘\talk_in_zaragoza\change_blindness\Demos\Demos\Saliency\Data\Saliency\2_R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9767" y="3816843"/>
            <a:ext cx="3410170" cy="2563200"/>
          </a:xfrm>
          <a:prstGeom prst="rect">
            <a:avLst/>
          </a:prstGeom>
          <a:noFill/>
          <a:extLst>
            <a:ext uri="{909E8E84-426E-40DD-AFC4-6F175D3DCCD1}">
              <a14:hiddenFill xmlns:a14="http://schemas.microsoft.com/office/drawing/2010/main">
                <a:solidFill>
                  <a:srgbClr val="FFFFFF"/>
                </a:solidFill>
              </a14:hiddenFill>
            </a:ext>
          </a:extLst>
        </p:spPr>
      </p:pic>
      <p:sp>
        <p:nvSpPr>
          <p:cNvPr id="6" name="任意多边形 5"/>
          <p:cNvSpPr/>
          <p:nvPr/>
        </p:nvSpPr>
        <p:spPr bwMode="auto">
          <a:xfrm>
            <a:off x="2772925" y="4052769"/>
            <a:ext cx="686339" cy="897790"/>
          </a:xfrm>
          <a:custGeom>
            <a:avLst/>
            <a:gdLst>
              <a:gd name="connsiteX0" fmla="*/ 343209 w 686339"/>
              <a:gd name="connsiteY0" fmla="*/ 686 h 897790"/>
              <a:gd name="connsiteX1" fmla="*/ 95559 w 686339"/>
              <a:gd name="connsiteY1" fmla="*/ 48311 h 897790"/>
              <a:gd name="connsiteX2" fmla="*/ 9834 w 686339"/>
              <a:gd name="connsiteY2" fmla="*/ 315011 h 897790"/>
              <a:gd name="connsiteX3" fmla="*/ 305109 w 686339"/>
              <a:gd name="connsiteY3" fmla="*/ 762686 h 897790"/>
              <a:gd name="connsiteX4" fmla="*/ 305109 w 686339"/>
              <a:gd name="connsiteY4" fmla="*/ 886511 h 897790"/>
              <a:gd name="connsiteX5" fmla="*/ 390834 w 686339"/>
              <a:gd name="connsiteY5" fmla="*/ 876986 h 897790"/>
              <a:gd name="connsiteX6" fmla="*/ 390834 w 686339"/>
              <a:gd name="connsiteY6" fmla="*/ 753161 h 897790"/>
              <a:gd name="connsiteX7" fmla="*/ 648009 w 686339"/>
              <a:gd name="connsiteY7" fmla="*/ 400736 h 897790"/>
              <a:gd name="connsiteX8" fmla="*/ 648009 w 686339"/>
              <a:gd name="connsiteY8" fmla="*/ 57836 h 897790"/>
              <a:gd name="connsiteX9" fmla="*/ 343209 w 686339"/>
              <a:gd name="connsiteY9" fmla="*/ 686 h 8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39" h="897790">
                <a:moveTo>
                  <a:pt x="343209" y="686"/>
                </a:moveTo>
                <a:cubicBezTo>
                  <a:pt x="251134" y="-902"/>
                  <a:pt x="151121" y="-4076"/>
                  <a:pt x="95559" y="48311"/>
                </a:cubicBezTo>
                <a:cubicBezTo>
                  <a:pt x="39997" y="100698"/>
                  <a:pt x="-25091" y="195948"/>
                  <a:pt x="9834" y="315011"/>
                </a:cubicBezTo>
                <a:cubicBezTo>
                  <a:pt x="44759" y="434074"/>
                  <a:pt x="255897" y="667436"/>
                  <a:pt x="305109" y="762686"/>
                </a:cubicBezTo>
                <a:cubicBezTo>
                  <a:pt x="354321" y="857936"/>
                  <a:pt x="290821" y="867461"/>
                  <a:pt x="305109" y="886511"/>
                </a:cubicBezTo>
                <a:cubicBezTo>
                  <a:pt x="319396" y="905561"/>
                  <a:pt x="376546" y="899211"/>
                  <a:pt x="390834" y="876986"/>
                </a:cubicBezTo>
                <a:cubicBezTo>
                  <a:pt x="405122" y="854761"/>
                  <a:pt x="347972" y="832536"/>
                  <a:pt x="390834" y="753161"/>
                </a:cubicBezTo>
                <a:cubicBezTo>
                  <a:pt x="433696" y="673786"/>
                  <a:pt x="605147" y="516624"/>
                  <a:pt x="648009" y="400736"/>
                </a:cubicBezTo>
                <a:cubicBezTo>
                  <a:pt x="690872" y="284849"/>
                  <a:pt x="706747" y="126099"/>
                  <a:pt x="648009" y="57836"/>
                </a:cubicBezTo>
                <a:cubicBezTo>
                  <a:pt x="589272" y="-10427"/>
                  <a:pt x="435284" y="2274"/>
                  <a:pt x="343209" y="686"/>
                </a:cubicBez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charset="-122"/>
            </a:endParaRPr>
          </a:p>
        </p:txBody>
      </p:sp>
      <p:sp>
        <p:nvSpPr>
          <p:cNvPr id="9" name="任意多边形 8"/>
          <p:cNvSpPr/>
          <p:nvPr/>
        </p:nvSpPr>
        <p:spPr bwMode="auto">
          <a:xfrm>
            <a:off x="6343943" y="3888851"/>
            <a:ext cx="880774" cy="1152128"/>
          </a:xfrm>
          <a:custGeom>
            <a:avLst/>
            <a:gdLst>
              <a:gd name="connsiteX0" fmla="*/ 343209 w 686339"/>
              <a:gd name="connsiteY0" fmla="*/ 686 h 897790"/>
              <a:gd name="connsiteX1" fmla="*/ 95559 w 686339"/>
              <a:gd name="connsiteY1" fmla="*/ 48311 h 897790"/>
              <a:gd name="connsiteX2" fmla="*/ 9834 w 686339"/>
              <a:gd name="connsiteY2" fmla="*/ 315011 h 897790"/>
              <a:gd name="connsiteX3" fmla="*/ 305109 w 686339"/>
              <a:gd name="connsiteY3" fmla="*/ 762686 h 897790"/>
              <a:gd name="connsiteX4" fmla="*/ 305109 w 686339"/>
              <a:gd name="connsiteY4" fmla="*/ 886511 h 897790"/>
              <a:gd name="connsiteX5" fmla="*/ 390834 w 686339"/>
              <a:gd name="connsiteY5" fmla="*/ 876986 h 897790"/>
              <a:gd name="connsiteX6" fmla="*/ 390834 w 686339"/>
              <a:gd name="connsiteY6" fmla="*/ 753161 h 897790"/>
              <a:gd name="connsiteX7" fmla="*/ 648009 w 686339"/>
              <a:gd name="connsiteY7" fmla="*/ 400736 h 897790"/>
              <a:gd name="connsiteX8" fmla="*/ 648009 w 686339"/>
              <a:gd name="connsiteY8" fmla="*/ 57836 h 897790"/>
              <a:gd name="connsiteX9" fmla="*/ 343209 w 686339"/>
              <a:gd name="connsiteY9" fmla="*/ 686 h 8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39" h="897790">
                <a:moveTo>
                  <a:pt x="343209" y="686"/>
                </a:moveTo>
                <a:cubicBezTo>
                  <a:pt x="251134" y="-902"/>
                  <a:pt x="151121" y="-4076"/>
                  <a:pt x="95559" y="48311"/>
                </a:cubicBezTo>
                <a:cubicBezTo>
                  <a:pt x="39997" y="100698"/>
                  <a:pt x="-25091" y="195948"/>
                  <a:pt x="9834" y="315011"/>
                </a:cubicBezTo>
                <a:cubicBezTo>
                  <a:pt x="44759" y="434074"/>
                  <a:pt x="255897" y="667436"/>
                  <a:pt x="305109" y="762686"/>
                </a:cubicBezTo>
                <a:cubicBezTo>
                  <a:pt x="354321" y="857936"/>
                  <a:pt x="290821" y="867461"/>
                  <a:pt x="305109" y="886511"/>
                </a:cubicBezTo>
                <a:cubicBezTo>
                  <a:pt x="319396" y="905561"/>
                  <a:pt x="376546" y="899211"/>
                  <a:pt x="390834" y="876986"/>
                </a:cubicBezTo>
                <a:cubicBezTo>
                  <a:pt x="405122" y="854761"/>
                  <a:pt x="347972" y="832536"/>
                  <a:pt x="390834" y="753161"/>
                </a:cubicBezTo>
                <a:cubicBezTo>
                  <a:pt x="433696" y="673786"/>
                  <a:pt x="605147" y="516624"/>
                  <a:pt x="648009" y="400736"/>
                </a:cubicBezTo>
                <a:cubicBezTo>
                  <a:pt x="690872" y="284849"/>
                  <a:pt x="706747" y="126099"/>
                  <a:pt x="648009" y="57836"/>
                </a:cubicBezTo>
                <a:cubicBezTo>
                  <a:pt x="589272" y="-10427"/>
                  <a:pt x="435284" y="2274"/>
                  <a:pt x="343209" y="686"/>
                </a:cubicBez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charset="-122"/>
            </a:endParaRPr>
          </a:p>
        </p:txBody>
      </p:sp>
      <mc:AlternateContent xmlns:mc="http://schemas.openxmlformats.org/markup-compatibility/2006" xmlns:a14="http://schemas.microsoft.com/office/drawing/2010/main">
        <mc:Choice Requires="a14">
          <p:sp>
            <p:nvSpPr>
              <p:cNvPr id="7" name="矩形 6"/>
              <p:cNvSpPr/>
              <p:nvPr/>
            </p:nvSpPr>
            <p:spPr>
              <a:xfrm>
                <a:off x="2160240" y="2780928"/>
                <a:ext cx="4572000" cy="830997"/>
              </a:xfrm>
              <a:prstGeom prst="rect">
                <a:avLst/>
              </a:prstGeom>
            </p:spPr>
            <p:txBody>
              <a:bodyPr>
                <a:spAutoFit/>
              </a:bodyPr>
              <a:lstStyle/>
              <a:p>
                <a:pPr marL="0" indent="0">
                  <a:buNone/>
                </a:pPr>
                <a14:m>
                  <m:oMath xmlns:m="http://schemas.openxmlformats.org/officeDocument/2006/math">
                    <m:r>
                      <a:rPr lang="en-US" altLang="zh-CN" i="1">
                        <a:latin typeface="Cambria Math"/>
                      </a:rPr>
                      <m:t>𝐷</m:t>
                    </m:r>
                    <m:d>
                      <m:dPr>
                        <m:ctrlPr>
                          <a:rPr lang="en-US" altLang="zh-CN" i="1">
                            <a:latin typeface="Cambria Math"/>
                          </a:rPr>
                        </m:ctrlPr>
                      </m:dPr>
                      <m:e>
                        <m:sSub>
                          <m:sSubPr>
                            <m:ctrlPr>
                              <a:rPr lang="en-US" altLang="zh-CN" i="1">
                                <a:latin typeface="Cambria Math"/>
                              </a:rPr>
                            </m:ctrlPr>
                          </m:sSubPr>
                          <m:e>
                            <m:r>
                              <a:rPr lang="en-US" altLang="zh-CN" i="1">
                                <a:latin typeface="Cambria Math"/>
                              </a:rPr>
                              <m:t>𝐼</m:t>
                            </m:r>
                          </m:e>
                          <m:sub>
                            <m:r>
                              <a:rPr lang="en-US" altLang="zh-CN" i="1">
                                <a:latin typeface="Cambria Math"/>
                              </a:rPr>
                              <m:t>𝑘</m:t>
                            </m:r>
                          </m:sub>
                        </m:sSub>
                        <m:r>
                          <a:rPr lang="en-US" altLang="zh-CN" i="1">
                            <a:latin typeface="Cambria Math"/>
                          </a:rPr>
                          <m:t>, </m:t>
                        </m:r>
                        <m:sSubSup>
                          <m:sSubSupPr>
                            <m:ctrlPr>
                              <a:rPr lang="en-US" altLang="zh-CN" i="1">
                                <a:latin typeface="Cambria Math"/>
                              </a:rPr>
                            </m:ctrlPr>
                          </m:sSubSupPr>
                          <m:e>
                            <m:r>
                              <a:rPr lang="en-US" altLang="zh-CN" i="1">
                                <a:latin typeface="Cambria Math"/>
                              </a:rPr>
                              <m:t>𝐼</m:t>
                            </m:r>
                          </m:e>
                          <m:sub>
                            <m:r>
                              <a:rPr lang="en-US" altLang="zh-CN" i="1">
                                <a:latin typeface="Cambria Math"/>
                              </a:rPr>
                              <m:t>𝑘</m:t>
                            </m:r>
                          </m:sub>
                          <m:sup>
                            <m:r>
                              <a:rPr lang="en-US" altLang="zh-CN" i="1">
                                <a:latin typeface="Cambria Math"/>
                              </a:rPr>
                              <m:t>′</m:t>
                            </m:r>
                          </m:sup>
                        </m:sSubSup>
                      </m:e>
                    </m:d>
                  </m:oMath>
                </a14:m>
                <a:r>
                  <a:rPr lang="en-US" altLang="zh-CN" dirty="0">
                    <a:latin typeface="Cambria Math"/>
                  </a:rPr>
                  <a:t>: the amount of changes</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𝐷</m:t>
                      </m:r>
                      <m:r>
                        <a:rPr lang="en-US" altLang="zh-CN" i="1">
                          <a:latin typeface="Cambria Math"/>
                        </a:rPr>
                        <m:t>=</m:t>
                      </m:r>
                      <m:sSub>
                        <m:sSubPr>
                          <m:ctrlPr>
                            <a:rPr lang="en-US" altLang="zh-CN" i="1">
                              <a:latin typeface="Cambria Math"/>
                            </a:rPr>
                          </m:ctrlPr>
                        </m:sSubPr>
                        <m:e>
                          <m:r>
                            <m:rPr>
                              <m:sty m:val="p"/>
                            </m:rPr>
                            <a:rPr lang="en-US" altLang="zh-CN" i="1">
                              <a:latin typeface="Cambria Math"/>
                            </a:rPr>
                            <m:t>ω</m:t>
                          </m:r>
                        </m:e>
                        <m:sub>
                          <m:r>
                            <a:rPr lang="en-US" altLang="zh-CN" i="1">
                              <a:latin typeface="Cambria Math"/>
                            </a:rPr>
                            <m:t>𝑐</m:t>
                          </m:r>
                        </m:sub>
                      </m:sSub>
                      <m:sSub>
                        <m:sSubPr>
                          <m:ctrlPr>
                            <a:rPr lang="en-US" altLang="zh-CN" i="1">
                              <a:latin typeface="Cambria Math"/>
                            </a:rPr>
                          </m:ctrlPr>
                        </m:sSubPr>
                        <m:e>
                          <m:r>
                            <a:rPr lang="en-US" altLang="zh-CN" i="1">
                              <a:latin typeface="Cambria Math"/>
                            </a:rPr>
                            <m:t>𝐷</m:t>
                          </m:r>
                        </m:e>
                        <m:sub>
                          <m:r>
                            <a:rPr lang="en-US" altLang="zh-CN" i="1">
                              <a:latin typeface="Cambria Math"/>
                            </a:rPr>
                            <m:t>𝑐</m:t>
                          </m:r>
                        </m:sub>
                      </m:sSub>
                      <m:r>
                        <a:rPr lang="en-US" altLang="zh-CN" i="1">
                          <a:latin typeface="Cambria Math"/>
                        </a:rPr>
                        <m:t>+</m:t>
                      </m:r>
                      <m:sSub>
                        <m:sSubPr>
                          <m:ctrlPr>
                            <a:rPr lang="en-US" altLang="zh-CN" i="1">
                              <a:latin typeface="Cambria Math"/>
                            </a:rPr>
                          </m:ctrlPr>
                        </m:sSubPr>
                        <m:e>
                          <m:r>
                            <a:rPr lang="en-US" altLang="zh-CN" i="1">
                              <a:latin typeface="Cambria Math"/>
                            </a:rPr>
                            <m:t>𝜔</m:t>
                          </m:r>
                        </m:e>
                        <m:sub>
                          <m:r>
                            <a:rPr lang="en-US" altLang="zh-CN" i="1">
                              <a:latin typeface="Cambria Math"/>
                            </a:rPr>
                            <m:t>𝑡</m:t>
                          </m:r>
                        </m:sub>
                      </m:sSub>
                      <m:sSub>
                        <m:sSubPr>
                          <m:ctrlPr>
                            <a:rPr lang="en-US" altLang="zh-CN" i="1">
                              <a:latin typeface="Cambria Math"/>
                            </a:rPr>
                          </m:ctrlPr>
                        </m:sSubPr>
                        <m:e>
                          <m:r>
                            <a:rPr lang="en-US" altLang="zh-CN" i="1">
                              <a:latin typeface="Cambria Math"/>
                            </a:rPr>
                            <m:t>𝐷</m:t>
                          </m:r>
                        </m:e>
                        <m:sub>
                          <m:r>
                            <a:rPr lang="en-US" altLang="zh-CN" i="1">
                              <a:latin typeface="Cambria Math"/>
                            </a:rPr>
                            <m:t>𝑡</m:t>
                          </m:r>
                        </m:sub>
                      </m:sSub>
                      <m:r>
                        <a:rPr lang="en-US" altLang="zh-CN" i="1">
                          <a:latin typeface="Cambria Math"/>
                        </a:rPr>
                        <m:t>+</m:t>
                      </m:r>
                      <m:sSub>
                        <m:sSubPr>
                          <m:ctrlPr>
                            <a:rPr lang="en-US" altLang="zh-CN" i="1">
                              <a:latin typeface="Cambria Math"/>
                            </a:rPr>
                          </m:ctrlPr>
                        </m:sSubPr>
                        <m:e>
                          <m:r>
                            <a:rPr lang="en-US" altLang="zh-CN" i="1">
                              <a:latin typeface="Cambria Math"/>
                            </a:rPr>
                            <m:t>𝜔</m:t>
                          </m:r>
                        </m:e>
                        <m:sub>
                          <m:r>
                            <a:rPr lang="en-US" altLang="zh-CN" i="1">
                              <a:latin typeface="Cambria Math"/>
                            </a:rPr>
                            <m:t>𝑠</m:t>
                          </m:r>
                        </m:sub>
                      </m:sSub>
                      <m:sSub>
                        <m:sSubPr>
                          <m:ctrlPr>
                            <a:rPr lang="en-US" altLang="zh-CN" i="1">
                              <a:latin typeface="Cambria Math"/>
                            </a:rPr>
                          </m:ctrlPr>
                        </m:sSubPr>
                        <m:e>
                          <m:r>
                            <a:rPr lang="en-US" altLang="zh-CN" i="1">
                              <a:latin typeface="Cambria Math"/>
                            </a:rPr>
                            <m:t>𝐷</m:t>
                          </m:r>
                        </m:e>
                        <m:sub>
                          <m:r>
                            <a:rPr lang="en-US" altLang="zh-CN" i="1">
                              <a:latin typeface="Cambria Math"/>
                            </a:rPr>
                            <m:t>𝑠</m:t>
                          </m:r>
                        </m:sub>
                      </m:sSub>
                    </m:oMath>
                  </m:oMathPara>
                </a14:m>
                <a:endParaRPr lang="en-US" altLang="zh-CN" dirty="0"/>
              </a:p>
            </p:txBody>
          </p:sp>
        </mc:Choice>
        <mc:Fallback xmlns="">
          <p:sp>
            <p:nvSpPr>
              <p:cNvPr id="7" name="矩形 6"/>
              <p:cNvSpPr>
                <a:spLocks noRot="1" noChangeAspect="1" noMove="1" noResize="1" noEditPoints="1" noAdjustHandles="1" noChangeArrowheads="1" noChangeShapeType="1" noTextEdit="1"/>
              </p:cNvSpPr>
              <p:nvPr/>
            </p:nvSpPr>
            <p:spPr>
              <a:xfrm>
                <a:off x="2160240" y="2780928"/>
                <a:ext cx="4572000" cy="830997"/>
              </a:xfrm>
              <a:prstGeom prst="rect">
                <a:avLst/>
              </a:prstGeom>
              <a:blipFill rotWithShape="1">
                <a:blip r:embed="rId8"/>
                <a:stretch>
                  <a:fillRect l="-267" t="-656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366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50"/>
                                        <p:tgtEl>
                                          <p:spTgt spid="14"/>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50"/>
                                        <p:tgtEl>
                                          <p:spTgt spid="16"/>
                                        </p:tgtEl>
                                      </p:cBhvr>
                                    </p:animEffect>
                                  </p:childTnLst>
                                </p:cTn>
                              </p:par>
                              <p:par>
                                <p:cTn id="35" presetID="1" presetClass="entr" presetSubtype="0" fill="hold" nodeType="withEffect">
                                  <p:stCondLst>
                                    <p:cond delay="0"/>
                                  </p:stCondLst>
                                  <p:childTnLst>
                                    <p:set>
                                      <p:cBhvr>
                                        <p:cTn id="36" dur="1" fill="hold">
                                          <p:stCondLst>
                                            <p:cond delay="0"/>
                                          </p:stCondLst>
                                        </p:cTn>
                                        <p:tgtEl>
                                          <p:spTgt spid="9830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83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9830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98307"/>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childTnLst>
                                </p:cTn>
                              </p:par>
                              <p:par>
                                <p:cTn id="50" presetID="1" presetClass="exit" presetSubtype="0" fill="hold" grpId="1" nodeType="withEffect">
                                  <p:stCondLst>
                                    <p:cond delay="0"/>
                                  </p:stCondLst>
                                  <p:childTnLst>
                                    <p:set>
                                      <p:cBhvr>
                                        <p:cTn id="51" dur="1" fill="hold">
                                          <p:stCondLst>
                                            <p:cond delay="0"/>
                                          </p:stCondLst>
                                        </p:cTn>
                                        <p:tgtEl>
                                          <p:spTgt spid="1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6" grpId="1" animBg="1"/>
      <p:bldP spid="15" grpId="0" animBg="1"/>
      <p:bldP spid="15" grpId="1" animBg="1"/>
      <p:bldP spid="14" grpId="0" animBg="1"/>
      <p:bldP spid="14" grpId="1" animBg="1"/>
      <p:bldP spid="13" grpId="0" animBg="1"/>
      <p:bldP spid="13" grpId="1" animBg="1"/>
      <p:bldP spid="6" grpId="0" animBg="1"/>
      <p:bldP spid="9"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6156176" y="1768459"/>
            <a:ext cx="536672" cy="663797"/>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zh-CN" altLang="en-US"/>
          </a:p>
        </p:txBody>
      </p:sp>
      <p:sp>
        <p:nvSpPr>
          <p:cNvPr id="13" name="Rectangle 4"/>
          <p:cNvSpPr>
            <a:spLocks noChangeArrowheads="1"/>
          </p:cNvSpPr>
          <p:nvPr/>
        </p:nvSpPr>
        <p:spPr bwMode="auto">
          <a:xfrm>
            <a:off x="4827416" y="1768459"/>
            <a:ext cx="536672" cy="663797"/>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zh-CN" altLang="en-US"/>
          </a:p>
        </p:txBody>
      </p:sp>
      <p:sp>
        <p:nvSpPr>
          <p:cNvPr id="9" name="Rectangle 4"/>
          <p:cNvSpPr>
            <a:spLocks noChangeArrowheads="1"/>
          </p:cNvSpPr>
          <p:nvPr/>
        </p:nvSpPr>
        <p:spPr bwMode="auto">
          <a:xfrm>
            <a:off x="3459265" y="1768459"/>
            <a:ext cx="536672" cy="663797"/>
          </a:xfrm>
          <a:prstGeom prst="rect">
            <a:avLst/>
          </a:prstGeom>
          <a:solidFill>
            <a:srgbClr val="00B050"/>
          </a:solidFill>
          <a:ln w="28575" algn="ctr">
            <a:solidFill>
              <a:schemeClr val="tx1"/>
            </a:solidFill>
            <a:miter lim="800000"/>
            <a:headEnd/>
            <a:tailEnd/>
          </a:ln>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smtClean="0"/>
              <a:t>Amount of Change</a:t>
            </a:r>
            <a:endParaRPr lang="zh-CN" altLang="en-US" dirty="0"/>
          </a:p>
        </p:txBody>
      </p:sp>
      <mc:AlternateContent xmlns:mc="http://schemas.openxmlformats.org/markup-compatibility/2006" xmlns:a14="http://schemas.microsoft.com/office/drawing/2010/main">
        <mc:Choice Requires="a14">
          <p:sp>
            <p:nvSpPr>
              <p:cNvPr id="4" name="矩形 3"/>
              <p:cNvSpPr/>
              <p:nvPr/>
            </p:nvSpPr>
            <p:spPr>
              <a:xfrm>
                <a:off x="2014945" y="1768459"/>
                <a:ext cx="476386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3200" i="1">
                          <a:latin typeface="Cambria Math"/>
                        </a:rPr>
                        <m:t>𝐷</m:t>
                      </m:r>
                      <m:r>
                        <a:rPr lang="en-US" altLang="zh-CN" sz="3200" i="1">
                          <a:latin typeface="Cambria Math"/>
                        </a:rPr>
                        <m:t>=</m:t>
                      </m:r>
                      <m:sSub>
                        <m:sSubPr>
                          <m:ctrlPr>
                            <a:rPr lang="en-US" altLang="zh-CN" sz="3200" i="1">
                              <a:latin typeface="Cambria Math"/>
                            </a:rPr>
                          </m:ctrlPr>
                        </m:sSubPr>
                        <m:e>
                          <m:r>
                            <m:rPr>
                              <m:sty m:val="p"/>
                            </m:rPr>
                            <a:rPr lang="en-US" altLang="zh-CN" sz="3200" i="1">
                              <a:latin typeface="Cambria Math"/>
                            </a:rPr>
                            <m:t>ω</m:t>
                          </m:r>
                        </m:e>
                        <m:sub>
                          <m:r>
                            <a:rPr lang="en-US" altLang="zh-CN" sz="3200" i="1">
                              <a:latin typeface="Cambria Math"/>
                            </a:rPr>
                            <m:t>𝑐</m:t>
                          </m:r>
                        </m:sub>
                      </m:sSub>
                      <m:sSub>
                        <m:sSubPr>
                          <m:ctrlPr>
                            <a:rPr lang="en-US" altLang="zh-CN" sz="3200" i="1">
                              <a:latin typeface="Cambria Math"/>
                            </a:rPr>
                          </m:ctrlPr>
                        </m:sSubPr>
                        <m:e>
                          <m:r>
                            <a:rPr lang="en-US" altLang="zh-CN" sz="3200" i="1">
                              <a:latin typeface="Cambria Math"/>
                            </a:rPr>
                            <m:t>𝐷</m:t>
                          </m:r>
                        </m:e>
                        <m:sub>
                          <m:r>
                            <a:rPr lang="en-US" altLang="zh-CN" sz="3200" i="1">
                              <a:latin typeface="Cambria Math"/>
                            </a:rPr>
                            <m:t>𝑐</m:t>
                          </m:r>
                        </m:sub>
                      </m:sSub>
                      <m:r>
                        <a:rPr lang="en-US" altLang="zh-CN" sz="3200" i="1">
                          <a:latin typeface="Cambria Math"/>
                        </a:rPr>
                        <m:t>+</m:t>
                      </m:r>
                      <m:sSub>
                        <m:sSubPr>
                          <m:ctrlPr>
                            <a:rPr lang="en-US" altLang="zh-CN" sz="3200" i="1">
                              <a:latin typeface="Cambria Math"/>
                            </a:rPr>
                          </m:ctrlPr>
                        </m:sSubPr>
                        <m:e>
                          <m:r>
                            <a:rPr lang="en-US" altLang="zh-CN" sz="3200" i="1">
                              <a:latin typeface="Cambria Math"/>
                            </a:rPr>
                            <m:t>𝜔</m:t>
                          </m:r>
                        </m:e>
                        <m:sub>
                          <m:r>
                            <a:rPr lang="en-US" altLang="zh-CN" sz="3200" i="1">
                              <a:latin typeface="Cambria Math"/>
                            </a:rPr>
                            <m:t>𝑡</m:t>
                          </m:r>
                        </m:sub>
                      </m:sSub>
                      <m:sSub>
                        <m:sSubPr>
                          <m:ctrlPr>
                            <a:rPr lang="en-US" altLang="zh-CN" sz="3200" i="1">
                              <a:latin typeface="Cambria Math"/>
                            </a:rPr>
                          </m:ctrlPr>
                        </m:sSubPr>
                        <m:e>
                          <m:r>
                            <a:rPr lang="en-US" altLang="zh-CN" sz="3200" i="1">
                              <a:latin typeface="Cambria Math"/>
                            </a:rPr>
                            <m:t>𝐷</m:t>
                          </m:r>
                        </m:e>
                        <m:sub>
                          <m:r>
                            <a:rPr lang="en-US" altLang="zh-CN" sz="3200" i="1">
                              <a:latin typeface="Cambria Math"/>
                            </a:rPr>
                            <m:t>𝑡</m:t>
                          </m:r>
                        </m:sub>
                      </m:sSub>
                      <m:r>
                        <a:rPr lang="en-US" altLang="zh-CN" sz="3200" i="1">
                          <a:latin typeface="Cambria Math"/>
                        </a:rPr>
                        <m:t>+</m:t>
                      </m:r>
                      <m:sSub>
                        <m:sSubPr>
                          <m:ctrlPr>
                            <a:rPr lang="en-US" altLang="zh-CN" sz="3200" i="1">
                              <a:latin typeface="Cambria Math"/>
                            </a:rPr>
                          </m:ctrlPr>
                        </m:sSubPr>
                        <m:e>
                          <m:r>
                            <a:rPr lang="en-US" altLang="zh-CN" sz="3200" i="1">
                              <a:latin typeface="Cambria Math"/>
                            </a:rPr>
                            <m:t>𝜔</m:t>
                          </m:r>
                        </m:e>
                        <m:sub>
                          <m:r>
                            <a:rPr lang="en-US" altLang="zh-CN" sz="3200" i="1">
                              <a:latin typeface="Cambria Math"/>
                            </a:rPr>
                            <m:t>𝑠</m:t>
                          </m:r>
                        </m:sub>
                      </m:sSub>
                      <m:sSub>
                        <m:sSubPr>
                          <m:ctrlPr>
                            <a:rPr lang="en-US" altLang="zh-CN" sz="3200" i="1">
                              <a:latin typeface="Cambria Math"/>
                            </a:rPr>
                          </m:ctrlPr>
                        </m:sSubPr>
                        <m:e>
                          <m:r>
                            <a:rPr lang="en-US" altLang="zh-CN" sz="3200" i="1">
                              <a:latin typeface="Cambria Math"/>
                            </a:rPr>
                            <m:t>𝐷</m:t>
                          </m:r>
                        </m:e>
                        <m:sub>
                          <m:r>
                            <a:rPr lang="en-US" altLang="zh-CN" sz="3200" i="1">
                              <a:latin typeface="Cambria Math"/>
                            </a:rPr>
                            <m:t>𝑠</m:t>
                          </m:r>
                        </m:sub>
                      </m:sSub>
                    </m:oMath>
                  </m:oMathPara>
                </a14:m>
                <a:endParaRPr lang="zh-CN" altLang="en-US" sz="3200" dirty="0"/>
              </a:p>
            </p:txBody>
          </p:sp>
        </mc:Choice>
        <mc:Fallback xmlns="">
          <p:sp>
            <p:nvSpPr>
              <p:cNvPr id="4" name="矩形 3"/>
              <p:cNvSpPr>
                <a:spLocks noRot="1" noChangeAspect="1" noMove="1" noResize="1" noEditPoints="1" noAdjustHandles="1" noChangeArrowheads="1" noChangeShapeType="1" noTextEdit="1"/>
              </p:cNvSpPr>
              <p:nvPr/>
            </p:nvSpPr>
            <p:spPr>
              <a:xfrm>
                <a:off x="2014945" y="1768459"/>
                <a:ext cx="4763868" cy="584775"/>
              </a:xfrm>
              <a:prstGeom prst="rect">
                <a:avLst/>
              </a:prstGeom>
              <a:blipFill rotWithShape="1">
                <a:blip r:embed="rId3"/>
                <a:stretch>
                  <a:fillRect/>
                </a:stretch>
              </a:blipFill>
            </p:spPr>
            <p:txBody>
              <a:bodyPr/>
              <a:lstStyle/>
              <a:p>
                <a:r>
                  <a:rPr lang="zh-CN" altLang="en-US">
                    <a:noFill/>
                  </a:rPr>
                  <a:t> </a:t>
                </a:r>
              </a:p>
            </p:txBody>
          </p:sp>
        </mc:Fallback>
      </mc:AlternateContent>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359" y="3816843"/>
            <a:ext cx="3416821" cy="256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9767" y="3816843"/>
            <a:ext cx="3412633" cy="256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任意多边形 6"/>
          <p:cNvSpPr/>
          <p:nvPr/>
        </p:nvSpPr>
        <p:spPr bwMode="auto">
          <a:xfrm>
            <a:off x="2772925" y="4052769"/>
            <a:ext cx="686339" cy="897790"/>
          </a:xfrm>
          <a:custGeom>
            <a:avLst/>
            <a:gdLst>
              <a:gd name="connsiteX0" fmla="*/ 343209 w 686339"/>
              <a:gd name="connsiteY0" fmla="*/ 686 h 897790"/>
              <a:gd name="connsiteX1" fmla="*/ 95559 w 686339"/>
              <a:gd name="connsiteY1" fmla="*/ 48311 h 897790"/>
              <a:gd name="connsiteX2" fmla="*/ 9834 w 686339"/>
              <a:gd name="connsiteY2" fmla="*/ 315011 h 897790"/>
              <a:gd name="connsiteX3" fmla="*/ 305109 w 686339"/>
              <a:gd name="connsiteY3" fmla="*/ 762686 h 897790"/>
              <a:gd name="connsiteX4" fmla="*/ 305109 w 686339"/>
              <a:gd name="connsiteY4" fmla="*/ 886511 h 897790"/>
              <a:gd name="connsiteX5" fmla="*/ 390834 w 686339"/>
              <a:gd name="connsiteY5" fmla="*/ 876986 h 897790"/>
              <a:gd name="connsiteX6" fmla="*/ 390834 w 686339"/>
              <a:gd name="connsiteY6" fmla="*/ 753161 h 897790"/>
              <a:gd name="connsiteX7" fmla="*/ 648009 w 686339"/>
              <a:gd name="connsiteY7" fmla="*/ 400736 h 897790"/>
              <a:gd name="connsiteX8" fmla="*/ 648009 w 686339"/>
              <a:gd name="connsiteY8" fmla="*/ 57836 h 897790"/>
              <a:gd name="connsiteX9" fmla="*/ 343209 w 686339"/>
              <a:gd name="connsiteY9" fmla="*/ 686 h 8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39" h="897790">
                <a:moveTo>
                  <a:pt x="343209" y="686"/>
                </a:moveTo>
                <a:cubicBezTo>
                  <a:pt x="251134" y="-902"/>
                  <a:pt x="151121" y="-4076"/>
                  <a:pt x="95559" y="48311"/>
                </a:cubicBezTo>
                <a:cubicBezTo>
                  <a:pt x="39997" y="100698"/>
                  <a:pt x="-25091" y="195948"/>
                  <a:pt x="9834" y="315011"/>
                </a:cubicBezTo>
                <a:cubicBezTo>
                  <a:pt x="44759" y="434074"/>
                  <a:pt x="255897" y="667436"/>
                  <a:pt x="305109" y="762686"/>
                </a:cubicBezTo>
                <a:cubicBezTo>
                  <a:pt x="354321" y="857936"/>
                  <a:pt x="290821" y="867461"/>
                  <a:pt x="305109" y="886511"/>
                </a:cubicBezTo>
                <a:cubicBezTo>
                  <a:pt x="319396" y="905561"/>
                  <a:pt x="376546" y="899211"/>
                  <a:pt x="390834" y="876986"/>
                </a:cubicBezTo>
                <a:cubicBezTo>
                  <a:pt x="405122" y="854761"/>
                  <a:pt x="347972" y="832536"/>
                  <a:pt x="390834" y="753161"/>
                </a:cubicBezTo>
                <a:cubicBezTo>
                  <a:pt x="433696" y="673786"/>
                  <a:pt x="605147" y="516624"/>
                  <a:pt x="648009" y="400736"/>
                </a:cubicBezTo>
                <a:cubicBezTo>
                  <a:pt x="690872" y="284849"/>
                  <a:pt x="706747" y="126099"/>
                  <a:pt x="648009" y="57836"/>
                </a:cubicBezTo>
                <a:cubicBezTo>
                  <a:pt x="589272" y="-10427"/>
                  <a:pt x="435284" y="2274"/>
                  <a:pt x="343209" y="686"/>
                </a:cubicBez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charset="-122"/>
            </a:endParaRPr>
          </a:p>
        </p:txBody>
      </p:sp>
      <p:sp>
        <p:nvSpPr>
          <p:cNvPr id="8" name="任意多边形 7"/>
          <p:cNvSpPr/>
          <p:nvPr/>
        </p:nvSpPr>
        <p:spPr bwMode="auto">
          <a:xfrm>
            <a:off x="6343943" y="3888851"/>
            <a:ext cx="880774" cy="1152128"/>
          </a:xfrm>
          <a:custGeom>
            <a:avLst/>
            <a:gdLst>
              <a:gd name="connsiteX0" fmla="*/ 343209 w 686339"/>
              <a:gd name="connsiteY0" fmla="*/ 686 h 897790"/>
              <a:gd name="connsiteX1" fmla="*/ 95559 w 686339"/>
              <a:gd name="connsiteY1" fmla="*/ 48311 h 897790"/>
              <a:gd name="connsiteX2" fmla="*/ 9834 w 686339"/>
              <a:gd name="connsiteY2" fmla="*/ 315011 h 897790"/>
              <a:gd name="connsiteX3" fmla="*/ 305109 w 686339"/>
              <a:gd name="connsiteY3" fmla="*/ 762686 h 897790"/>
              <a:gd name="connsiteX4" fmla="*/ 305109 w 686339"/>
              <a:gd name="connsiteY4" fmla="*/ 886511 h 897790"/>
              <a:gd name="connsiteX5" fmla="*/ 390834 w 686339"/>
              <a:gd name="connsiteY5" fmla="*/ 876986 h 897790"/>
              <a:gd name="connsiteX6" fmla="*/ 390834 w 686339"/>
              <a:gd name="connsiteY6" fmla="*/ 753161 h 897790"/>
              <a:gd name="connsiteX7" fmla="*/ 648009 w 686339"/>
              <a:gd name="connsiteY7" fmla="*/ 400736 h 897790"/>
              <a:gd name="connsiteX8" fmla="*/ 648009 w 686339"/>
              <a:gd name="connsiteY8" fmla="*/ 57836 h 897790"/>
              <a:gd name="connsiteX9" fmla="*/ 343209 w 686339"/>
              <a:gd name="connsiteY9" fmla="*/ 686 h 8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39" h="897790">
                <a:moveTo>
                  <a:pt x="343209" y="686"/>
                </a:moveTo>
                <a:cubicBezTo>
                  <a:pt x="251134" y="-902"/>
                  <a:pt x="151121" y="-4076"/>
                  <a:pt x="95559" y="48311"/>
                </a:cubicBezTo>
                <a:cubicBezTo>
                  <a:pt x="39997" y="100698"/>
                  <a:pt x="-25091" y="195948"/>
                  <a:pt x="9834" y="315011"/>
                </a:cubicBezTo>
                <a:cubicBezTo>
                  <a:pt x="44759" y="434074"/>
                  <a:pt x="255897" y="667436"/>
                  <a:pt x="305109" y="762686"/>
                </a:cubicBezTo>
                <a:cubicBezTo>
                  <a:pt x="354321" y="857936"/>
                  <a:pt x="290821" y="867461"/>
                  <a:pt x="305109" y="886511"/>
                </a:cubicBezTo>
                <a:cubicBezTo>
                  <a:pt x="319396" y="905561"/>
                  <a:pt x="376546" y="899211"/>
                  <a:pt x="390834" y="876986"/>
                </a:cubicBezTo>
                <a:cubicBezTo>
                  <a:pt x="405122" y="854761"/>
                  <a:pt x="347972" y="832536"/>
                  <a:pt x="390834" y="753161"/>
                </a:cubicBezTo>
                <a:cubicBezTo>
                  <a:pt x="433696" y="673786"/>
                  <a:pt x="605147" y="516624"/>
                  <a:pt x="648009" y="400736"/>
                </a:cubicBezTo>
                <a:cubicBezTo>
                  <a:pt x="690872" y="284849"/>
                  <a:pt x="706747" y="126099"/>
                  <a:pt x="648009" y="57836"/>
                </a:cubicBezTo>
                <a:cubicBezTo>
                  <a:pt x="589272" y="-10427"/>
                  <a:pt x="435284" y="2274"/>
                  <a:pt x="343209" y="686"/>
                </a:cubicBez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charset="-122"/>
            </a:endParaRPr>
          </a:p>
        </p:txBody>
      </p:sp>
      <p:sp>
        <p:nvSpPr>
          <p:cNvPr id="10" name="Rectangle 4"/>
          <p:cNvSpPr>
            <a:spLocks noChangeArrowheads="1"/>
          </p:cNvSpPr>
          <p:nvPr/>
        </p:nvSpPr>
        <p:spPr bwMode="auto">
          <a:xfrm>
            <a:off x="1839965" y="2730984"/>
            <a:ext cx="1961778" cy="830997"/>
          </a:xfrm>
          <a:prstGeom prst="rect">
            <a:avLst/>
          </a:prstGeom>
          <a:solidFill>
            <a:srgbClr val="FFC000"/>
          </a:solidFill>
          <a:ln w="28575" algn="ctr">
            <a:solidFill>
              <a:schemeClr val="tx1"/>
            </a:solidFill>
            <a:miter lim="800000"/>
            <a:headEnd/>
            <a:tailEnd/>
          </a:ln>
          <a:effectLst/>
        </p:spPr>
        <p:txBody>
          <a:bodyPr wrap="square" anchor="ctr">
            <a:spAutoFit/>
          </a:bodyPr>
          <a:lstStyle/>
          <a:p>
            <a:pPr algn="ctr"/>
            <a:r>
              <a:rPr lang="en-US" altLang="zh-CN" sz="2400" b="1" dirty="0" smtClean="0"/>
              <a:t>Color Difference</a:t>
            </a:r>
            <a:endParaRPr lang="zh-CN" altLang="en-US" sz="2400" b="1" dirty="0"/>
          </a:p>
        </p:txBody>
      </p:sp>
      <p:sp>
        <p:nvSpPr>
          <p:cNvPr id="11" name="Rectangle 4"/>
          <p:cNvSpPr>
            <a:spLocks noChangeArrowheads="1"/>
          </p:cNvSpPr>
          <p:nvPr/>
        </p:nvSpPr>
        <p:spPr bwMode="auto">
          <a:xfrm>
            <a:off x="4063411" y="2742019"/>
            <a:ext cx="1961778" cy="830997"/>
          </a:xfrm>
          <a:prstGeom prst="rect">
            <a:avLst/>
          </a:prstGeom>
          <a:solidFill>
            <a:srgbClr val="FFC000"/>
          </a:solidFill>
          <a:ln w="28575" algn="ctr">
            <a:solidFill>
              <a:schemeClr val="tx1"/>
            </a:solidFill>
            <a:miter lim="800000"/>
            <a:headEnd/>
            <a:tailEnd/>
          </a:ln>
          <a:effectLst/>
        </p:spPr>
        <p:txBody>
          <a:bodyPr wrap="square" anchor="ctr">
            <a:spAutoFit/>
          </a:bodyPr>
          <a:lstStyle/>
          <a:p>
            <a:pPr algn="ctr"/>
            <a:r>
              <a:rPr lang="en-US" altLang="zh-CN" sz="2400" b="1" dirty="0" smtClean="0"/>
              <a:t>Texture Difference</a:t>
            </a:r>
            <a:endParaRPr lang="zh-CN" altLang="en-US" sz="2400" b="1" dirty="0"/>
          </a:p>
        </p:txBody>
      </p:sp>
      <p:sp>
        <p:nvSpPr>
          <p:cNvPr id="12" name="Rectangle 4"/>
          <p:cNvSpPr>
            <a:spLocks noChangeArrowheads="1"/>
          </p:cNvSpPr>
          <p:nvPr/>
        </p:nvSpPr>
        <p:spPr bwMode="auto">
          <a:xfrm>
            <a:off x="6282630" y="2742018"/>
            <a:ext cx="1961778" cy="830997"/>
          </a:xfrm>
          <a:prstGeom prst="rect">
            <a:avLst/>
          </a:prstGeom>
          <a:solidFill>
            <a:srgbClr val="FFC000"/>
          </a:solidFill>
          <a:ln w="28575" algn="ctr">
            <a:solidFill>
              <a:schemeClr val="tx1"/>
            </a:solidFill>
            <a:miter lim="800000"/>
            <a:headEnd/>
            <a:tailEnd/>
          </a:ln>
          <a:effectLst/>
        </p:spPr>
        <p:txBody>
          <a:bodyPr wrap="square" anchor="ctr">
            <a:spAutoFit/>
          </a:bodyPr>
          <a:lstStyle/>
          <a:p>
            <a:pPr algn="ctr"/>
            <a:r>
              <a:rPr lang="en-US" altLang="zh-CN" sz="2400" b="1" dirty="0" smtClean="0"/>
              <a:t>Spatial Difference</a:t>
            </a:r>
            <a:endParaRPr lang="zh-CN" altLang="en-US" sz="2400" b="1" dirty="0"/>
          </a:p>
        </p:txBody>
      </p:sp>
    </p:spTree>
    <p:extLst>
      <p:ext uri="{BB962C8B-B14F-4D97-AF65-F5344CB8AC3E}">
        <p14:creationId xmlns:p14="http://schemas.microsoft.com/office/powerpoint/2010/main" val="275005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9" grpId="0" animBg="1"/>
      <p:bldP spid="10" grpId="0" animBg="1"/>
      <p:bldP spid="11" grpId="0" animBg="1"/>
      <p:bldP spid="12" grpId="0" animBg="1"/>
    </p:bldLst>
  </p:timing>
</p:sld>
</file>

<file path=ppt/theme/theme1.xml><?xml version="1.0" encoding="utf-8"?>
<a:theme xmlns:a="http://schemas.openxmlformats.org/drawingml/2006/main" name="tsinghua BW">
  <a:themeElements>
    <a:clrScheme name="tsinghua B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singhua BW">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tsinghua B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singhua B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singhua B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singhua B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singhua B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singhua B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singhua B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主题1</Template>
  <TotalTime>8956</TotalTime>
  <Words>2933</Words>
  <Application>Microsoft Office PowerPoint</Application>
  <PresentationFormat>全屏显示(4:3)</PresentationFormat>
  <Paragraphs>348</Paragraphs>
  <Slides>27</Slides>
  <Notes>27</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tsinghua BW</vt:lpstr>
      <vt:lpstr>PowerPoint 演示文稿</vt:lpstr>
      <vt:lpstr>Spot-the-difference Game</vt:lpstr>
      <vt:lpstr>Spot-the-difference Game</vt:lpstr>
      <vt:lpstr>Motivation</vt:lpstr>
      <vt:lpstr>Goal</vt:lpstr>
      <vt:lpstr>Psychological background</vt:lpstr>
      <vt:lpstr>The Metric</vt:lpstr>
      <vt:lpstr>The Metric</vt:lpstr>
      <vt:lpstr>Amount of Change</vt:lpstr>
      <vt:lpstr>Saliency</vt:lpstr>
      <vt:lpstr>Context-Dependent Saliency</vt:lpstr>
      <vt:lpstr>Color Similarity</vt:lpstr>
      <vt:lpstr>Spatial varying Complexity </vt:lpstr>
      <vt:lpstr>Spatial varying Complexity</vt:lpstr>
      <vt:lpstr>Context-Dependent Saliency</vt:lpstr>
      <vt:lpstr>Context-Dependent Saliency</vt:lpstr>
      <vt:lpstr>Synthesis</vt:lpstr>
      <vt:lpstr>Synthesis</vt:lpstr>
      <vt:lpstr>More Results</vt:lpstr>
      <vt:lpstr>More Results</vt:lpstr>
      <vt:lpstr>More Results</vt:lpstr>
      <vt:lpstr>More Results</vt:lpstr>
      <vt:lpstr>User Study</vt:lpstr>
      <vt:lpstr>User Study</vt:lpstr>
      <vt:lpstr>Conclusion</vt:lpstr>
      <vt:lpstr>Future Works</vt:lpstr>
      <vt:lpstr>Acknowledgement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Joyhunter</dc:creator>
  <cp:lastModifiedBy>Joyhunter</cp:lastModifiedBy>
  <cp:revision>336</cp:revision>
  <dcterms:created xsi:type="dcterms:W3CDTF">2013-08-29T03:16:20Z</dcterms:created>
  <dcterms:modified xsi:type="dcterms:W3CDTF">2013-09-24T08:13:34Z</dcterms:modified>
</cp:coreProperties>
</file>